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008BCD-0782-4A6D-A16D-5EF2A45D60F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E8C17D-10BF-4C4E-9B66-DACEC257B69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D600E1-89BB-45F3-A979-627C783E97E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BC715B7-E2F5-4984-A3C5-2AD6CE2B490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081F72-6701-4106-8535-8850A57B20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D825AA-8012-4AD3-A7F8-B942CB4A31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0A7F7C-8583-43DC-8247-04F5F0C1A2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EB9EFA-78F0-420B-9C65-360A3C0C58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3A7E14-9BD6-4F19-8DFD-1EB053A840D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4AA492-CEE6-41C7-8E76-5DA185B688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9143D5-23E9-4AEF-B087-77411C1948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75A17B-970D-410D-A60E-59C98B1427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840" y="9944280"/>
            <a:ext cx="241704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000" y="994428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8b8b8b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D4CF9DC-77C1-432E-AC44-B993C118C580}" type="slidenum">
              <a:rPr b="0" lang="ru-RU" sz="1400" spc="-1" strike="noStrike">
                <a:solidFill>
                  <a:srgbClr val="8b8b8b"/>
                </a:solid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428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2120" y="108000"/>
            <a:ext cx="3717360" cy="1656720"/>
          </a:xfrm>
          <a:prstGeom prst="rect">
            <a:avLst/>
          </a:prstGeom>
          <a:ln w="9525">
            <a:noFill/>
          </a:ln>
        </p:spPr>
      </p:pic>
      <p:sp>
        <p:nvSpPr>
          <p:cNvPr id="40" name="object 35"/>
          <p:cNvSpPr/>
          <p:nvPr/>
        </p:nvSpPr>
        <p:spPr>
          <a:xfrm>
            <a:off x="210960" y="7108920"/>
            <a:ext cx="7343280" cy="3582360"/>
          </a:xfrm>
          <a:custGeom>
            <a:avLst/>
            <a:gdLst>
              <a:gd name="textAreaLeft" fmla="*/ 0 w 7343280"/>
              <a:gd name="textAreaRight" fmla="*/ 7345440 w 7343280"/>
              <a:gd name="textAreaTop" fmla="*/ 0 h 3582360"/>
              <a:gd name="textAreaBottom" fmla="*/ 358452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7040"/>
            <a:ext cx="1145880" cy="129960"/>
            <a:chOff x="644400" y="8177040"/>
            <a:chExt cx="1145880" cy="1299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7400"/>
              <a:ext cx="101160" cy="12960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840"/>
              <a:ext cx="92520" cy="12636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6360"/>
                <a:gd name="textAreaBottom" fmla="*/ 128520 h 1263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7400"/>
              <a:ext cx="290160" cy="12960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7040"/>
              <a:ext cx="316800" cy="12960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840"/>
              <a:ext cx="108000" cy="12600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9200"/>
              <a:ext cx="110880" cy="127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349880" y="317520"/>
            <a:ext cx="2787120" cy="7725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81360" bIns="0" anchor="t">
            <a:noAutofit/>
          </a:bodyPr>
          <a:p>
            <a:pPr marL="438120" indent="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МЕРОПРИЯТИЯ НА</a:t>
            </a:r>
            <a:r>
              <a:rPr b="0" lang="ru-RU" sz="24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МАЙ  2026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560" y="8442360"/>
            <a:ext cx="5112720" cy="18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Calibri"/>
              </a:rPr>
              <a:t>ПРИХОДИТЕ, МЫ ВАС 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426"/>
              </a:lnSpc>
              <a:spcBef>
                <a:spcPts val="1037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Наши 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Адрес: Республика Крым, г. Алушта ул. Школьная,8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Контактный номер: +79787817166 Базалей Ольга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600" y="7361280"/>
            <a:ext cx="3295080" cy="83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796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5707080" y="9061560"/>
            <a:ext cx="133128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64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640" y="488880"/>
            <a:ext cx="2515320" cy="981720"/>
            <a:chOff x="512640" y="488880"/>
            <a:chExt cx="2515320" cy="98172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640" y="488880"/>
              <a:ext cx="837000" cy="95544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8080" y="814680"/>
              <a:ext cx="445320" cy="149040"/>
              <a:chOff x="1918080" y="814680"/>
              <a:chExt cx="445320" cy="1490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808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8320"/>
              </a:xfrm>
              <a:prstGeom prst="rect">
                <a:avLst/>
              </a:prstGeom>
              <a:ln w="9525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7000" y="1049760"/>
              <a:ext cx="157680" cy="151560"/>
            </a:xfrm>
            <a:prstGeom prst="rect">
              <a:avLst/>
            </a:prstGeom>
            <a:ln w="9525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3280" y="1050840"/>
              <a:ext cx="675000" cy="181440"/>
              <a:chOff x="1763280" y="1050840"/>
              <a:chExt cx="675000" cy="18144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3280" y="1051560"/>
                <a:ext cx="120600" cy="14832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8080" y="1050840"/>
                <a:ext cx="520200" cy="181440"/>
              </a:xfrm>
              <a:custGeom>
                <a:avLst/>
                <a:gdLst>
                  <a:gd name="textAreaLeft" fmla="*/ 0 w 520200"/>
                  <a:gd name="textAreaRight" fmla="*/ 522360 w 520200"/>
                  <a:gd name="textAreaTop" fmla="*/ 0 h 181440"/>
                  <a:gd name="textAreaBottom" fmla="*/ 183600 h 1814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832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9320" y="1051560"/>
                <a:ext cx="118800" cy="148320"/>
              </a:xfrm>
              <a:prstGeom prst="rect">
                <a:avLst/>
              </a:prstGeom>
              <a:ln w="9525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7000" y="1284480"/>
              <a:ext cx="1470960" cy="186120"/>
              <a:chOff x="1557000" y="1284480"/>
              <a:chExt cx="1470960" cy="18612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7000" y="1292040"/>
                <a:ext cx="141120" cy="15336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6200" y="1292040"/>
                <a:ext cx="162360" cy="15336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8080" y="1284480"/>
                <a:ext cx="358200" cy="18612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400" y="1292040"/>
                <a:ext cx="162360" cy="15336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440" y="1290960"/>
                <a:ext cx="136080" cy="147600"/>
              </a:xfrm>
              <a:custGeom>
                <a:avLst/>
                <a:gdLst>
                  <a:gd name="textAreaLeft" fmla="*/ 0 w 136080"/>
                  <a:gd name="textAreaRight" fmla="*/ 138240 w 136080"/>
                  <a:gd name="textAreaTop" fmla="*/ 0 h 147600"/>
                  <a:gd name="textAreaBottom" fmla="*/ 149760 h 1476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840" y="1290960"/>
                <a:ext cx="168120" cy="17928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8320"/>
              </a:xfrm>
              <a:prstGeom prst="rect">
                <a:avLst/>
              </a:prstGeom>
              <a:ln w="9525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280"/>
            <a:ext cx="87264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8360" y="7937640"/>
            <a:ext cx="8121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840" y="8142120"/>
            <a:ext cx="599400" cy="513720"/>
          </a:xfrm>
          <a:prstGeom prst="rect">
            <a:avLst/>
          </a:prstGeom>
          <a:ln w="9525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440"/>
            <a:ext cx="859680" cy="85968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49240" y="1488960"/>
          <a:ext cx="6428520" cy="5470560"/>
        </p:xfrm>
        <a:graphic>
          <a:graphicData uri="http://schemas.openxmlformats.org/drawingml/2006/table">
            <a:tbl>
              <a:tblPr/>
              <a:tblGrid>
                <a:gridCol w="798120"/>
                <a:gridCol w="4564440"/>
                <a:gridCol w="1066320"/>
              </a:tblGrid>
              <a:tr h="5842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13.05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1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04.05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Праздник весны и труда «Встречаем весну вместе»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667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06.05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Урок пенсионной грамотности: «Из чего состоит пенсия». Индивидуальное консультирование специалистом профильного отдела.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08.05.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Победы. Чествование ветеранов ВОВ на дому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13.05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Урок компьютерной грамотности: «Мессенджер МАХ»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Calibri Light"/>
                        </a:rPr>
                        <a:t>«Отгадай сказку». Мероприятие с участием ветеранов СВО, их детей и членов их семей (в рамках Всероссийской акции «Сказки народов мира»). 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пионерии: «Вспомним вместе»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26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21.05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Онлайн мероприятие РГО «Знание»: «Откуда мы родом: пишем историю семьи вместе»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Экскурсия в музей г.Алушты «Крым в миниатюре»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84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Урок финансовой грамотности. Встреча с представителем ВТБ банка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29.05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Лекция «Нейрографика, как метод решения проблем через рисование»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Application>LibreOffice/7.5.9.2$Windows_X86_64 LibreOffice_project/cdeefe45c17511d326101eed8008ac4092f278a9</Application>
  <AppVersion>15.0000</AppVersion>
  <Words>175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2026-03-31T12:37:00Z</cp:lastPrinted>
  <dcterms:modified xsi:type="dcterms:W3CDTF">2026-04-20T15:11:39Z</dcterms:modified>
  <cp:revision>60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