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media/image39.png" ContentType="image/png"/>
  <Override PartName="/ppt/media/image4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Relationship Id="rId9" Type="http://schemas.openxmlformats.org/officeDocument/2006/relationships/image" Target="../media/image29.png"/><Relationship Id="rId10" Type="http://schemas.openxmlformats.org/officeDocument/2006/relationships/image" Target="../media/image30.png"/><Relationship Id="rId11" Type="http://schemas.openxmlformats.org/officeDocument/2006/relationships/image" Target="../media/image31.png"/><Relationship Id="rId12" Type="http://schemas.openxmlformats.org/officeDocument/2006/relationships/image" Target="../media/image32.png"/><Relationship Id="rId13" Type="http://schemas.openxmlformats.org/officeDocument/2006/relationships/image" Target="../media/image33.png"/><Relationship Id="rId14" Type="http://schemas.openxmlformats.org/officeDocument/2006/relationships/image" Target="../media/image34.png"/><Relationship Id="rId15" Type="http://schemas.openxmlformats.org/officeDocument/2006/relationships/image" Target="../media/image35.png"/><Relationship Id="rId16" Type="http://schemas.openxmlformats.org/officeDocument/2006/relationships/image" Target="../media/image36.png"/><Relationship Id="rId17" Type="http://schemas.openxmlformats.org/officeDocument/2006/relationships/image" Target="../media/image37.png"/><Relationship Id="rId18" Type="http://schemas.openxmlformats.org/officeDocument/2006/relationships/image" Target="../media/image38.png"/><Relationship Id="rId19" Type="http://schemas.openxmlformats.org/officeDocument/2006/relationships/image" Target="../media/image39.png"/><Relationship Id="rId20" Type="http://schemas.openxmlformats.org/officeDocument/2006/relationships/image" Target="../media/image4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5920" cy="1654200"/>
          </a:xfrm>
          <a:prstGeom prst="rect">
            <a:avLst/>
          </a:prstGeom>
          <a:ln w="0">
            <a:noFill/>
          </a:ln>
        </p:spPr>
      </p:pic>
      <p:sp>
        <p:nvSpPr>
          <p:cNvPr id="39" name="object 35"/>
          <p:cNvSpPr/>
          <p:nvPr/>
        </p:nvSpPr>
        <p:spPr>
          <a:xfrm>
            <a:off x="111240" y="7000200"/>
            <a:ext cx="7341480" cy="357948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0" name="Группа 1"/>
          <p:cNvGrpSpPr/>
          <p:nvPr/>
        </p:nvGrpSpPr>
        <p:grpSpPr>
          <a:xfrm>
            <a:off x="644400" y="8176320"/>
            <a:ext cx="1143720" cy="128520"/>
            <a:chOff x="644400" y="8176320"/>
            <a:chExt cx="1143720" cy="128520"/>
          </a:xfrm>
        </p:grpSpPr>
        <p:pic>
          <p:nvPicPr>
            <p:cNvPr id="4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9000" cy="128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2" name="object 37"/>
            <p:cNvSpPr/>
            <p:nvPr/>
          </p:nvSpPr>
          <p:spPr>
            <a:xfrm>
              <a:off x="771480" y="8178120"/>
              <a:ext cx="90360" cy="12528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800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500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5840" cy="1249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8720" cy="126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280" cy="18630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МАЙ</a:t>
            </a:r>
            <a:endParaRPr b="0" lang="ru-RU" sz="2700" spc="-1" strike="noStrike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48" name="object 43"/>
          <p:cNvSpPr/>
          <p:nvPr/>
        </p:nvSpPr>
        <p:spPr>
          <a:xfrm>
            <a:off x="628920" y="8441640"/>
            <a:ext cx="510984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Керчь, шоссе Героев Сталинграда, 60/1, каб.6</a:t>
            </a:r>
            <a:br/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8(36561)78433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Шевченко Анна Игоревна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49" name="object 44"/>
          <p:cNvSpPr/>
          <p:nvPr/>
        </p:nvSpPr>
        <p:spPr>
          <a:xfrm>
            <a:off x="3819240" y="7386840"/>
            <a:ext cx="329328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18:00, пятница 09:00-16:45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0"/>
            <a:ext cx="91332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6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6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12" strike="noStrike">
                <a:solidFill>
                  <a:srgbClr val="ffffff"/>
                </a:solidFill>
                <a:latin typeface="Calibri"/>
                <a:ea typeface="DejaVu Sans"/>
              </a:rPr>
              <a:t> Республике Крым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3520" cy="978840"/>
            <a:chOff x="512280" y="489240"/>
            <a:chExt cx="2513520" cy="978840"/>
          </a:xfrm>
        </p:grpSpPr>
        <p:pic>
          <p:nvPicPr>
            <p:cNvPr id="52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5200" cy="952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90880" cy="18108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3520" cy="146880"/>
              <a:chOff x="1917720" y="814680"/>
              <a:chExt cx="443520" cy="14688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6560" cy="14688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6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7000" cy="1458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5520" cy="1494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3200" cy="179280"/>
              <a:chOff x="1762920" y="1051200"/>
              <a:chExt cx="673200" cy="179280"/>
            </a:xfrm>
          </p:grpSpPr>
          <p:pic>
            <p:nvPicPr>
              <p:cNvPr id="59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8440" cy="145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18400" cy="17928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6560" cy="145800"/>
              <a:chOff x="2489040" y="1051560"/>
              <a:chExt cx="286560" cy="145800"/>
            </a:xfrm>
          </p:grpSpPr>
          <p:pic>
            <p:nvPicPr>
              <p:cNvPr id="62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5640" cy="145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6640" cy="1458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69160" cy="183600"/>
              <a:chOff x="1556640" y="1284480"/>
              <a:chExt cx="1469160" cy="183600"/>
            </a:xfrm>
          </p:grpSpPr>
          <p:pic>
            <p:nvPicPr>
              <p:cNvPr id="65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8960" cy="151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0200" cy="151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6040" cy="183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0200" cy="151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4280" cy="14544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70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5960" cy="177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4160" cy="1458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Овал 3"/>
          <p:cNvSpPr/>
          <p:nvPr/>
        </p:nvSpPr>
        <p:spPr>
          <a:xfrm>
            <a:off x="6047640" y="7937640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7240" cy="51228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7880" cy="857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/>
        </p:nvGraphicFramePr>
        <p:xfrm>
          <a:off x="242280" y="1749960"/>
          <a:ext cx="7044480" cy="54320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406160"/>
              </a:tblGrid>
              <a:tr h="676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92016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05.05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День финансовой грамотности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15:0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928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07.05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Участие в мероприятиях, приуроченных ко Дню Победы в ВОВ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0126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12.05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5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Экскурсия в Керченский городской архив</a:t>
                      </a:r>
                      <a:endParaRPr b="0" lang="ru-RU" sz="15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0126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14.05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95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Этнографический час, приуроченный к году народного единства </a:t>
                      </a:r>
                      <a:endParaRPr b="0" lang="ru-RU" sz="1600" spc="-1" strike="noStrike">
                        <a:latin typeface="Arial"/>
                      </a:endParaRPr>
                    </a:p>
                    <a:p>
                      <a:pPr marL="917640" indent="-770400" algn="ctr">
                        <a:lnSpc>
                          <a:spcPct val="9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«Хадырлез – праздник легенд»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172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18.05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Познавательный час </a:t>
                      </a:r>
                      <a:endParaRPr b="0" lang="ru-RU" sz="16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«Путешествие в мир прекрасного»</a:t>
                      </a:r>
                      <a:endParaRPr b="0" lang="ru-RU" sz="16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(Совет ветеранов) </a:t>
                      </a:r>
                      <a:r>
                        <a:rPr b="0" lang="ru-RU" sz="1600" spc="-1" strike="noStrike">
                          <a:solidFill>
                            <a:srgbClr val="262626"/>
                          </a:solidFill>
                          <a:latin typeface="Times New Roman"/>
                          <a:ea typeface="Microsoft YaHei"/>
                        </a:rPr>
                        <a:t> 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15: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object 1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5920" cy="1654200"/>
          </a:xfrm>
          <a:prstGeom prst="rect">
            <a:avLst/>
          </a:prstGeom>
          <a:ln w="0">
            <a:noFill/>
          </a:ln>
        </p:spPr>
      </p:pic>
      <p:sp>
        <p:nvSpPr>
          <p:cNvPr id="78" name="object 2"/>
          <p:cNvSpPr/>
          <p:nvPr/>
        </p:nvSpPr>
        <p:spPr>
          <a:xfrm>
            <a:off x="111240" y="7000200"/>
            <a:ext cx="7341480" cy="357948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79" name="Группа 2"/>
          <p:cNvGrpSpPr/>
          <p:nvPr/>
        </p:nvGrpSpPr>
        <p:grpSpPr>
          <a:xfrm>
            <a:off x="644400" y="8176320"/>
            <a:ext cx="1143720" cy="128520"/>
            <a:chOff x="644400" y="8176320"/>
            <a:chExt cx="1143720" cy="128520"/>
          </a:xfrm>
        </p:grpSpPr>
        <p:pic>
          <p:nvPicPr>
            <p:cNvPr id="80" name="object 3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9000" cy="128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1" name="object 4"/>
            <p:cNvSpPr/>
            <p:nvPr/>
          </p:nvSpPr>
          <p:spPr>
            <a:xfrm>
              <a:off x="771480" y="8178120"/>
              <a:ext cx="90360" cy="12528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82" name="object 5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800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3" name="object 6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500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4" name="object 7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5840" cy="1249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8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8720" cy="126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280" cy="18630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МАЙ</a:t>
            </a:r>
            <a:endParaRPr b="0" lang="ru-RU" sz="2700" spc="-1" strike="noStrike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87" name="object 9"/>
          <p:cNvSpPr/>
          <p:nvPr/>
        </p:nvSpPr>
        <p:spPr>
          <a:xfrm>
            <a:off x="628920" y="8441640"/>
            <a:ext cx="510984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Керчь, шоссе Героев Сталинграда, 60/1, каб.6</a:t>
            </a:r>
            <a:br/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8(36561)78433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Шевченко Анна Игоревна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88" name="object 10"/>
          <p:cNvSpPr/>
          <p:nvPr/>
        </p:nvSpPr>
        <p:spPr>
          <a:xfrm>
            <a:off x="3819240" y="7386840"/>
            <a:ext cx="329328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18:00, пятница 09:00-16:45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89" name="object 11"/>
          <p:cNvSpPr/>
          <p:nvPr/>
        </p:nvSpPr>
        <p:spPr>
          <a:xfrm>
            <a:off x="6123240" y="8786520"/>
            <a:ext cx="91332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6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6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12" strike="noStrike">
                <a:solidFill>
                  <a:srgbClr val="ffffff"/>
                </a:solidFill>
                <a:latin typeface="Calibri"/>
                <a:ea typeface="DejaVu Sans"/>
              </a:rPr>
              <a:t> Республике Крым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90" name="Группа 3"/>
          <p:cNvGrpSpPr/>
          <p:nvPr/>
        </p:nvGrpSpPr>
        <p:grpSpPr>
          <a:xfrm>
            <a:off x="512280" y="489240"/>
            <a:ext cx="2513520" cy="978840"/>
            <a:chOff x="512280" y="489240"/>
            <a:chExt cx="2513520" cy="978840"/>
          </a:xfrm>
        </p:grpSpPr>
        <p:pic>
          <p:nvPicPr>
            <p:cNvPr id="91" name="object 12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5200" cy="952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2" name="object 13"/>
            <p:cNvSpPr/>
            <p:nvPr/>
          </p:nvSpPr>
          <p:spPr>
            <a:xfrm>
              <a:off x="1577160" y="814680"/>
              <a:ext cx="290880" cy="18108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93" name="object 14"/>
            <p:cNvGrpSpPr/>
            <p:nvPr/>
          </p:nvGrpSpPr>
          <p:grpSpPr>
            <a:xfrm>
              <a:off x="1917720" y="814680"/>
              <a:ext cx="443520" cy="146880"/>
              <a:chOff x="1917720" y="814680"/>
              <a:chExt cx="443520" cy="146880"/>
            </a:xfrm>
          </p:grpSpPr>
          <p:sp>
            <p:nvSpPr>
              <p:cNvPr id="94" name="object 15"/>
              <p:cNvSpPr/>
              <p:nvPr/>
            </p:nvSpPr>
            <p:spPr>
              <a:xfrm>
                <a:off x="1917720" y="814680"/>
                <a:ext cx="286560" cy="14688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95" name="object 16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7000" cy="1458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6" name="object 17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5520" cy="1494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7" name="object 18"/>
            <p:cNvGrpSpPr/>
            <p:nvPr/>
          </p:nvGrpSpPr>
          <p:grpSpPr>
            <a:xfrm>
              <a:off x="1762920" y="1051200"/>
              <a:ext cx="673200" cy="179280"/>
              <a:chOff x="1762920" y="1051200"/>
              <a:chExt cx="673200" cy="179280"/>
            </a:xfrm>
          </p:grpSpPr>
          <p:pic>
            <p:nvPicPr>
              <p:cNvPr id="98" name="object 19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8440" cy="145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9" name="object 20"/>
              <p:cNvSpPr/>
              <p:nvPr/>
            </p:nvSpPr>
            <p:spPr>
              <a:xfrm>
                <a:off x="1917720" y="1051200"/>
                <a:ext cx="518400" cy="17928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00" name="object 21"/>
            <p:cNvGrpSpPr/>
            <p:nvPr/>
          </p:nvGrpSpPr>
          <p:grpSpPr>
            <a:xfrm>
              <a:off x="2489040" y="1051560"/>
              <a:ext cx="286560" cy="145800"/>
              <a:chOff x="2489040" y="1051560"/>
              <a:chExt cx="286560" cy="145800"/>
            </a:xfrm>
          </p:grpSpPr>
          <p:pic>
            <p:nvPicPr>
              <p:cNvPr id="101" name="object 22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5640" cy="145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23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6640" cy="1458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3" name="object 24"/>
            <p:cNvGrpSpPr/>
            <p:nvPr/>
          </p:nvGrpSpPr>
          <p:grpSpPr>
            <a:xfrm>
              <a:off x="1556640" y="1284480"/>
              <a:ext cx="1469160" cy="183600"/>
              <a:chOff x="1556640" y="1284480"/>
              <a:chExt cx="1469160" cy="183600"/>
            </a:xfrm>
          </p:grpSpPr>
          <p:pic>
            <p:nvPicPr>
              <p:cNvPr id="104" name="object 25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8960" cy="151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26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0200" cy="151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27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6040" cy="183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28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0200" cy="151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8" name="object 29"/>
              <p:cNvSpPr/>
              <p:nvPr/>
            </p:nvSpPr>
            <p:spPr>
              <a:xfrm>
                <a:off x="2494080" y="1290960"/>
                <a:ext cx="134280" cy="14544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09" name="object 30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5960" cy="177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31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4160" cy="1458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1" name="Прямоугольник: скругленные углы 1"/>
          <p:cNvSpPr/>
          <p:nvPr/>
        </p:nvSpPr>
        <p:spPr>
          <a:xfrm>
            <a:off x="6140520" y="959364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2" name="Овал 1"/>
          <p:cNvSpPr/>
          <p:nvPr/>
        </p:nvSpPr>
        <p:spPr>
          <a:xfrm>
            <a:off x="6047640" y="7937640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3" name="object 32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7240" cy="512280"/>
          </a:xfrm>
          <a:prstGeom prst="rect">
            <a:avLst/>
          </a:prstGeom>
          <a:ln w="0">
            <a:noFill/>
          </a:ln>
        </p:spPr>
      </p:pic>
      <p:pic>
        <p:nvPicPr>
          <p:cNvPr id="114" name="Рисунок 1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7880" cy="857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5" name="Таблица 1"/>
          <p:cNvGraphicFramePr/>
          <p:nvPr/>
        </p:nvGraphicFramePr>
        <p:xfrm>
          <a:off x="349200" y="2077920"/>
          <a:ext cx="6978240" cy="427176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33992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022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19.05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Лекция врача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259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21.05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 </a:t>
                      </a: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РГО «Знание»</a:t>
                      </a:r>
                      <a:endParaRPr b="0" lang="ru-RU" sz="16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 </a:t>
                      </a: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Онлайн мероприятие</a:t>
                      </a:r>
                      <a:endParaRPr b="0" lang="ru-RU" sz="16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 </a:t>
                      </a: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«Откуда мы родом: пишем историю  семьи»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8796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22.05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Онлайн урок пенсионной грамотности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Уточняется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350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26.05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День волонтера, </a:t>
                      </a:r>
                      <a:endParaRPr b="0" lang="ru-RU" sz="16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ts val="1199"/>
                        </a:lnSpc>
                        <a:spcBef>
                          <a:spcPts val="1400"/>
                        </a:spcBef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просмотр роликов РГО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804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28.05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marL="14760" indent="114840" algn="ctr">
                        <a:lnSpc>
                          <a:spcPct val="9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" strike="noStrike">
                          <a:solidFill>
                            <a:srgbClr val="262626"/>
                          </a:solidFill>
                          <a:latin typeface="Times New Roman"/>
                          <a:ea typeface="Microsoft YaHei"/>
                        </a:rPr>
                        <a:t>«Ювелир его величества»</a:t>
                      </a:r>
                      <a:endParaRPr b="0" lang="ru-RU" sz="1600" spc="-1" strike="noStrike">
                        <a:latin typeface="Arial"/>
                      </a:endParaRPr>
                    </a:p>
                    <a:p>
                      <a:pPr marL="14760" indent="114840" algn="ctr">
                        <a:lnSpc>
                          <a:spcPct val="9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" strike="noStrike">
                          <a:solidFill>
                            <a:srgbClr val="262626"/>
                          </a:solidFill>
                          <a:latin typeface="Times New Roman"/>
                          <a:ea typeface="Microsoft YaHei"/>
                        </a:rPr>
                        <a:t>180 лет со дня рождения</a:t>
                      </a:r>
                      <a:r>
                        <a:rPr b="1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 </a:t>
                      </a:r>
                      <a:r>
                        <a:rPr b="0" lang="ru-RU" sz="1600" spc="-1" strike="noStrike">
                          <a:solidFill>
                            <a:srgbClr val="262626"/>
                          </a:solidFill>
                          <a:latin typeface="Times New Roman"/>
                          <a:ea typeface="Microsoft YaHei"/>
                        </a:rPr>
                        <a:t>Фаберже– русского художника- ювелира 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1022</TotalTime>
  <Application>LibreOffice/7.2.2.2$Windows_X86_64 LibreOffice_project/02b2acce88a210515b4a5bb2e46cbfb63fe97d56</Application>
  <AppVersion>15.0000</AppVersion>
  <Words>51</Words>
  <Paragraphs>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2026-02-26T13:12:14Z</cp:lastPrinted>
  <dcterms:modified xsi:type="dcterms:W3CDTF">2026-04-28T09:26:52Z</dcterms:modified>
  <cp:revision>32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