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D1DA790-B4CC-437D-95B6-93FF7C3C45F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62D04D-D482-44CF-85BB-098D3E9E688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DAFB2F5-EF6F-47D9-B873-A9A0BAAA7EE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8D80BCC-D734-4233-841F-98B0831ED980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7F78F3-4044-4C7E-9C89-416F311526E6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06D9B27-3FBB-4B0E-80DC-018A611C219A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0B617A-5D9A-4D42-8AC8-A3D4D639D514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218941D-2F82-4C6C-A771-D57DFB4C023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69E25E4-A023-46BD-A26C-E2AA8209A126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9435140-7CAB-4C96-BB03-BBB3CFAD2EE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67B0345-A865-4A22-B3B7-E5207C753345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DBFBFD1-5B05-4728-A93D-ABEF13D7A1B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4931E93-B132-46EE-8FCB-8C993B8072CE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>
              <a:gd name="textAreaLeft" fmla="*/ 0 w 7342560"/>
              <a:gd name="textAreaRight" fmla="*/ 7345800 w 7342560"/>
              <a:gd name="textAreaTop" fmla="*/ 0 h 3580560"/>
              <a:gd name="textAreaBottom" fmla="*/ 3583800 h 35805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81840" y="8587080"/>
            <a:ext cx="1144800" cy="129600"/>
            <a:chOff x="681840" y="8587080"/>
            <a:chExt cx="1144800" cy="129600"/>
          </a:xfrm>
        </p:grpSpPr>
        <p:pic>
          <p:nvPicPr>
            <p:cNvPr id="44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1840" y="8587080"/>
              <a:ext cx="100080" cy="1296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808920" y="8588880"/>
              <a:ext cx="91440" cy="12636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6360"/>
                <a:gd name="textAreaBottom" fmla="*/ 129600 h 1263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280" y="8587080"/>
              <a:ext cx="289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7080"/>
              <a:ext cx="316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920" y="8588880"/>
              <a:ext cx="106920" cy="1260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840" y="8588880"/>
              <a:ext cx="109800" cy="1278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234000"/>
            <a:ext cx="2480760" cy="10069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4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400" b="1" strike="noStrike" spc="-7">
                <a:solidFill>
                  <a:srgbClr val="FFFFFF"/>
                </a:solidFill>
                <a:latin typeface="Calibri"/>
              </a:rPr>
              <a:t>  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803080"/>
            <a:ext cx="5110920" cy="174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32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2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пгт. Первомайское, пер. Садовый, дом 4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 (з6552) 77001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Мельникова Татьяна Петровна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 rot="10800000" flipV="1">
            <a:off x="2341080" y="8176320"/>
            <a:ext cx="3165480" cy="7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4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   </a:t>
            </a:r>
            <a:r>
              <a:rPr lang="ru-RU" sz="1400" b="0" strike="noStrike" spc="-1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44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1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4600" cy="680040"/>
            <a:chOff x="512280" y="489240"/>
            <a:chExt cx="2514600" cy="680040"/>
          </a:xfrm>
        </p:grpSpPr>
        <p:pic>
          <p:nvPicPr>
            <p:cNvPr id="55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280" cy="662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715320"/>
              <a:ext cx="291960" cy="12600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26000"/>
                <a:gd name="textAreaBottom" fmla="*/ 128520 h 1260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7" name="object 51"/>
            <p:cNvGrpSpPr/>
            <p:nvPr/>
          </p:nvGrpSpPr>
          <p:grpSpPr>
            <a:xfrm>
              <a:off x="1917720" y="715320"/>
              <a:ext cx="444600" cy="102240"/>
              <a:chOff x="1917720" y="715320"/>
              <a:chExt cx="444600" cy="1022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715320"/>
                <a:ext cx="287640" cy="10224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02240"/>
                  <a:gd name="textAreaBottom" fmla="*/ 104760 h 1022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9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715320"/>
                <a:ext cx="118080" cy="101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878400"/>
              <a:ext cx="156600" cy="104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879480"/>
              <a:ext cx="674280" cy="124920"/>
              <a:chOff x="1762920" y="879480"/>
              <a:chExt cx="674280" cy="12492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879480"/>
                <a:ext cx="119520" cy="101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879480"/>
                <a:ext cx="519480" cy="124920"/>
              </a:xfrm>
              <a:custGeom>
                <a:avLst/>
                <a:gdLst>
                  <a:gd name="textAreaLeft" fmla="*/ 0 w 519480"/>
                  <a:gd name="textAreaRight" fmla="*/ 522720 w 519480"/>
                  <a:gd name="textAreaTop" fmla="*/ 0 h 124920"/>
                  <a:gd name="textAreaBottom" fmla="*/ 127440 h 1249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879480"/>
              <a:ext cx="287640" cy="101520"/>
              <a:chOff x="2489040" y="879480"/>
              <a:chExt cx="287640" cy="10152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879480"/>
                <a:ext cx="126720" cy="101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879480"/>
                <a:ext cx="117720" cy="101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041120"/>
              <a:ext cx="1470240" cy="128160"/>
              <a:chOff x="1556640" y="1041120"/>
              <a:chExt cx="1470240" cy="1281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046520"/>
                <a:ext cx="140040" cy="105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046520"/>
                <a:ext cx="161280" cy="105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041120"/>
                <a:ext cx="357120" cy="127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046520"/>
                <a:ext cx="161280" cy="105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045800"/>
                <a:ext cx="135360" cy="101520"/>
              </a:xfrm>
              <a:custGeom>
                <a:avLst/>
                <a:gdLst>
                  <a:gd name="textAreaLeft" fmla="*/ 0 w 135360"/>
                  <a:gd name="textAreaRight" fmla="*/ 138600 w 135360"/>
                  <a:gd name="textAreaTop" fmla="*/ 0 h 101520"/>
                  <a:gd name="textAreaBottom" fmla="*/ 104040 h 1015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3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045800"/>
                <a:ext cx="167040" cy="123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045800"/>
                <a:ext cx="165240" cy="101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6" name="Овал 3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7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/>
        </p:nvGraphicFramePr>
        <p:xfrm>
          <a:off x="897930" y="1314252"/>
          <a:ext cx="6471000" cy="7171736"/>
        </p:xfrm>
        <a:graphic>
          <a:graphicData uri="http://schemas.openxmlformats.org/drawingml/2006/table">
            <a:tbl>
              <a:tblPr/>
              <a:tblGrid>
                <a:gridCol w="648000"/>
                <a:gridCol w="4824360"/>
                <a:gridCol w="998640"/>
              </a:tblGrid>
              <a:tr h="479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</a:t>
                      </a:r>
                      <a:r>
                        <a:rPr lang="ru-RU" sz="16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73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06.05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Музыкальный</a:t>
                      </a:r>
                      <a:r>
                        <a:rPr lang="ru-RU" sz="1200" b="0" strike="noStrike" spc="-1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киоск «Эти песни пели на войне»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73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07.05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Участие во Всероссийской акции «Бессмертный полк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».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01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07.05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Неделя</a:t>
                      </a:r>
                      <a:r>
                        <a:rPr lang="ru-RU" sz="1200" b="0" strike="noStrike" spc="-1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здорового долголетия. Встреча с сотрудником  </a:t>
                      </a:r>
                      <a:r>
                        <a:rPr lang="ru-RU" sz="1200" b="0" strike="noStrike" spc="-1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Медстраха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Митинг посвящённый празднованию Дня Победы  в Великой Отечественной войне. Возложение цветов. 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Участие во всероссийской патриотической акции «Георгиевская ленточка».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Профилактика конъюнктивита у лиц пожилого возраста</a:t>
                      </a: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». Специалист ЦРБ.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501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Участие во всероссийской патриотической акции «Свеча Памяти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».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19:00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12.05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Цифровая грамотность. 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Встреча со специалистом профильного отдела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15:</a:t>
                      </a:r>
                      <a:r>
                        <a:rPr lang="ru-RU" sz="12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15.05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«Профилактика отита у лиц пожилого возраста». Специалист ЦРБ.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14:</a:t>
                      </a:r>
                      <a:r>
                        <a:rPr lang="ru-RU" sz="12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15.05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Пенсионная грамотность.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Встреча со специалистом профильного отдела.</a:t>
                      </a: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(Индивидуальная консультация)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Время уточняется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Мастер-класс «По гончарному мастерству</a:t>
                      </a:r>
                      <a:r>
                        <a:rPr lang="ru-RU" sz="12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».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 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881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21.05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«Откуда мы родом: пишем историю семьи вместе». РГО «Знание»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 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21.05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Мероприятия, направленные на профилактику в сфере  мошеннических  проявлений. Встреча с сотрудником ОМВД.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23566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Литературная гостиная</a:t>
                      </a:r>
                      <a:r>
                        <a:rPr lang="ru-RU" sz="12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«Великий сын Тихого Дона»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22.05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Семинар на тему: «Профилактика  фарингита у лиц пожилого возраста». Специалист ЦРБ.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690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27.05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Финансовая</a:t>
                      </a:r>
                      <a:r>
                        <a:rPr lang="ru-RU" sz="1200" b="0" strike="noStrike" spc="-1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грамотность. Сбербанк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smtClean="0">
                          <a:solidFill>
                            <a:srgbClr val="000000"/>
                          </a:solidFill>
                          <a:latin typeface="Arial"/>
                        </a:rPr>
                        <a:t>Время уточняется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4690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29.05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Семинар на тему: ««Профилактика пневмонии при купании в водоемах Северного Крыма у лиц пожилого возраста»». 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277</Words>
  <Application>Microsoft Office PowerPoint</Application>
  <PresentationFormat>Произвольный</PresentationFormat>
  <Paragraphs>66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Localadmin</cp:lastModifiedBy>
  <cp:revision>74</cp:revision>
  <cp:lastPrinted>2026-03-25T14:43:50Z</cp:lastPrinted>
  <dcterms:created xsi:type="dcterms:W3CDTF">2025-11-06T11:20:25Z</dcterms:created>
  <dcterms:modified xsi:type="dcterms:W3CDTF">2026-04-29T07:20:11Z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