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2571840" y="9944280"/>
            <a:ext cx="241164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5445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F7CFC7A-41D3-4A79-80A9-5F19C3A14FA7}" type="slidenum">
              <a: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378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6080" cy="17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ftr" idx="4"/>
          </p:nvPr>
        </p:nvSpPr>
        <p:spPr>
          <a:xfrm>
            <a:off x="2571840" y="9944280"/>
            <a:ext cx="241164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sldNum" idx="5"/>
          </p:nvPr>
        </p:nvSpPr>
        <p:spPr>
          <a:xfrm>
            <a:off x="5445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9B05267-96DD-4BB5-8976-5BA607768810}" type="slidenum">
              <a: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dt" idx="6"/>
          </p:nvPr>
        </p:nvSpPr>
        <p:spPr>
          <a:xfrm>
            <a:off x="378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6080" cy="17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796080" cy="619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7"/>
          </p:nvPr>
        </p:nvSpPr>
        <p:spPr>
          <a:xfrm>
            <a:off x="2571840" y="9944280"/>
            <a:ext cx="241164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8"/>
          </p:nvPr>
        </p:nvSpPr>
        <p:spPr>
          <a:xfrm>
            <a:off x="5445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265D3B5-3BB4-432F-BDF2-944CFBBFEFFC}" type="slidenum">
              <a: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9"/>
          </p:nvPr>
        </p:nvSpPr>
        <p:spPr>
          <a:xfrm>
            <a:off x="378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6080" cy="17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4160" cy="619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4160" cy="619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10"/>
          </p:nvPr>
        </p:nvSpPr>
        <p:spPr>
          <a:xfrm>
            <a:off x="2571840" y="9944280"/>
            <a:ext cx="241164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11"/>
          </p:nvPr>
        </p:nvSpPr>
        <p:spPr>
          <a:xfrm>
            <a:off x="5445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52A8090-CF73-4B71-A00C-525C2E5F55D3}" type="slidenum">
              <a: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6"/>
          <p:cNvSpPr>
            <a:spLocks noGrp="1"/>
          </p:cNvSpPr>
          <p:nvPr>
            <p:ph type="dt" idx="12"/>
          </p:nvPr>
        </p:nvSpPr>
        <p:spPr>
          <a:xfrm>
            <a:off x="378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6080" cy="17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ftr" idx="13"/>
          </p:nvPr>
        </p:nvSpPr>
        <p:spPr>
          <a:xfrm>
            <a:off x="2571840" y="9944280"/>
            <a:ext cx="241164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sldNum" idx="14"/>
          </p:nvPr>
        </p:nvSpPr>
        <p:spPr>
          <a:xfrm>
            <a:off x="5445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ECC1B32-F9F4-4D02-A3D0-CE415C623FA3}" type="slidenum">
              <a: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dt" idx="15"/>
          </p:nvPr>
        </p:nvSpPr>
        <p:spPr>
          <a:xfrm>
            <a:off x="378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ftr" idx="16"/>
          </p:nvPr>
        </p:nvSpPr>
        <p:spPr>
          <a:xfrm>
            <a:off x="2571840" y="9944280"/>
            <a:ext cx="241164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sldNum" idx="17"/>
          </p:nvPr>
        </p:nvSpPr>
        <p:spPr>
          <a:xfrm>
            <a:off x="5445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5DC7385-1D53-4060-A6D5-DFCF487E173B}" type="slidenum">
              <a: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dt" idx="18"/>
          </p:nvPr>
        </p:nvSpPr>
        <p:spPr>
          <a:xfrm>
            <a:off x="378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6080" cy="17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4160" cy="2953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4160" cy="619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4160" cy="2953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ftr" idx="19"/>
          </p:nvPr>
        </p:nvSpPr>
        <p:spPr>
          <a:xfrm>
            <a:off x="2571840" y="9944280"/>
            <a:ext cx="241164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6"/>
          <p:cNvSpPr>
            <a:spLocks noGrp="1"/>
          </p:cNvSpPr>
          <p:nvPr>
            <p:ph type="sldNum" idx="20"/>
          </p:nvPr>
        </p:nvSpPr>
        <p:spPr>
          <a:xfrm>
            <a:off x="5445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34BB959-1B29-4AD7-ABDF-A97199DE6470}" type="slidenum">
              <a: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7"/>
          <p:cNvSpPr>
            <a:spLocks noGrp="1"/>
          </p:cNvSpPr>
          <p:nvPr>
            <p:ph type="dt" idx="21"/>
          </p:nvPr>
        </p:nvSpPr>
        <p:spPr>
          <a:xfrm>
            <a:off x="378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6080" cy="17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4160" cy="619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4160" cy="2953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4160" cy="2953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ftr" idx="22"/>
          </p:nvPr>
        </p:nvSpPr>
        <p:spPr>
          <a:xfrm>
            <a:off x="2571840" y="9944280"/>
            <a:ext cx="241164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sldNum" idx="23"/>
          </p:nvPr>
        </p:nvSpPr>
        <p:spPr>
          <a:xfrm>
            <a:off x="5445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16CD46A-99CF-4D8C-AD03-8510EAEA05D7}" type="slidenum">
              <a: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dt" idx="24"/>
          </p:nvPr>
        </p:nvSpPr>
        <p:spPr>
          <a:xfrm>
            <a:off x="378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6080" cy="17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4160" cy="2953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4160" cy="2953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796080" cy="2953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ftr" idx="25"/>
          </p:nvPr>
        </p:nvSpPr>
        <p:spPr>
          <a:xfrm>
            <a:off x="2571840" y="9944280"/>
            <a:ext cx="241164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sldNum" idx="26"/>
          </p:nvPr>
        </p:nvSpPr>
        <p:spPr>
          <a:xfrm>
            <a:off x="5445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F161B05-3739-4897-A82E-3F7FB5B3CE1E}" type="slidenum">
              <a: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 type="dt" idx="27"/>
          </p:nvPr>
        </p:nvSpPr>
        <p:spPr>
          <a:xfrm>
            <a:off x="378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6080" cy="17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796080" cy="2953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796080" cy="2953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ftr" idx="28"/>
          </p:nvPr>
        </p:nvSpPr>
        <p:spPr>
          <a:xfrm>
            <a:off x="2571840" y="9944280"/>
            <a:ext cx="241164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sldNum" idx="29"/>
          </p:nvPr>
        </p:nvSpPr>
        <p:spPr>
          <a:xfrm>
            <a:off x="5445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36A3050-60C1-47BA-BA51-359EACC68A23}" type="slidenum">
              <a: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6"/>
          <p:cNvSpPr>
            <a:spLocks noGrp="1"/>
          </p:cNvSpPr>
          <p:nvPr>
            <p:ph type="dt" idx="30"/>
          </p:nvPr>
        </p:nvSpPr>
        <p:spPr>
          <a:xfrm>
            <a:off x="378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6080" cy="17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4160" cy="2953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4160" cy="2953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4160" cy="2953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4160" cy="2953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PlaceHolder 6"/>
          <p:cNvSpPr>
            <a:spLocks noGrp="1"/>
          </p:cNvSpPr>
          <p:nvPr>
            <p:ph type="ftr" idx="31"/>
          </p:nvPr>
        </p:nvSpPr>
        <p:spPr>
          <a:xfrm>
            <a:off x="2571840" y="9944280"/>
            <a:ext cx="241164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7"/>
          <p:cNvSpPr>
            <a:spLocks noGrp="1"/>
          </p:cNvSpPr>
          <p:nvPr>
            <p:ph type="sldNum" idx="32"/>
          </p:nvPr>
        </p:nvSpPr>
        <p:spPr>
          <a:xfrm>
            <a:off x="5445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6DCB976-CD40-49B8-8107-58BBC6A84DA2}" type="slidenum">
              <a: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8"/>
          <p:cNvSpPr>
            <a:spLocks noGrp="1"/>
          </p:cNvSpPr>
          <p:nvPr>
            <p:ph type="dt" idx="33"/>
          </p:nvPr>
        </p:nvSpPr>
        <p:spPr>
          <a:xfrm>
            <a:off x="378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96080" cy="178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5200" cy="2953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5200" cy="2953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5200" cy="2953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5200" cy="2953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5200" cy="2953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PlaceHolder 7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5200" cy="2953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PlaceHolder 8"/>
          <p:cNvSpPr>
            <a:spLocks noGrp="1"/>
          </p:cNvSpPr>
          <p:nvPr>
            <p:ph type="ftr" idx="34"/>
          </p:nvPr>
        </p:nvSpPr>
        <p:spPr>
          <a:xfrm>
            <a:off x="2571840" y="9944280"/>
            <a:ext cx="241164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PlaceHolder 9"/>
          <p:cNvSpPr>
            <a:spLocks noGrp="1"/>
          </p:cNvSpPr>
          <p:nvPr>
            <p:ph type="sldNum" idx="35"/>
          </p:nvPr>
        </p:nvSpPr>
        <p:spPr>
          <a:xfrm>
            <a:off x="5445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BB471B0-2986-41DD-98C9-26EF7C7E1479}" type="slidenum">
              <a:rPr b="0" lang="ru-RU" sz="1400" strike="noStrike" u="none">
                <a:solidFill>
                  <a:srgbClr val="8b8b8b"/>
                </a:solidFill>
                <a:effectLst/>
                <a:uFillTx/>
                <a:latin typeface="Arial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PlaceHolder 10"/>
          <p:cNvSpPr>
            <a:spLocks noGrp="1"/>
          </p:cNvSpPr>
          <p:nvPr>
            <p:ph type="dt" idx="36"/>
          </p:nvPr>
        </p:nvSpPr>
        <p:spPr>
          <a:xfrm>
            <a:off x="378000" y="994428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object 33" descr=""/>
          <p:cNvPicPr/>
          <p:nvPr/>
        </p:nvPicPr>
        <p:blipFill>
          <a:blip r:embed="rId1"/>
          <a:stretch/>
        </p:blipFill>
        <p:spPr>
          <a:xfrm>
            <a:off x="3732120" y="108000"/>
            <a:ext cx="3711960" cy="16912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" name="object 35"/>
          <p:cNvSpPr/>
          <p:nvPr/>
        </p:nvSpPr>
        <p:spPr>
          <a:xfrm>
            <a:off x="289440" y="6770880"/>
            <a:ext cx="7337880" cy="3576960"/>
          </a:xfrm>
          <a:custGeom>
            <a:avLst/>
            <a:gdLst>
              <a:gd name="textAreaLeft" fmla="*/ 0 w 7337880"/>
              <a:gd name="textAreaRight" fmla="*/ 7345440 w 7337880"/>
              <a:gd name="textAreaTop" fmla="*/ 0 h 3576960"/>
              <a:gd name="textAreaBottom" fmla="*/ 3584520 h 3576960"/>
            </a:gdLst>
            <a:ah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grpSp>
        <p:nvGrpSpPr>
          <p:cNvPr id="72" name="Группа 1"/>
          <p:cNvGrpSpPr/>
          <p:nvPr/>
        </p:nvGrpSpPr>
        <p:grpSpPr>
          <a:xfrm>
            <a:off x="644400" y="8177040"/>
            <a:ext cx="1140480" cy="124560"/>
            <a:chOff x="644400" y="8177040"/>
            <a:chExt cx="1140480" cy="124560"/>
          </a:xfrm>
        </p:grpSpPr>
        <p:pic>
          <p:nvPicPr>
            <p:cNvPr id="73" name="object 36" descr=""/>
            <p:cNvPicPr/>
            <p:nvPr/>
          </p:nvPicPr>
          <p:blipFill>
            <a:blip r:embed="rId2"/>
            <a:stretch/>
          </p:blipFill>
          <p:spPr>
            <a:xfrm>
              <a:off x="644400" y="8177400"/>
              <a:ext cx="95760" cy="12420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4" name="object 37"/>
            <p:cNvSpPr/>
            <p:nvPr/>
          </p:nvSpPr>
          <p:spPr>
            <a:xfrm>
              <a:off x="771480" y="8178840"/>
              <a:ext cx="87120" cy="120960"/>
            </a:xfrm>
            <a:custGeom>
              <a:avLst/>
              <a:gdLst>
                <a:gd name="textAreaLeft" fmla="*/ 0 w 87120"/>
                <a:gd name="textAreaRight" fmla="*/ 94680 w 87120"/>
                <a:gd name="textAreaTop" fmla="*/ 0 h 120960"/>
                <a:gd name="textAreaBottom" fmla="*/ 128520 h 120960"/>
              </a:gdLst>
              <a:ah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pic>
          <p:nvPicPr>
            <p:cNvPr id="75" name="object 38" descr=""/>
            <p:cNvPicPr/>
            <p:nvPr/>
          </p:nvPicPr>
          <p:blipFill>
            <a:blip r:embed="rId3"/>
            <a:stretch/>
          </p:blipFill>
          <p:spPr>
            <a:xfrm>
              <a:off x="888840" y="8177400"/>
              <a:ext cx="284760" cy="1242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6" name="object 39" descr=""/>
            <p:cNvPicPr/>
            <p:nvPr/>
          </p:nvPicPr>
          <p:blipFill>
            <a:blip r:embed="rId4"/>
            <a:stretch/>
          </p:blipFill>
          <p:spPr>
            <a:xfrm>
              <a:off x="1201680" y="8177040"/>
              <a:ext cx="311400" cy="1242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7" name="object 40" descr=""/>
            <p:cNvPicPr/>
            <p:nvPr/>
          </p:nvPicPr>
          <p:blipFill>
            <a:blip r:embed="rId5"/>
            <a:stretch/>
          </p:blipFill>
          <p:spPr>
            <a:xfrm>
              <a:off x="1545480" y="8178840"/>
              <a:ext cx="102600" cy="1206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8" name="object 41" descr=""/>
            <p:cNvPicPr/>
            <p:nvPr/>
          </p:nvPicPr>
          <p:blipFill>
            <a:blip r:embed="rId6"/>
            <a:stretch/>
          </p:blipFill>
          <p:spPr>
            <a:xfrm>
              <a:off x="1679400" y="8179200"/>
              <a:ext cx="105480" cy="1224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349880" y="317520"/>
            <a:ext cx="2781720" cy="76716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0" rIns="0" tIns="81360" bIns="0" anchor="t">
            <a:noAutofit/>
          </a:bodyPr>
          <a:p>
            <a:pPr marL="438120" indent="0">
              <a:lnSpc>
                <a:spcPts val="2701"/>
              </a:lnSpc>
              <a:buNone/>
              <a:tabLst>
                <a:tab algn="l" pos="0"/>
              </a:tabLst>
            </a:pPr>
            <a:r>
              <a:rPr b="1" lang="ru-RU" sz="24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МЕРОПРИЯТИЯ НА</a:t>
            </a:r>
            <a:r>
              <a:rPr b="0" lang="ru-RU" sz="2400" strike="noStrike" u="non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b="1" lang="ru-RU" sz="24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ОКТЯБРЬ  2026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object 43"/>
          <p:cNvSpPr/>
          <p:nvPr/>
        </p:nvSpPr>
        <p:spPr>
          <a:xfrm>
            <a:off x="628560" y="8442360"/>
            <a:ext cx="5107320" cy="185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>
              <a:lnSpc>
                <a:spcPct val="76000"/>
              </a:lnSpc>
              <a:spcBef>
                <a:spcPts val="1375"/>
              </a:spcBef>
            </a:pP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ПРИХОДИТЕ, МЫ ВАС ЖДЕМ!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1426"/>
              </a:lnSpc>
              <a:spcBef>
                <a:spcPts val="1037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Наши контакты: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1301"/>
              </a:lnSpc>
              <a:spcBef>
                <a:spcPts val="125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Адрес: Республика Крым, г. Алушта ул. Школьная,8</a:t>
            </a:r>
            <a:br>
              <a:rPr sz="1300"/>
            </a:b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Контактный номер: +79787817166 Базалей Ольга Викторовна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object 44"/>
          <p:cNvSpPr/>
          <p:nvPr/>
        </p:nvSpPr>
        <p:spPr>
          <a:xfrm>
            <a:off x="3769920" y="7200000"/>
            <a:ext cx="3430080" cy="96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7960">
              <a:lnSpc>
                <a:spcPct val="113000"/>
              </a:lnSpc>
              <a:spcBef>
                <a:spcPts val="99"/>
              </a:spcBef>
              <a:tabLst>
                <a:tab algn="l" pos="0"/>
              </a:tabLst>
            </a:pP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7960">
              <a:lnSpc>
                <a:spcPct val="113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Время</a:t>
            </a:r>
            <a:r>
              <a:rPr b="1" lang="ru-RU" sz="1400" spc="-65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4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работы: понедельник </a:t>
            </a: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4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четверг </a:t>
            </a: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09:00</a:t>
            </a:r>
            <a:r>
              <a:rPr b="1" lang="ru-RU" sz="1400" spc="-6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400" spc="-14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400" spc="-2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18:00 </a:t>
            </a: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пятница</a:t>
            </a:r>
            <a:r>
              <a:rPr b="1" lang="ru-RU" sz="14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09:00</a:t>
            </a:r>
            <a:r>
              <a:rPr b="1" lang="ru-RU" sz="1400" spc="-6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400" spc="-14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400" spc="-2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16:45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object 45"/>
          <p:cNvSpPr/>
          <p:nvPr/>
        </p:nvSpPr>
        <p:spPr>
          <a:xfrm>
            <a:off x="5707080" y="9061560"/>
            <a:ext cx="132588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>
              <a:lnSpc>
                <a:spcPts val="799"/>
              </a:lnSpc>
              <a:spcBef>
                <a:spcPts val="264"/>
              </a:spcBef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Отделение фонда пенсионного и социального страхования Российской Федерации по Республике Крым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83" name="Группа 103"/>
          <p:cNvGrpSpPr/>
          <p:nvPr/>
        </p:nvGrpSpPr>
        <p:grpSpPr>
          <a:xfrm>
            <a:off x="512640" y="488880"/>
            <a:ext cx="2509920" cy="976320"/>
            <a:chOff x="512640" y="488880"/>
            <a:chExt cx="2509920" cy="976320"/>
          </a:xfrm>
        </p:grpSpPr>
        <p:pic>
          <p:nvPicPr>
            <p:cNvPr id="84" name="object 49" descr=""/>
            <p:cNvPicPr/>
            <p:nvPr/>
          </p:nvPicPr>
          <p:blipFill>
            <a:blip r:embed="rId7"/>
            <a:stretch/>
          </p:blipFill>
          <p:spPr>
            <a:xfrm>
              <a:off x="512640" y="488880"/>
              <a:ext cx="831600" cy="95004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5" name="object 50"/>
            <p:cNvSpPr/>
            <p:nvPr/>
          </p:nvSpPr>
          <p:spPr>
            <a:xfrm>
              <a:off x="1577160" y="814680"/>
              <a:ext cx="287640" cy="177840"/>
            </a:xfrm>
            <a:custGeom>
              <a:avLst/>
              <a:gdLst>
                <a:gd name="textAreaLeft" fmla="*/ 0 w 287640"/>
                <a:gd name="textAreaRight" fmla="*/ 295200 w 287640"/>
                <a:gd name="textAreaTop" fmla="*/ 0 h 177840"/>
                <a:gd name="textAreaBottom" fmla="*/ 185400 h 177840"/>
              </a:gdLst>
              <a:ah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grpSp>
          <p:nvGrpSpPr>
            <p:cNvPr id="86" name="object 51"/>
            <p:cNvGrpSpPr/>
            <p:nvPr/>
          </p:nvGrpSpPr>
          <p:grpSpPr>
            <a:xfrm>
              <a:off x="1918080" y="814680"/>
              <a:ext cx="439920" cy="143640"/>
              <a:chOff x="1918080" y="814680"/>
              <a:chExt cx="439920" cy="143640"/>
            </a:xfrm>
          </p:grpSpPr>
          <p:sp>
            <p:nvSpPr>
              <p:cNvPr id="87" name="object 52"/>
              <p:cNvSpPr/>
              <p:nvPr/>
            </p:nvSpPr>
            <p:spPr>
              <a:xfrm>
                <a:off x="1918080" y="814680"/>
                <a:ext cx="283320" cy="143640"/>
              </a:xfrm>
              <a:custGeom>
                <a:avLst/>
                <a:gdLst>
                  <a:gd name="textAreaLeft" fmla="*/ 0 w 283320"/>
                  <a:gd name="textAreaRight" fmla="*/ 290880 w 283320"/>
                  <a:gd name="textAreaTop" fmla="*/ 0 h 143640"/>
                  <a:gd name="textAreaBottom" fmla="*/ 151200 h 143640"/>
                </a:gdLst>
                <a:ah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DejaVu Sans"/>
                </a:endParaRPr>
              </a:p>
            </p:txBody>
          </p:sp>
          <p:pic>
            <p:nvPicPr>
              <p:cNvPr id="88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3760" cy="14292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89" name="object 54" descr=""/>
            <p:cNvPicPr/>
            <p:nvPr/>
          </p:nvPicPr>
          <p:blipFill>
            <a:blip r:embed="rId9"/>
            <a:stretch/>
          </p:blipFill>
          <p:spPr>
            <a:xfrm>
              <a:off x="1557000" y="1049760"/>
              <a:ext cx="152280" cy="146160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90" name="object 55"/>
            <p:cNvGrpSpPr/>
            <p:nvPr/>
          </p:nvGrpSpPr>
          <p:grpSpPr>
            <a:xfrm>
              <a:off x="1763280" y="1050840"/>
              <a:ext cx="669600" cy="176040"/>
              <a:chOff x="1763280" y="1050840"/>
              <a:chExt cx="669600" cy="176040"/>
            </a:xfrm>
          </p:grpSpPr>
          <p:pic>
            <p:nvPicPr>
              <p:cNvPr id="91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3280" y="1051560"/>
                <a:ext cx="115200" cy="14292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92" name="object 57"/>
              <p:cNvSpPr/>
              <p:nvPr/>
            </p:nvSpPr>
            <p:spPr>
              <a:xfrm>
                <a:off x="1918080" y="1050840"/>
                <a:ext cx="514800" cy="176040"/>
              </a:xfrm>
              <a:custGeom>
                <a:avLst/>
                <a:gdLst>
                  <a:gd name="textAreaLeft" fmla="*/ 0 w 514800"/>
                  <a:gd name="textAreaRight" fmla="*/ 522360 w 514800"/>
                  <a:gd name="textAreaTop" fmla="*/ 0 h 176040"/>
                  <a:gd name="textAreaBottom" fmla="*/ 183600 h 176040"/>
                </a:gdLst>
                <a:ah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DejaVu Sans"/>
                </a:endParaRPr>
              </a:p>
            </p:txBody>
          </p:sp>
        </p:grpSp>
        <p:grpSp>
          <p:nvGrpSpPr>
            <p:cNvPr id="93" name="object 58"/>
            <p:cNvGrpSpPr/>
            <p:nvPr/>
          </p:nvGrpSpPr>
          <p:grpSpPr>
            <a:xfrm>
              <a:off x="2489040" y="1051560"/>
              <a:ext cx="283680" cy="142920"/>
              <a:chOff x="2489040" y="1051560"/>
              <a:chExt cx="283680" cy="142920"/>
            </a:xfrm>
          </p:grpSpPr>
          <p:pic>
            <p:nvPicPr>
              <p:cNvPr id="94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2400" cy="14292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95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9320" y="1051560"/>
                <a:ext cx="113400" cy="14292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96" name="object 61"/>
            <p:cNvGrpSpPr/>
            <p:nvPr/>
          </p:nvGrpSpPr>
          <p:grpSpPr>
            <a:xfrm>
              <a:off x="1557000" y="1284480"/>
              <a:ext cx="1465560" cy="180720"/>
              <a:chOff x="1557000" y="1284480"/>
              <a:chExt cx="1465560" cy="180720"/>
            </a:xfrm>
          </p:grpSpPr>
          <p:pic>
            <p:nvPicPr>
              <p:cNvPr id="97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7000" y="1292040"/>
                <a:ext cx="135720" cy="147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98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6200" y="1292040"/>
                <a:ext cx="156960" cy="147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99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8080" y="1284480"/>
                <a:ext cx="352800" cy="18072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0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400" y="1292040"/>
                <a:ext cx="156960" cy="147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01" name="object 66"/>
              <p:cNvSpPr/>
              <p:nvPr/>
            </p:nvSpPr>
            <p:spPr>
              <a:xfrm>
                <a:off x="2494440" y="1290960"/>
                <a:ext cx="130680" cy="142200"/>
              </a:xfrm>
              <a:custGeom>
                <a:avLst/>
                <a:gdLst>
                  <a:gd name="textAreaLeft" fmla="*/ 0 w 130680"/>
                  <a:gd name="textAreaRight" fmla="*/ 138240 w 130680"/>
                  <a:gd name="textAreaTop" fmla="*/ 0 h 142200"/>
                  <a:gd name="textAreaBottom" fmla="*/ 149760 h 142200"/>
                </a:gdLst>
                <a:ah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DejaVu Sans"/>
                </a:endParaRPr>
              </a:p>
            </p:txBody>
          </p:sp>
          <p:pic>
            <p:nvPicPr>
              <p:cNvPr id="102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840" y="1290960"/>
                <a:ext cx="162720" cy="17388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3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0920" cy="14292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104" name="Прямоугольник: скругленные углы 2"/>
          <p:cNvSpPr/>
          <p:nvPr/>
        </p:nvSpPr>
        <p:spPr>
          <a:xfrm>
            <a:off x="6140520" y="9593280"/>
            <a:ext cx="867240" cy="8514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  <a:ea typeface="DejaVu Sans"/>
            </a:endParaRPr>
          </a:p>
        </p:txBody>
      </p:sp>
      <p:sp>
        <p:nvSpPr>
          <p:cNvPr id="105" name="Овал 3"/>
          <p:cNvSpPr/>
          <p:nvPr/>
        </p:nvSpPr>
        <p:spPr>
          <a:xfrm>
            <a:off x="6749640" y="8371440"/>
            <a:ext cx="806760" cy="8085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  <a:ea typeface="DejaVu Sans"/>
            </a:endParaRPr>
          </a:p>
        </p:txBody>
      </p:sp>
      <p:pic>
        <p:nvPicPr>
          <p:cNvPr id="106" name="object 48" descr=""/>
          <p:cNvPicPr/>
          <p:nvPr/>
        </p:nvPicPr>
        <p:blipFill>
          <a:blip r:embed="rId19"/>
          <a:stretch/>
        </p:blipFill>
        <p:spPr>
          <a:xfrm>
            <a:off x="6840000" y="8467920"/>
            <a:ext cx="594000" cy="5083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" name="Рисунок 7" descr=""/>
          <p:cNvPicPr/>
          <p:nvPr/>
        </p:nvPicPr>
        <p:blipFill>
          <a:blip r:embed="rId20"/>
          <a:stretch/>
        </p:blipFill>
        <p:spPr>
          <a:xfrm>
            <a:off x="6153120" y="9577440"/>
            <a:ext cx="854280" cy="85428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08" name="Таблица 4"/>
          <p:cNvGraphicFramePr/>
          <p:nvPr/>
        </p:nvGraphicFramePr>
        <p:xfrm>
          <a:off x="934200" y="1472400"/>
          <a:ext cx="6428520" cy="6245280"/>
        </p:xfrm>
        <a:graphic>
          <a:graphicData uri="http://schemas.openxmlformats.org/drawingml/2006/table">
            <a:tbl>
              <a:tblPr/>
              <a:tblGrid>
                <a:gridCol w="798120"/>
                <a:gridCol w="4564440"/>
                <a:gridCol w="1066320"/>
              </a:tblGrid>
              <a:tr h="42480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Дата 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4849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Calibri"/>
                        </a:rPr>
                        <a:t>01.10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Calibri Light"/>
                        </a:rPr>
                        <a:t>Онлайн лекция </a:t>
                      </a: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Calibri Light"/>
                        </a:rPr>
                        <a:t>РО Знание «1 октября - наш день: говорим о главном для пожилых людей». 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Calibri Light"/>
                        </a:rPr>
                        <a:t>Праздничное мероприятие «День пожилого человека».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10-00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11-00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4881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Calibri"/>
                        </a:rPr>
                        <a:t>02.10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Calibri Light"/>
                        </a:rPr>
                        <a:t>Урок компьютерной грамотности «День рождения электронной почты»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4849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07.10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Calibri Light"/>
                        </a:rPr>
                        <a:t>Урок финансовой грамотности: «Встреча с представителем Банка 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10-00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2883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09.10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Урок пенсионной грамотности «Надбавка на уход»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10-00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2905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Calibri"/>
                        </a:rPr>
                        <a:t>12.10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Calibri Light"/>
                        </a:rPr>
                        <a:t>Посещение музея самоцветов г.Алушта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10-00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4406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Calibri"/>
                        </a:rPr>
                        <a:t>15.10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Calibri Light"/>
                        </a:rPr>
                        <a:t>Онлайн лекция-встреча с начальником Управления установления пенсий Бондаренко С.В. по вопросам разъяснения пенсионного законодательства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10-00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3495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19.10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Праздничное мероприятие «18 октября - День отца»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10-00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3175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21.10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Calibri Light"/>
                        </a:rPr>
                        <a:t>Просмотр фильма РГО. Игра в лото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10-00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4881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23.10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Урок цифровой грамотности «Месенджер МАХ и его возможности»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1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10-00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2883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26.10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Calibri Light"/>
                        </a:rPr>
                        <a:t>Индивидуальное консультирование граждан по вопросам предоставления технических средств реабилитации и санаторно-курортного лечения.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10-00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2883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29.10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Ярмарка народных промыслов (на базе ЦОСП  г.Симферополь)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Время уточняется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758</TotalTime>
  <Application>LibreOffice/25.2.1.2$Windows_X86_64 LibreOffice_project/d3abf4aee5fd705e4a92bba33a32f40bc4e56f49</Application>
  <AppVersion>15.0000</AppVersion>
  <Words>175</Words>
  <Paragraphs>40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cp:lastPrinted>2026-09-23T15:25:06Z</cp:lastPrinted>
  <dcterms:modified xsi:type="dcterms:W3CDTF">2026-09-23T15:28:44Z</dcterms:modified>
  <cp:revision>76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