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3040" cy="1651320"/>
          </a:xfrm>
          <a:prstGeom prst="rect">
            <a:avLst/>
          </a:prstGeom>
          <a:ln w="0">
            <a:noFill/>
          </a:ln>
        </p:spPr>
      </p:pic>
      <p:sp>
        <p:nvSpPr>
          <p:cNvPr id="39" name="object 35"/>
          <p:cNvSpPr/>
          <p:nvPr/>
        </p:nvSpPr>
        <p:spPr>
          <a:xfrm>
            <a:off x="111240" y="7000200"/>
            <a:ext cx="7338600" cy="357660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0" name="Группа 1"/>
          <p:cNvGrpSpPr/>
          <p:nvPr/>
        </p:nvGrpSpPr>
        <p:grpSpPr>
          <a:xfrm>
            <a:off x="644400" y="8176320"/>
            <a:ext cx="1140840" cy="125640"/>
            <a:chOff x="644400" y="8176320"/>
            <a:chExt cx="1140840" cy="125640"/>
          </a:xfrm>
        </p:grpSpPr>
        <p:pic>
          <p:nvPicPr>
            <p:cNvPr id="41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6120" cy="125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2" name="object 37"/>
            <p:cNvSpPr/>
            <p:nvPr/>
          </p:nvSpPr>
          <p:spPr>
            <a:xfrm>
              <a:off x="771480" y="8178120"/>
              <a:ext cx="87480" cy="12240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3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512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212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2960" cy="122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5840" cy="1238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210200" y="316800"/>
            <a:ext cx="2922120" cy="14281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ОКТЯБРЬ</a:t>
            </a:r>
            <a:endParaRPr b="0" lang="ru-RU" sz="2700" spc="-1" strike="noStrike">
              <a:latin typeface="Arial"/>
            </a:endParaRPr>
          </a:p>
          <a:p>
            <a:pPr marL="43956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1" strike="noStrike">
                <a:solidFill>
                  <a:srgbClr val="ffffff"/>
                </a:solidFill>
                <a:latin typeface="Calibri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48" name="object 43"/>
          <p:cNvSpPr/>
          <p:nvPr/>
        </p:nvSpPr>
        <p:spPr>
          <a:xfrm>
            <a:off x="628920" y="8441640"/>
            <a:ext cx="5106960" cy="20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г. Керчь, шоссе Героев Сталинграда, 60/1, каб.6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 8(36561)78433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Шевченко Анна Игоревна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49" name="object 44"/>
          <p:cNvSpPr/>
          <p:nvPr/>
        </p:nvSpPr>
        <p:spPr>
          <a:xfrm>
            <a:off x="3819240" y="7386840"/>
            <a:ext cx="3290400" cy="82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09:00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18:00, пятница 09:00-16:45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50" name="object 45"/>
          <p:cNvSpPr/>
          <p:nvPr/>
        </p:nvSpPr>
        <p:spPr>
          <a:xfrm>
            <a:off x="6123240" y="8786520"/>
            <a:ext cx="91044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4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4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Республике Крым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51" name="Группа 103"/>
          <p:cNvGrpSpPr/>
          <p:nvPr/>
        </p:nvGrpSpPr>
        <p:grpSpPr>
          <a:xfrm>
            <a:off x="512280" y="489240"/>
            <a:ext cx="2510640" cy="975960"/>
            <a:chOff x="512280" y="489240"/>
            <a:chExt cx="2510640" cy="975960"/>
          </a:xfrm>
        </p:grpSpPr>
        <p:pic>
          <p:nvPicPr>
            <p:cNvPr id="52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2320" cy="950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3" name="object 50"/>
            <p:cNvSpPr/>
            <p:nvPr/>
          </p:nvSpPr>
          <p:spPr>
            <a:xfrm>
              <a:off x="1577160" y="814680"/>
              <a:ext cx="288000" cy="17820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4" name="object 51"/>
            <p:cNvGrpSpPr/>
            <p:nvPr/>
          </p:nvGrpSpPr>
          <p:grpSpPr>
            <a:xfrm>
              <a:off x="1917720" y="814680"/>
              <a:ext cx="440640" cy="144000"/>
              <a:chOff x="1917720" y="814680"/>
              <a:chExt cx="440640" cy="144000"/>
            </a:xfrm>
          </p:grpSpPr>
          <p:sp>
            <p:nvSpPr>
              <p:cNvPr id="55" name="object 52"/>
              <p:cNvSpPr/>
              <p:nvPr/>
            </p:nvSpPr>
            <p:spPr>
              <a:xfrm>
                <a:off x="1917720" y="814680"/>
                <a:ext cx="283680" cy="14400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56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4120" cy="1429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7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2640" cy="1465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8" name="object 55"/>
            <p:cNvGrpSpPr/>
            <p:nvPr/>
          </p:nvGrpSpPr>
          <p:grpSpPr>
            <a:xfrm>
              <a:off x="1762920" y="1051200"/>
              <a:ext cx="670320" cy="176400"/>
              <a:chOff x="1762920" y="1051200"/>
              <a:chExt cx="670320" cy="176400"/>
            </a:xfrm>
          </p:grpSpPr>
          <p:pic>
            <p:nvPicPr>
              <p:cNvPr id="59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5560" cy="142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0" name="object 57"/>
              <p:cNvSpPr/>
              <p:nvPr/>
            </p:nvSpPr>
            <p:spPr>
              <a:xfrm>
                <a:off x="1917720" y="1051200"/>
                <a:ext cx="515520" cy="17640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61" name="object 58"/>
            <p:cNvGrpSpPr/>
            <p:nvPr/>
          </p:nvGrpSpPr>
          <p:grpSpPr>
            <a:xfrm>
              <a:off x="2489040" y="1051560"/>
              <a:ext cx="283680" cy="142920"/>
              <a:chOff x="2489040" y="1051560"/>
              <a:chExt cx="283680" cy="142920"/>
            </a:xfrm>
          </p:grpSpPr>
          <p:pic>
            <p:nvPicPr>
              <p:cNvPr id="62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2760" cy="142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3760" cy="1429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4" name="object 61"/>
            <p:cNvGrpSpPr/>
            <p:nvPr/>
          </p:nvGrpSpPr>
          <p:grpSpPr>
            <a:xfrm>
              <a:off x="1556640" y="1284480"/>
              <a:ext cx="1466280" cy="180720"/>
              <a:chOff x="1556640" y="1284480"/>
              <a:chExt cx="1466280" cy="180720"/>
            </a:xfrm>
          </p:grpSpPr>
          <p:pic>
            <p:nvPicPr>
              <p:cNvPr id="65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608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732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31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7320" cy="1483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9" name="object 66"/>
              <p:cNvSpPr/>
              <p:nvPr/>
            </p:nvSpPr>
            <p:spPr>
              <a:xfrm>
                <a:off x="2494080" y="1290960"/>
                <a:ext cx="131400" cy="14256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70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3080" cy="174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1280" cy="1429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2" name="Прямоугольник: скругленные углы 2"/>
          <p:cNvSpPr/>
          <p:nvPr/>
        </p:nvSpPr>
        <p:spPr>
          <a:xfrm>
            <a:off x="6140520" y="9593640"/>
            <a:ext cx="867600" cy="8514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Овал 3"/>
          <p:cNvSpPr/>
          <p:nvPr/>
        </p:nvSpPr>
        <p:spPr>
          <a:xfrm>
            <a:off x="6047640" y="7937640"/>
            <a:ext cx="808200" cy="808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4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4360" cy="509400"/>
          </a:xfrm>
          <a:prstGeom prst="rect">
            <a:avLst/>
          </a:prstGeom>
          <a:ln w="0">
            <a:noFill/>
          </a:ln>
        </p:spPr>
      </p:pic>
      <p:pic>
        <p:nvPicPr>
          <p:cNvPr id="75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55000" cy="855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6" name="Таблица 4"/>
          <p:cNvGraphicFramePr/>
          <p:nvPr/>
        </p:nvGraphicFramePr>
        <p:xfrm>
          <a:off x="249840" y="1602360"/>
          <a:ext cx="7044480" cy="4924440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406160"/>
              </a:tblGrid>
              <a:tr h="57240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7351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01.10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Онлайн мероприятие РО Знание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«1 октября — наш день: говорим о главном для пожилых людей»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10:0</a:t>
                      </a:r>
                      <a:r>
                        <a:rPr b="0" lang="ru-RU" sz="1800" spc="-26" strike="noStrike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6880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05.10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Литературный компас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«Крымская коллекция чудес»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01268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06.10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Час финансовой грамотности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9536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08.10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Вечер-портрет «Голос нашей памяти»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Марк Наумович Бернес (1911-1969), русский эстрадный певец, киноактер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065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13.10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Час духовенства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«Разговор о вере»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0339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15.10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Онлайн 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«Час  пенсионной грамотности»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object 1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3040" cy="1651320"/>
          </a:xfrm>
          <a:prstGeom prst="rect">
            <a:avLst/>
          </a:prstGeom>
          <a:ln w="0">
            <a:noFill/>
          </a:ln>
        </p:spPr>
      </p:pic>
      <p:sp>
        <p:nvSpPr>
          <p:cNvPr id="78" name="object 2"/>
          <p:cNvSpPr/>
          <p:nvPr/>
        </p:nvSpPr>
        <p:spPr>
          <a:xfrm>
            <a:off x="111240" y="7000200"/>
            <a:ext cx="7338600" cy="357660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79" name="Группа 2"/>
          <p:cNvGrpSpPr/>
          <p:nvPr/>
        </p:nvGrpSpPr>
        <p:grpSpPr>
          <a:xfrm>
            <a:off x="644400" y="8176320"/>
            <a:ext cx="1140840" cy="125640"/>
            <a:chOff x="644400" y="8176320"/>
            <a:chExt cx="1140840" cy="125640"/>
          </a:xfrm>
        </p:grpSpPr>
        <p:pic>
          <p:nvPicPr>
            <p:cNvPr id="80" name="object 3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6120" cy="125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1" name="object 4"/>
            <p:cNvSpPr/>
            <p:nvPr/>
          </p:nvSpPr>
          <p:spPr>
            <a:xfrm>
              <a:off x="771480" y="8178120"/>
              <a:ext cx="87480" cy="12240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82" name="object 5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512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3" name="object 6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212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4" name="object 7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2960" cy="122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5" name="object 8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5840" cy="1238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282200" y="316800"/>
            <a:ext cx="2950920" cy="15001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ОКТЯБРЬ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87" name="object 9"/>
          <p:cNvSpPr/>
          <p:nvPr/>
        </p:nvSpPr>
        <p:spPr>
          <a:xfrm>
            <a:off x="628920" y="8441640"/>
            <a:ext cx="5106960" cy="20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г. Керчь, шоссе Героев Сталинграда, 60/1, каб.6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 8(36561)78433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Шевченко Анна Игоревна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88" name="object 10"/>
          <p:cNvSpPr/>
          <p:nvPr/>
        </p:nvSpPr>
        <p:spPr>
          <a:xfrm>
            <a:off x="3819240" y="7386840"/>
            <a:ext cx="3290400" cy="82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09:00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18:00, пятница 09:00-16:45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89" name="object 11"/>
          <p:cNvSpPr/>
          <p:nvPr/>
        </p:nvSpPr>
        <p:spPr>
          <a:xfrm>
            <a:off x="6123240" y="8786520"/>
            <a:ext cx="91044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4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4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Республике Крым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90" name="Группа 3"/>
          <p:cNvGrpSpPr/>
          <p:nvPr/>
        </p:nvGrpSpPr>
        <p:grpSpPr>
          <a:xfrm>
            <a:off x="512280" y="489240"/>
            <a:ext cx="2510640" cy="975960"/>
            <a:chOff x="512280" y="489240"/>
            <a:chExt cx="2510640" cy="975960"/>
          </a:xfrm>
        </p:grpSpPr>
        <p:pic>
          <p:nvPicPr>
            <p:cNvPr id="91" name="object 12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2320" cy="950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2" name="object 13"/>
            <p:cNvSpPr/>
            <p:nvPr/>
          </p:nvSpPr>
          <p:spPr>
            <a:xfrm>
              <a:off x="1577160" y="814680"/>
              <a:ext cx="288000" cy="17820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3" name="object 14"/>
            <p:cNvGrpSpPr/>
            <p:nvPr/>
          </p:nvGrpSpPr>
          <p:grpSpPr>
            <a:xfrm>
              <a:off x="1917720" y="814680"/>
              <a:ext cx="440640" cy="144000"/>
              <a:chOff x="1917720" y="814680"/>
              <a:chExt cx="440640" cy="144000"/>
            </a:xfrm>
          </p:grpSpPr>
          <p:sp>
            <p:nvSpPr>
              <p:cNvPr id="94" name="object 15"/>
              <p:cNvSpPr/>
              <p:nvPr/>
            </p:nvSpPr>
            <p:spPr>
              <a:xfrm>
                <a:off x="1917720" y="814680"/>
                <a:ext cx="283680" cy="14400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95" name="object 16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4120" cy="1429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6" name="object 17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2640" cy="1465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7" name="object 18"/>
            <p:cNvGrpSpPr/>
            <p:nvPr/>
          </p:nvGrpSpPr>
          <p:grpSpPr>
            <a:xfrm>
              <a:off x="1762920" y="1051200"/>
              <a:ext cx="670320" cy="176400"/>
              <a:chOff x="1762920" y="1051200"/>
              <a:chExt cx="670320" cy="176400"/>
            </a:xfrm>
          </p:grpSpPr>
          <p:pic>
            <p:nvPicPr>
              <p:cNvPr id="98" name="object 19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5560" cy="142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9" name="object 20"/>
              <p:cNvSpPr/>
              <p:nvPr/>
            </p:nvSpPr>
            <p:spPr>
              <a:xfrm>
                <a:off x="1917720" y="1051200"/>
                <a:ext cx="515520" cy="17640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100" name="object 21"/>
            <p:cNvGrpSpPr/>
            <p:nvPr/>
          </p:nvGrpSpPr>
          <p:grpSpPr>
            <a:xfrm>
              <a:off x="2489040" y="1051560"/>
              <a:ext cx="283680" cy="142920"/>
              <a:chOff x="2489040" y="1051560"/>
              <a:chExt cx="283680" cy="142920"/>
            </a:xfrm>
          </p:grpSpPr>
          <p:pic>
            <p:nvPicPr>
              <p:cNvPr id="101" name="object 22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2760" cy="142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23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3760" cy="1429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3" name="object 24"/>
            <p:cNvGrpSpPr/>
            <p:nvPr/>
          </p:nvGrpSpPr>
          <p:grpSpPr>
            <a:xfrm>
              <a:off x="1556640" y="1284480"/>
              <a:ext cx="1466280" cy="180720"/>
              <a:chOff x="1556640" y="1284480"/>
              <a:chExt cx="1466280" cy="180720"/>
            </a:xfrm>
          </p:grpSpPr>
          <p:pic>
            <p:nvPicPr>
              <p:cNvPr id="104" name="object 25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608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5" name="object 26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732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6" name="object 27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31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object 28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7320" cy="1483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8" name="object 29"/>
              <p:cNvSpPr/>
              <p:nvPr/>
            </p:nvSpPr>
            <p:spPr>
              <a:xfrm>
                <a:off x="2494080" y="1290960"/>
                <a:ext cx="131400" cy="14256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09" name="object 30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3080" cy="174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0" name="object 31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1280" cy="1429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1" name="Прямоугольник: скругленные углы 1"/>
          <p:cNvSpPr/>
          <p:nvPr/>
        </p:nvSpPr>
        <p:spPr>
          <a:xfrm>
            <a:off x="6140520" y="9593640"/>
            <a:ext cx="867600" cy="8514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Овал 1"/>
          <p:cNvSpPr/>
          <p:nvPr/>
        </p:nvSpPr>
        <p:spPr>
          <a:xfrm>
            <a:off x="6047640" y="7937640"/>
            <a:ext cx="808200" cy="808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3" name="object 32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4360" cy="509400"/>
          </a:xfrm>
          <a:prstGeom prst="rect">
            <a:avLst/>
          </a:prstGeom>
          <a:ln w="0">
            <a:noFill/>
          </a:ln>
        </p:spPr>
      </p:pic>
      <p:pic>
        <p:nvPicPr>
          <p:cNvPr id="114" name="Рисунок 1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55000" cy="8550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5" name="Таблица 1"/>
          <p:cNvGraphicFramePr/>
          <p:nvPr/>
        </p:nvGraphicFramePr>
        <p:xfrm>
          <a:off x="363240" y="1607040"/>
          <a:ext cx="6978240" cy="4876200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339920"/>
              </a:tblGrid>
              <a:tr h="926280"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00800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19.10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День цифровой грамотности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559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20.10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Лекция врача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00008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22.10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Музыкальная гостиная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«Жизнь моя, ты мне приснилась»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(клуб любителей книг)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7600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26.10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День волонтера,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просмотр роликов РГО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71028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27.10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Литературно-исторический час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«Сильнее стану во 100 раз»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6" name="Таблица 2"/>
          <p:cNvGraphicFramePr/>
          <p:nvPr/>
        </p:nvGraphicFramePr>
        <p:xfrm>
          <a:off x="348480" y="6528600"/>
          <a:ext cx="6978240" cy="597600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339920"/>
              </a:tblGrid>
              <a:tr h="60948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29.10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Ярмарка народных промыслов (ЦОСП в          г. Симферополь)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Время уточняется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1333</TotalTime>
  <Application>LibreOffice/7.3.0.3$Windows_X86_64 LibreOffice_project/0f246aa12d0eee4a0f7adcefbf7c878fc2238db3</Application>
  <AppVersion>15.0000</AppVersion>
  <Words>183</Words>
  <Paragraphs>65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2026-09-24T13:17:30Z</cp:lastPrinted>
  <dcterms:modified xsi:type="dcterms:W3CDTF">2026-09-24T14:41:02Z</dcterms:modified>
  <cp:revision>57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