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slide4.xml" ContentType="application/vnd.openxmlformats-officedocument.presentationml.slide+xml"/>
  <Override PartName="/ppt/media/image75.png" ContentType="image/png"/>
  <Override PartName="/ppt/media/image9.png" ContentType="image/png"/>
  <Override PartName="/ppt/media/image57.png" ContentType="image/png"/>
  <Override PartName="/ppt/media/image1.png" ContentType="image/png"/>
  <Override PartName="/ppt/media/image58.png" ContentType="image/png"/>
  <Override PartName="/ppt/media/image2.png" ContentType="image/png"/>
  <Override PartName="/ppt/media/image59.png" ContentType="image/png"/>
  <Override PartName="/ppt/media/image3.png" ContentType="image/png"/>
  <Override PartName="/ppt/media/image70.png" ContentType="image/png"/>
  <Override PartName="/ppt/media/image4.png" ContentType="image/png"/>
  <Override PartName="/ppt/media/image71.png" ContentType="image/png"/>
  <Override PartName="/ppt/media/image5.png" ContentType="image/png"/>
  <Override PartName="/ppt/media/image72.png" ContentType="image/png"/>
  <Override PartName="/ppt/media/image6.png" ContentType="image/png"/>
  <Override PartName="/ppt/media/image73.png" ContentType="image/png"/>
  <Override PartName="/ppt/media/image7.png" ContentType="image/png"/>
  <Override PartName="/ppt/media/image74.png" ContentType="image/png"/>
  <Override PartName="/ppt/media/image8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20.png" ContentType="image/png"/>
  <Override PartName="/ppt/media/image21.png" ContentType="image/png"/>
  <Override PartName="/ppt/media/image22.png" ContentType="image/png"/>
  <Override PartName="/ppt/media/image23.png" ContentType="image/png"/>
  <Override PartName="/ppt/media/image24.png" ContentType="image/png"/>
  <Override PartName="/ppt/media/image25.png" ContentType="image/png"/>
  <Override PartName="/ppt/media/image26.png" ContentType="image/png"/>
  <Override PartName="/ppt/media/image27.png" ContentType="image/png"/>
  <Override PartName="/ppt/media/image28.png" ContentType="image/png"/>
  <Override PartName="/ppt/media/image29.png" ContentType="image/png"/>
  <Override PartName="/ppt/media/image30.png" ContentType="image/png"/>
  <Override PartName="/ppt/media/image31.png" ContentType="image/png"/>
  <Override PartName="/ppt/media/image32.png" ContentType="image/png"/>
  <Override PartName="/ppt/media/image33.png" ContentType="image/png"/>
  <Override PartName="/ppt/media/image34.png" ContentType="image/png"/>
  <Override PartName="/ppt/media/image35.png" ContentType="image/png"/>
  <Override PartName="/ppt/media/image36.png" ContentType="image/png"/>
  <Override PartName="/ppt/media/image37.png" ContentType="image/png"/>
  <Override PartName="/ppt/media/image38.png" ContentType="image/png"/>
  <Override PartName="/ppt/media/image39.png" ContentType="image/png"/>
  <Override PartName="/ppt/media/image40.png" ContentType="image/png"/>
  <Override PartName="/ppt/media/image41.png" ContentType="image/png"/>
  <Override PartName="/ppt/media/image42.png" ContentType="image/png"/>
  <Override PartName="/ppt/media/image43.png" ContentType="image/png"/>
  <Override PartName="/ppt/media/image44.png" ContentType="image/png"/>
  <Override PartName="/ppt/media/image45.png" ContentType="image/png"/>
  <Override PartName="/ppt/media/image46.png" ContentType="image/png"/>
  <Override PartName="/ppt/media/image47.png" ContentType="image/png"/>
  <Override PartName="/ppt/media/image48.png" ContentType="image/png"/>
  <Override PartName="/ppt/media/image49.png" ContentType="image/png"/>
  <Override PartName="/ppt/media/image50.png" ContentType="image/png"/>
  <Override PartName="/ppt/media/image51.png" ContentType="image/png"/>
  <Override PartName="/ppt/media/image52.png" ContentType="image/png"/>
  <Override PartName="/ppt/media/image53.png" ContentType="image/png"/>
  <Override PartName="/ppt/media/image54.png" ContentType="image/png"/>
  <Override PartName="/ppt/media/image55.png" ContentType="image/png"/>
  <Override PartName="/ppt/media/image56.png" ContentType="image/png"/>
  <Override PartName="/ppt/media/image60.png" ContentType="image/png"/>
  <Override PartName="/ppt/media/image61.png" ContentType="image/png"/>
  <Override PartName="/ppt/media/image62.png" ContentType="image/png"/>
  <Override PartName="/ppt/media/image63.png" ContentType="image/png"/>
  <Override PartName="/ppt/media/image64.png" ContentType="image/png"/>
  <Override PartName="/ppt/media/image65.png" ContentType="image/png"/>
  <Override PartName="/ppt/media/image66.png" ContentType="image/png"/>
  <Override PartName="/ppt/media/image67.png" ContentType="image/png"/>
  <Override PartName="/ppt/media/image68.png" ContentType="image/png"/>
  <Override PartName="/ppt/media/image69.png" ContentType="image/png"/>
  <Override PartName="/ppt/media/image76.png" ContentType="image/png"/>
  <Override PartName="/ppt/media/image77.png" ContentType="image/png"/>
  <Override PartName="/ppt/media/image78.png" ContentType="image/png"/>
  <Override PartName="/ppt/media/image79.png" ContentType="image/png"/>
  <Override PartName="/ppt/media/image80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</p:sldIdLst>
  <p:sldSz cx="7559675" cy="10691812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7640" y="381240"/>
            <a:ext cx="6803280" cy="18752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377640" y="2501640"/>
            <a:ext cx="6803280" cy="6200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377640" y="381240"/>
            <a:ext cx="6803280" cy="18752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377640" y="2501640"/>
            <a:ext cx="6803280" cy="6200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377640" y="381240"/>
            <a:ext cx="6803280" cy="18752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377640" y="2501640"/>
            <a:ext cx="3319920" cy="6200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3863880" y="2501640"/>
            <a:ext cx="3319920" cy="6200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77640" y="381240"/>
            <a:ext cx="6803280" cy="18752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377640" y="426240"/>
            <a:ext cx="6803280" cy="82749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377640" y="381240"/>
            <a:ext cx="6803280" cy="18752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377640" y="2501640"/>
            <a:ext cx="3319920" cy="2957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377640" y="5740560"/>
            <a:ext cx="3319920" cy="2957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3863880" y="2501640"/>
            <a:ext cx="3319920" cy="6200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377640" y="381240"/>
            <a:ext cx="6803280" cy="18752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377640" y="2501640"/>
            <a:ext cx="3319920" cy="6200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3863880" y="2501640"/>
            <a:ext cx="3319920" cy="2957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3863880" y="5740560"/>
            <a:ext cx="3319920" cy="2957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377640" y="381240"/>
            <a:ext cx="6803280" cy="18752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377640" y="2501640"/>
            <a:ext cx="3319920" cy="2957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3863880" y="2501640"/>
            <a:ext cx="3319920" cy="2957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377640" y="5740560"/>
            <a:ext cx="6803280" cy="2957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377640" y="381240"/>
            <a:ext cx="6803280" cy="18752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377640" y="2501640"/>
            <a:ext cx="6803280" cy="2957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377640" y="5740560"/>
            <a:ext cx="6803280" cy="2957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77640" y="381240"/>
            <a:ext cx="6803280" cy="18752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377640" y="2501640"/>
            <a:ext cx="3319920" cy="2957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3863880" y="2501640"/>
            <a:ext cx="3319920" cy="2957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3863880" y="5740560"/>
            <a:ext cx="3319920" cy="2957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377640" y="5740560"/>
            <a:ext cx="3319920" cy="2957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377640" y="381240"/>
            <a:ext cx="6803280" cy="18752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377640" y="2501640"/>
            <a:ext cx="2190240" cy="2957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2677680" y="2501640"/>
            <a:ext cx="2190240" cy="2957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4978080" y="2501640"/>
            <a:ext cx="2190240" cy="2957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978080" y="5740560"/>
            <a:ext cx="2190240" cy="2957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2677680" y="5740560"/>
            <a:ext cx="2190240" cy="2957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377640" y="5740560"/>
            <a:ext cx="2190240" cy="2957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377640" y="381240"/>
            <a:ext cx="6803280" cy="18752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377640" y="2501640"/>
            <a:ext cx="6803280" cy="6200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377640" y="381240"/>
            <a:ext cx="6803280" cy="18752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377640" y="2501640"/>
            <a:ext cx="6803280" cy="6200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377640" y="381240"/>
            <a:ext cx="6803280" cy="18752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377640" y="2501640"/>
            <a:ext cx="3319920" cy="6200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3863880" y="2501640"/>
            <a:ext cx="3319920" cy="6200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377640" y="381240"/>
            <a:ext cx="6803280" cy="18752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377640" y="426240"/>
            <a:ext cx="6803280" cy="82749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377640" y="381240"/>
            <a:ext cx="6803280" cy="18752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377640" y="2501640"/>
            <a:ext cx="3319920" cy="2957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377640" y="5740560"/>
            <a:ext cx="3319920" cy="2957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3863880" y="2501640"/>
            <a:ext cx="3319920" cy="6200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377640" y="381240"/>
            <a:ext cx="6803280" cy="18752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377640" y="2501640"/>
            <a:ext cx="3319920" cy="6200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3863880" y="2501640"/>
            <a:ext cx="3319920" cy="2957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3863880" y="5740560"/>
            <a:ext cx="3319920" cy="2957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377640" y="381240"/>
            <a:ext cx="6803280" cy="18752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377640" y="2501640"/>
            <a:ext cx="3319920" cy="2957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3863880" y="2501640"/>
            <a:ext cx="3319920" cy="2957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377640" y="5740560"/>
            <a:ext cx="6803280" cy="2957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377640" y="381240"/>
            <a:ext cx="6803280" cy="18752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377640" y="2501640"/>
            <a:ext cx="6803280" cy="2957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377640" y="5740560"/>
            <a:ext cx="6803280" cy="2957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377640" y="381240"/>
            <a:ext cx="6803280" cy="18752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377640" y="2501640"/>
            <a:ext cx="3319920" cy="2957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3863880" y="2501640"/>
            <a:ext cx="3319920" cy="2957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3863880" y="5740560"/>
            <a:ext cx="3319920" cy="2957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377640" y="5740560"/>
            <a:ext cx="3319920" cy="2957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377640" y="381240"/>
            <a:ext cx="6803280" cy="18752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377640" y="2501640"/>
            <a:ext cx="2190240" cy="2957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2677680" y="2501640"/>
            <a:ext cx="2190240" cy="2957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4978080" y="2501640"/>
            <a:ext cx="2190240" cy="2957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4978080" y="5740560"/>
            <a:ext cx="2190240" cy="2957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2677680" y="5740560"/>
            <a:ext cx="2190240" cy="2957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377640" y="5740560"/>
            <a:ext cx="2190240" cy="2957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377640" y="426240"/>
            <a:ext cx="6803280" cy="1784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ru-RU" sz="4400" spc="-1" strike="noStrike">
                <a:latin typeface="Arial"/>
              </a:rPr>
              <a:t>Для правки текста заголовка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377640" y="2501640"/>
            <a:ext cx="6803280" cy="6200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377640" y="426240"/>
            <a:ext cx="6803280" cy="178488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ru-RU" sz="4400" spc="-1" strike="noStrike">
                <a:latin typeface="Arial"/>
              </a:rPr>
              <a:t>Для правки текста заголовка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377640" y="2501640"/>
            <a:ext cx="6803280" cy="6200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image" Target="../media/image18.png"/><Relationship Id="rId19" Type="http://schemas.openxmlformats.org/officeDocument/2006/relationships/image" Target="../media/image19.png"/><Relationship Id="rId20" Type="http://schemas.openxmlformats.org/officeDocument/2006/relationships/image" Target="../media/image20.png"/><Relationship Id="rId2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Relationship Id="rId8" Type="http://schemas.openxmlformats.org/officeDocument/2006/relationships/image" Target="../media/image28.png"/><Relationship Id="rId9" Type="http://schemas.openxmlformats.org/officeDocument/2006/relationships/image" Target="../media/image29.png"/><Relationship Id="rId10" Type="http://schemas.openxmlformats.org/officeDocument/2006/relationships/image" Target="../media/image30.png"/><Relationship Id="rId11" Type="http://schemas.openxmlformats.org/officeDocument/2006/relationships/image" Target="../media/image31.png"/><Relationship Id="rId12" Type="http://schemas.openxmlformats.org/officeDocument/2006/relationships/image" Target="../media/image32.png"/><Relationship Id="rId13" Type="http://schemas.openxmlformats.org/officeDocument/2006/relationships/image" Target="../media/image33.png"/><Relationship Id="rId14" Type="http://schemas.openxmlformats.org/officeDocument/2006/relationships/image" Target="../media/image34.png"/><Relationship Id="rId15" Type="http://schemas.openxmlformats.org/officeDocument/2006/relationships/image" Target="../media/image35.png"/><Relationship Id="rId16" Type="http://schemas.openxmlformats.org/officeDocument/2006/relationships/image" Target="../media/image36.png"/><Relationship Id="rId17" Type="http://schemas.openxmlformats.org/officeDocument/2006/relationships/image" Target="../media/image37.png"/><Relationship Id="rId18" Type="http://schemas.openxmlformats.org/officeDocument/2006/relationships/image" Target="../media/image38.png"/><Relationship Id="rId19" Type="http://schemas.openxmlformats.org/officeDocument/2006/relationships/image" Target="../media/image39.png"/><Relationship Id="rId20" Type="http://schemas.openxmlformats.org/officeDocument/2006/relationships/image" Target="../media/image40.png"/><Relationship Id="rId2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41.png"/><Relationship Id="rId2" Type="http://schemas.openxmlformats.org/officeDocument/2006/relationships/image" Target="../media/image42.png"/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5" Type="http://schemas.openxmlformats.org/officeDocument/2006/relationships/image" Target="../media/image45.png"/><Relationship Id="rId6" Type="http://schemas.openxmlformats.org/officeDocument/2006/relationships/image" Target="../media/image46.png"/><Relationship Id="rId7" Type="http://schemas.openxmlformats.org/officeDocument/2006/relationships/image" Target="../media/image47.png"/><Relationship Id="rId8" Type="http://schemas.openxmlformats.org/officeDocument/2006/relationships/image" Target="../media/image48.png"/><Relationship Id="rId9" Type="http://schemas.openxmlformats.org/officeDocument/2006/relationships/image" Target="../media/image49.png"/><Relationship Id="rId10" Type="http://schemas.openxmlformats.org/officeDocument/2006/relationships/image" Target="../media/image50.png"/><Relationship Id="rId11" Type="http://schemas.openxmlformats.org/officeDocument/2006/relationships/image" Target="../media/image51.png"/><Relationship Id="rId12" Type="http://schemas.openxmlformats.org/officeDocument/2006/relationships/image" Target="../media/image52.png"/><Relationship Id="rId13" Type="http://schemas.openxmlformats.org/officeDocument/2006/relationships/image" Target="../media/image53.png"/><Relationship Id="rId14" Type="http://schemas.openxmlformats.org/officeDocument/2006/relationships/image" Target="../media/image54.png"/><Relationship Id="rId15" Type="http://schemas.openxmlformats.org/officeDocument/2006/relationships/image" Target="../media/image55.png"/><Relationship Id="rId16" Type="http://schemas.openxmlformats.org/officeDocument/2006/relationships/image" Target="../media/image56.png"/><Relationship Id="rId17" Type="http://schemas.openxmlformats.org/officeDocument/2006/relationships/image" Target="../media/image57.png"/><Relationship Id="rId18" Type="http://schemas.openxmlformats.org/officeDocument/2006/relationships/image" Target="../media/image58.png"/><Relationship Id="rId19" Type="http://schemas.openxmlformats.org/officeDocument/2006/relationships/image" Target="../media/image59.png"/><Relationship Id="rId20" Type="http://schemas.openxmlformats.org/officeDocument/2006/relationships/image" Target="../media/image60.png"/><Relationship Id="rId21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61.png"/><Relationship Id="rId2" Type="http://schemas.openxmlformats.org/officeDocument/2006/relationships/image" Target="../media/image62.png"/><Relationship Id="rId3" Type="http://schemas.openxmlformats.org/officeDocument/2006/relationships/image" Target="../media/image63.png"/><Relationship Id="rId4" Type="http://schemas.openxmlformats.org/officeDocument/2006/relationships/image" Target="../media/image64.png"/><Relationship Id="rId5" Type="http://schemas.openxmlformats.org/officeDocument/2006/relationships/image" Target="../media/image65.png"/><Relationship Id="rId6" Type="http://schemas.openxmlformats.org/officeDocument/2006/relationships/image" Target="../media/image66.png"/><Relationship Id="rId7" Type="http://schemas.openxmlformats.org/officeDocument/2006/relationships/image" Target="../media/image67.png"/><Relationship Id="rId8" Type="http://schemas.openxmlformats.org/officeDocument/2006/relationships/image" Target="../media/image68.png"/><Relationship Id="rId9" Type="http://schemas.openxmlformats.org/officeDocument/2006/relationships/image" Target="../media/image69.png"/><Relationship Id="rId10" Type="http://schemas.openxmlformats.org/officeDocument/2006/relationships/image" Target="../media/image70.png"/><Relationship Id="rId11" Type="http://schemas.openxmlformats.org/officeDocument/2006/relationships/image" Target="../media/image71.png"/><Relationship Id="rId12" Type="http://schemas.openxmlformats.org/officeDocument/2006/relationships/image" Target="../media/image72.png"/><Relationship Id="rId13" Type="http://schemas.openxmlformats.org/officeDocument/2006/relationships/image" Target="../media/image73.png"/><Relationship Id="rId14" Type="http://schemas.openxmlformats.org/officeDocument/2006/relationships/image" Target="../media/image74.png"/><Relationship Id="rId15" Type="http://schemas.openxmlformats.org/officeDocument/2006/relationships/image" Target="../media/image75.png"/><Relationship Id="rId16" Type="http://schemas.openxmlformats.org/officeDocument/2006/relationships/image" Target="../media/image76.png"/><Relationship Id="rId17" Type="http://schemas.openxmlformats.org/officeDocument/2006/relationships/image" Target="../media/image77.png"/><Relationship Id="rId18" Type="http://schemas.openxmlformats.org/officeDocument/2006/relationships/image" Target="../media/image78.png"/><Relationship Id="rId19" Type="http://schemas.openxmlformats.org/officeDocument/2006/relationships/image" Target="../media/image79.png"/><Relationship Id="rId20" Type="http://schemas.openxmlformats.org/officeDocument/2006/relationships/image" Target="../media/image80.png"/><Relationship Id="rId2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object 33" descr=""/>
          <p:cNvPicPr/>
          <p:nvPr/>
        </p:nvPicPr>
        <p:blipFill>
          <a:blip r:embed="rId1"/>
          <a:stretch/>
        </p:blipFill>
        <p:spPr>
          <a:xfrm>
            <a:off x="3849480" y="0"/>
            <a:ext cx="3697200" cy="1635480"/>
          </a:xfrm>
          <a:prstGeom prst="rect">
            <a:avLst/>
          </a:prstGeom>
          <a:ln>
            <a:noFill/>
          </a:ln>
        </p:spPr>
      </p:pic>
      <p:sp>
        <p:nvSpPr>
          <p:cNvPr id="77" name="CustomShape 1"/>
          <p:cNvSpPr/>
          <p:nvPr/>
        </p:nvSpPr>
        <p:spPr>
          <a:xfrm>
            <a:off x="230760" y="6873120"/>
            <a:ext cx="7322760" cy="3560760"/>
          </a:xfrm>
          <a:custGeom>
            <a:avLst/>
            <a:gdLst/>
            <a:ah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78" name="object 36" descr=""/>
          <p:cNvPicPr/>
          <p:nvPr/>
        </p:nvPicPr>
        <p:blipFill>
          <a:blip r:embed="rId2"/>
          <a:stretch/>
        </p:blipFill>
        <p:spPr>
          <a:xfrm>
            <a:off x="644400" y="8176320"/>
            <a:ext cx="80280" cy="109800"/>
          </a:xfrm>
          <a:prstGeom prst="rect">
            <a:avLst/>
          </a:prstGeom>
          <a:ln>
            <a:noFill/>
          </a:ln>
        </p:spPr>
      </p:pic>
      <p:sp>
        <p:nvSpPr>
          <p:cNvPr id="79" name="CustomShape 2"/>
          <p:cNvSpPr/>
          <p:nvPr/>
        </p:nvSpPr>
        <p:spPr>
          <a:xfrm>
            <a:off x="771480" y="8178120"/>
            <a:ext cx="71640" cy="106560"/>
          </a:xfrm>
          <a:custGeom>
            <a:avLst/>
            <a:gdLst/>
            <a:ahLst/>
            <a:rect l="l" t="t" r="r" b="b"/>
            <a:pathLst>
              <a:path w="94615" h="129540">
                <a:moveTo>
                  <a:pt x="94272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52" y="129540"/>
                </a:lnTo>
                <a:lnTo>
                  <a:pt x="23952" y="80010"/>
                </a:lnTo>
                <a:lnTo>
                  <a:pt x="86321" y="80010"/>
                </a:lnTo>
                <a:lnTo>
                  <a:pt x="86321" y="59690"/>
                </a:lnTo>
                <a:lnTo>
                  <a:pt x="23952" y="59690"/>
                </a:lnTo>
                <a:lnTo>
                  <a:pt x="23952" y="20320"/>
                </a:lnTo>
                <a:lnTo>
                  <a:pt x="94272" y="20320"/>
                </a:lnTo>
                <a:lnTo>
                  <a:pt x="9427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80" name="object 38" descr=""/>
          <p:cNvPicPr/>
          <p:nvPr/>
        </p:nvPicPr>
        <p:blipFill>
          <a:blip r:embed="rId3"/>
          <a:stretch/>
        </p:blipFill>
        <p:spPr>
          <a:xfrm>
            <a:off x="888840" y="8176320"/>
            <a:ext cx="269280" cy="109800"/>
          </a:xfrm>
          <a:prstGeom prst="rect">
            <a:avLst/>
          </a:prstGeom>
          <a:ln>
            <a:noFill/>
          </a:ln>
        </p:spPr>
      </p:pic>
      <p:pic>
        <p:nvPicPr>
          <p:cNvPr id="81" name="object 39" descr=""/>
          <p:cNvPicPr/>
          <p:nvPr/>
        </p:nvPicPr>
        <p:blipFill>
          <a:blip r:embed="rId4"/>
          <a:stretch/>
        </p:blipFill>
        <p:spPr>
          <a:xfrm>
            <a:off x="1201680" y="8176320"/>
            <a:ext cx="296280" cy="109800"/>
          </a:xfrm>
          <a:prstGeom prst="rect">
            <a:avLst/>
          </a:prstGeom>
          <a:ln>
            <a:noFill/>
          </a:ln>
        </p:spPr>
      </p:pic>
      <p:pic>
        <p:nvPicPr>
          <p:cNvPr id="82" name="object 40" descr=""/>
          <p:cNvPicPr/>
          <p:nvPr/>
        </p:nvPicPr>
        <p:blipFill>
          <a:blip r:embed="rId5"/>
          <a:stretch/>
        </p:blipFill>
        <p:spPr>
          <a:xfrm>
            <a:off x="1545480" y="8178120"/>
            <a:ext cx="87120" cy="106200"/>
          </a:xfrm>
          <a:prstGeom prst="rect">
            <a:avLst/>
          </a:prstGeom>
          <a:ln>
            <a:noFill/>
          </a:ln>
        </p:spPr>
      </p:pic>
      <p:pic>
        <p:nvPicPr>
          <p:cNvPr id="83" name="object 41" descr=""/>
          <p:cNvPicPr/>
          <p:nvPr/>
        </p:nvPicPr>
        <p:blipFill>
          <a:blip r:embed="rId6"/>
          <a:stretch/>
        </p:blipFill>
        <p:spPr>
          <a:xfrm>
            <a:off x="1679400" y="8178120"/>
            <a:ext cx="90000" cy="108000"/>
          </a:xfrm>
          <a:prstGeom prst="rect">
            <a:avLst/>
          </a:prstGeom>
          <a:ln>
            <a:noFill/>
          </a:ln>
        </p:spPr>
      </p:pic>
      <p:sp>
        <p:nvSpPr>
          <p:cNvPr id="84" name="CustomShape 3"/>
          <p:cNvSpPr/>
          <p:nvPr/>
        </p:nvSpPr>
        <p:spPr>
          <a:xfrm>
            <a:off x="3851280" y="0"/>
            <a:ext cx="3365280" cy="1689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81360" bIns="0"/>
          <a:p>
            <a:pPr marL="439560" indent="-414000" algn="r">
              <a:lnSpc>
                <a:spcPts val="2701"/>
              </a:lnSpc>
              <a:spcBef>
                <a:spcPts val="641"/>
              </a:spcBef>
            </a:pPr>
            <a:r>
              <a:rPr b="1" lang="ru-RU" sz="2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МЕРОПРИЯТИЯ</a:t>
            </a:r>
            <a:endParaRPr b="0" lang="ru-RU" sz="2400" spc="-1" strike="noStrike">
              <a:latin typeface="Arial"/>
            </a:endParaRPr>
          </a:p>
          <a:p>
            <a:pPr marL="439560" indent="-414000" algn="r">
              <a:lnSpc>
                <a:spcPts val="2701"/>
              </a:lnSpc>
              <a:spcBef>
                <a:spcPts val="641"/>
              </a:spcBef>
            </a:pPr>
            <a:r>
              <a:rPr b="1" lang="ru-RU" sz="2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  </a:t>
            </a:r>
            <a:r>
              <a:rPr b="1" lang="ru-RU" sz="2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НА ОКТЯБРЬ</a:t>
            </a:r>
            <a:endParaRPr b="0" lang="ru-RU" sz="2400" spc="-1" strike="noStrike">
              <a:latin typeface="Arial"/>
            </a:endParaRPr>
          </a:p>
          <a:p>
            <a:pPr marL="439560" indent="-414000" algn="r">
              <a:lnSpc>
                <a:spcPts val="2701"/>
              </a:lnSpc>
              <a:spcBef>
                <a:spcPts val="641"/>
              </a:spcBef>
            </a:pPr>
            <a:r>
              <a:rPr b="1" lang="ru-RU" sz="2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2026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85" name="CustomShape 4"/>
          <p:cNvSpPr/>
          <p:nvPr/>
        </p:nvSpPr>
        <p:spPr>
          <a:xfrm>
            <a:off x="628920" y="8441640"/>
            <a:ext cx="5091120" cy="1987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4600" bIns="0"/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b="1" lang="ru-RU" sz="4400" spc="-1" strike="noStrike">
                <a:solidFill>
                  <a:srgbClr val="ffffff"/>
                </a:solidFill>
                <a:latin typeface="Calibri"/>
                <a:ea typeface="DejaVu Sans"/>
              </a:rPr>
              <a:t>ПРИХОДИТЕ, МЫ</a:t>
            </a:r>
            <a:r>
              <a:rPr b="1" lang="ru-RU" sz="4400" spc="-32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1" lang="ru-RU" sz="4400" spc="-1" strike="noStrike">
                <a:solidFill>
                  <a:srgbClr val="ffffff"/>
                </a:solidFill>
                <a:latin typeface="Calibri"/>
                <a:ea typeface="DejaVu Sans"/>
              </a:rPr>
              <a:t>ВАС</a:t>
            </a:r>
            <a:r>
              <a:rPr b="1" lang="ru-RU" sz="4400" spc="-32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1" lang="ru-RU" sz="4400" spc="-1" strike="noStrike">
                <a:solidFill>
                  <a:srgbClr val="ffffff"/>
                </a:solidFill>
                <a:latin typeface="Calibri"/>
                <a:ea typeface="DejaVu Sans"/>
              </a:rPr>
              <a:t>ЖДЕМ!</a:t>
            </a:r>
            <a:endParaRPr b="0" lang="ru-RU" sz="4400" spc="-1" strike="noStrike">
              <a:latin typeface="Arial"/>
            </a:endParaRPr>
          </a:p>
          <a:p>
            <a:pPr marL="15120">
              <a:lnSpc>
                <a:spcPct val="115000"/>
              </a:lnSpc>
              <a:spcBef>
                <a:spcPts val="1040"/>
              </a:spcBef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Наши контакты: +7 (978) 063-28-64</a:t>
            </a:r>
            <a:endParaRPr b="0" lang="ru-RU" sz="1300" spc="-1" strike="noStrike">
              <a:latin typeface="Arial"/>
            </a:endParaRPr>
          </a:p>
          <a:p>
            <a:pPr marL="15120">
              <a:lnSpc>
                <a:spcPct val="115000"/>
              </a:lnSpc>
              <a:spcBef>
                <a:spcPts val="1040"/>
              </a:spcBef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Россмайсль Мирослава Александровна</a:t>
            </a:r>
            <a:endParaRPr b="0" lang="ru-RU" sz="1300" spc="-1" strike="noStrike">
              <a:latin typeface="Arial"/>
            </a:endParaRPr>
          </a:p>
          <a:p>
            <a:pPr marL="15120">
              <a:lnSpc>
                <a:spcPct val="115000"/>
              </a:lnSpc>
              <a:spcBef>
                <a:spcPts val="130"/>
              </a:spcBef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Адрес: г. Симферополь, ул. Киевская, д. 125 Б</a:t>
            </a:r>
            <a:br/>
            <a:endParaRPr b="0" lang="ru-RU" sz="1300" spc="-1" strike="noStrike">
              <a:latin typeface="Arial"/>
            </a:endParaRPr>
          </a:p>
        </p:txBody>
      </p:sp>
      <p:sp>
        <p:nvSpPr>
          <p:cNvPr id="86" name="CustomShape 5"/>
          <p:cNvSpPr/>
          <p:nvPr/>
        </p:nvSpPr>
        <p:spPr>
          <a:xfrm>
            <a:off x="1706040" y="8998560"/>
            <a:ext cx="5667840" cy="355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/>
          <a:p>
            <a:pPr marL="12600" indent="1948680">
              <a:lnSpc>
                <a:spcPct val="112000"/>
              </a:lnSpc>
              <a:spcBef>
                <a:spcPts val="99"/>
              </a:spcBef>
            </a:pP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Время работы:</a:t>
            </a:r>
            <a:endParaRPr b="0" lang="ru-RU" sz="1600" spc="-1" strike="noStrike">
              <a:latin typeface="Arial"/>
            </a:endParaRPr>
          </a:p>
          <a:p>
            <a:pPr marL="12600" indent="1948680">
              <a:lnSpc>
                <a:spcPct val="112000"/>
              </a:lnSpc>
              <a:spcBef>
                <a:spcPts val="99"/>
              </a:spcBef>
            </a:pP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понедельник — четверг 09:00 -  18:00</a:t>
            </a:r>
            <a:endParaRPr b="0" lang="ru-RU" sz="1600" spc="-1" strike="noStrike">
              <a:latin typeface="Arial"/>
            </a:endParaRPr>
          </a:p>
          <a:p>
            <a:pPr marL="12600" indent="1948680">
              <a:lnSpc>
                <a:spcPct val="112000"/>
              </a:lnSpc>
              <a:spcBef>
                <a:spcPts val="99"/>
              </a:spcBef>
            </a:pP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пятница 09:00 — 16:45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87" name="CustomShape 6"/>
          <p:cNvSpPr/>
          <p:nvPr/>
        </p:nvSpPr>
        <p:spPr>
          <a:xfrm>
            <a:off x="5580000" y="8460000"/>
            <a:ext cx="1054080" cy="721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33120" bIns="0"/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Отделение Фонда</a:t>
            </a:r>
            <a:r>
              <a:rPr b="0" lang="ru-RU" sz="800" spc="395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пенсионного</a:t>
            </a:r>
            <a:endParaRPr b="0" lang="ru-RU" sz="800" spc="-1" strike="noStrike"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и социального</a:t>
            </a:r>
            <a:r>
              <a:rPr b="0" lang="ru-RU" sz="800" spc="395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страхования РФ</a:t>
            </a:r>
            <a:endParaRPr b="0" lang="ru-RU" sz="800" spc="-1" strike="noStrike"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по г. Симферополю и Симферопольскому району</a:t>
            </a:r>
            <a:endParaRPr b="0" lang="ru-RU" sz="800" spc="-1" strike="noStrike">
              <a:latin typeface="Arial"/>
            </a:endParaRPr>
          </a:p>
        </p:txBody>
      </p:sp>
      <p:pic>
        <p:nvPicPr>
          <p:cNvPr id="88" name="object 49" descr=""/>
          <p:cNvPicPr/>
          <p:nvPr/>
        </p:nvPicPr>
        <p:blipFill>
          <a:blip r:embed="rId7"/>
          <a:stretch/>
        </p:blipFill>
        <p:spPr>
          <a:xfrm>
            <a:off x="512280" y="489240"/>
            <a:ext cx="816480" cy="934200"/>
          </a:xfrm>
          <a:prstGeom prst="rect">
            <a:avLst/>
          </a:prstGeom>
          <a:ln>
            <a:noFill/>
          </a:ln>
        </p:spPr>
      </p:pic>
      <p:sp>
        <p:nvSpPr>
          <p:cNvPr id="89" name="CustomShape 7"/>
          <p:cNvSpPr/>
          <p:nvPr/>
        </p:nvSpPr>
        <p:spPr>
          <a:xfrm>
            <a:off x="1577160" y="814680"/>
            <a:ext cx="272160" cy="162360"/>
          </a:xfrm>
          <a:custGeom>
            <a:avLst/>
            <a:gdLst/>
            <a:ahLst/>
            <a:rect l="l" t="t" r="r" b="b"/>
            <a:pathLst>
              <a:path w="295275" h="185419">
                <a:moveTo>
                  <a:pt x="149402" y="132080"/>
                </a:moveTo>
                <a:lnTo>
                  <a:pt x="126225" y="132080"/>
                </a:lnTo>
                <a:lnTo>
                  <a:pt x="126225" y="0"/>
                </a:lnTo>
                <a:lnTo>
                  <a:pt x="104965" y="0"/>
                </a:lnTo>
                <a:lnTo>
                  <a:pt x="104965" y="132080"/>
                </a:lnTo>
                <a:lnTo>
                  <a:pt x="21259" y="132080"/>
                </a:lnTo>
                <a:lnTo>
                  <a:pt x="21259" y="0"/>
                </a:lnTo>
                <a:lnTo>
                  <a:pt x="0" y="0"/>
                </a:lnTo>
                <a:lnTo>
                  <a:pt x="0" y="132080"/>
                </a:lnTo>
                <a:lnTo>
                  <a:pt x="0" y="151130"/>
                </a:lnTo>
                <a:lnTo>
                  <a:pt x="129438" y="151130"/>
                </a:lnTo>
                <a:lnTo>
                  <a:pt x="129438" y="185420"/>
                </a:lnTo>
                <a:lnTo>
                  <a:pt x="149402" y="185420"/>
                </a:lnTo>
                <a:lnTo>
                  <a:pt x="149402" y="151130"/>
                </a:lnTo>
                <a:lnTo>
                  <a:pt x="149402" y="132080"/>
                </a:lnTo>
                <a:close/>
                <a:moveTo>
                  <a:pt x="295008" y="132080"/>
                </a:moveTo>
                <a:lnTo>
                  <a:pt x="207429" y="132080"/>
                </a:lnTo>
                <a:lnTo>
                  <a:pt x="207429" y="83820"/>
                </a:lnTo>
                <a:lnTo>
                  <a:pt x="282778" y="83820"/>
                </a:lnTo>
                <a:lnTo>
                  <a:pt x="282778" y="64770"/>
                </a:lnTo>
                <a:lnTo>
                  <a:pt x="207429" y="64770"/>
                </a:lnTo>
                <a:lnTo>
                  <a:pt x="207429" y="19050"/>
                </a:lnTo>
                <a:lnTo>
                  <a:pt x="291998" y="19050"/>
                </a:lnTo>
                <a:lnTo>
                  <a:pt x="291998" y="0"/>
                </a:lnTo>
                <a:lnTo>
                  <a:pt x="185966" y="0"/>
                </a:lnTo>
                <a:lnTo>
                  <a:pt x="185966" y="19050"/>
                </a:lnTo>
                <a:lnTo>
                  <a:pt x="185966" y="64770"/>
                </a:lnTo>
                <a:lnTo>
                  <a:pt x="185966" y="83820"/>
                </a:lnTo>
                <a:lnTo>
                  <a:pt x="185966" y="132080"/>
                </a:lnTo>
                <a:lnTo>
                  <a:pt x="185966" y="151130"/>
                </a:lnTo>
                <a:lnTo>
                  <a:pt x="295008" y="151130"/>
                </a:lnTo>
                <a:lnTo>
                  <a:pt x="295008" y="132080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0" name="CustomShape 8"/>
          <p:cNvSpPr/>
          <p:nvPr/>
        </p:nvSpPr>
        <p:spPr>
          <a:xfrm>
            <a:off x="1917720" y="814680"/>
            <a:ext cx="267840" cy="128160"/>
          </a:xfrm>
          <a:custGeom>
            <a:avLst/>
            <a:gdLst/>
            <a:ahLst/>
            <a:rect l="l" t="t" r="r" b="b"/>
            <a:pathLst>
              <a:path w="290830" h="151130">
                <a:moveTo>
                  <a:pt x="129222" y="381"/>
                </a:moveTo>
                <a:lnTo>
                  <a:pt x="107759" y="381"/>
                </a:lnTo>
                <a:lnTo>
                  <a:pt x="107759" y="65151"/>
                </a:lnTo>
                <a:lnTo>
                  <a:pt x="21463" y="65151"/>
                </a:lnTo>
                <a:lnTo>
                  <a:pt x="21463" y="381"/>
                </a:lnTo>
                <a:lnTo>
                  <a:pt x="0" y="381"/>
                </a:lnTo>
                <a:lnTo>
                  <a:pt x="0" y="65151"/>
                </a:lnTo>
                <a:lnTo>
                  <a:pt x="0" y="84201"/>
                </a:lnTo>
                <a:lnTo>
                  <a:pt x="0" y="150241"/>
                </a:lnTo>
                <a:lnTo>
                  <a:pt x="21463" y="150241"/>
                </a:lnTo>
                <a:lnTo>
                  <a:pt x="21463" y="84201"/>
                </a:lnTo>
                <a:lnTo>
                  <a:pt x="107759" y="84201"/>
                </a:lnTo>
                <a:lnTo>
                  <a:pt x="107759" y="150241"/>
                </a:lnTo>
                <a:lnTo>
                  <a:pt x="129222" y="150241"/>
                </a:lnTo>
                <a:lnTo>
                  <a:pt x="129222" y="84201"/>
                </a:lnTo>
                <a:lnTo>
                  <a:pt x="129222" y="65151"/>
                </a:lnTo>
                <a:lnTo>
                  <a:pt x="129222" y="381"/>
                </a:lnTo>
                <a:close/>
                <a:moveTo>
                  <a:pt x="290398" y="0"/>
                </a:moveTo>
                <a:lnTo>
                  <a:pt x="166535" y="0"/>
                </a:lnTo>
                <a:lnTo>
                  <a:pt x="166535" y="19050"/>
                </a:lnTo>
                <a:lnTo>
                  <a:pt x="217843" y="19050"/>
                </a:lnTo>
                <a:lnTo>
                  <a:pt x="217843" y="151130"/>
                </a:lnTo>
                <a:lnTo>
                  <a:pt x="238874" y="151130"/>
                </a:lnTo>
                <a:lnTo>
                  <a:pt x="238874" y="19050"/>
                </a:lnTo>
                <a:lnTo>
                  <a:pt x="290398" y="19050"/>
                </a:lnTo>
                <a:lnTo>
                  <a:pt x="290398" y="0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91" name="object 53" descr=""/>
          <p:cNvPicPr/>
          <p:nvPr/>
        </p:nvPicPr>
        <p:blipFill>
          <a:blip r:embed="rId8"/>
          <a:stretch/>
        </p:blipFill>
        <p:spPr>
          <a:xfrm>
            <a:off x="2244240" y="815040"/>
            <a:ext cx="98280" cy="127080"/>
          </a:xfrm>
          <a:prstGeom prst="rect">
            <a:avLst/>
          </a:prstGeom>
          <a:ln>
            <a:noFill/>
          </a:ln>
        </p:spPr>
      </p:pic>
      <p:pic>
        <p:nvPicPr>
          <p:cNvPr id="92" name="object 54" descr=""/>
          <p:cNvPicPr/>
          <p:nvPr/>
        </p:nvPicPr>
        <p:blipFill>
          <a:blip r:embed="rId9"/>
          <a:stretch/>
        </p:blipFill>
        <p:spPr>
          <a:xfrm>
            <a:off x="1556640" y="1049760"/>
            <a:ext cx="136800" cy="130680"/>
          </a:xfrm>
          <a:prstGeom prst="rect">
            <a:avLst/>
          </a:prstGeom>
          <a:ln>
            <a:noFill/>
          </a:ln>
        </p:spPr>
      </p:pic>
      <p:pic>
        <p:nvPicPr>
          <p:cNvPr id="93" name="object 56" descr=""/>
          <p:cNvPicPr/>
          <p:nvPr/>
        </p:nvPicPr>
        <p:blipFill>
          <a:blip r:embed="rId10"/>
          <a:stretch/>
        </p:blipFill>
        <p:spPr>
          <a:xfrm>
            <a:off x="1762920" y="1051560"/>
            <a:ext cx="99720" cy="127080"/>
          </a:xfrm>
          <a:prstGeom prst="rect">
            <a:avLst/>
          </a:prstGeom>
          <a:ln>
            <a:noFill/>
          </a:ln>
        </p:spPr>
      </p:pic>
      <p:sp>
        <p:nvSpPr>
          <p:cNvPr id="94" name="CustomShape 9"/>
          <p:cNvSpPr/>
          <p:nvPr/>
        </p:nvSpPr>
        <p:spPr>
          <a:xfrm>
            <a:off x="1917720" y="1051200"/>
            <a:ext cx="499680" cy="160560"/>
          </a:xfrm>
          <a:custGeom>
            <a:avLst/>
            <a:gdLst/>
            <a:ahLst/>
            <a:rect l="l" t="t" r="r" b="b"/>
            <a:pathLst>
              <a:path w="522605" h="183515">
                <a:moveTo>
                  <a:pt x="104749" y="495"/>
                </a:moveTo>
                <a:lnTo>
                  <a:pt x="83718" y="495"/>
                </a:lnTo>
                <a:lnTo>
                  <a:pt x="83718" y="132080"/>
                </a:lnTo>
                <a:lnTo>
                  <a:pt x="104749" y="132080"/>
                </a:lnTo>
                <a:lnTo>
                  <a:pt x="104749" y="495"/>
                </a:lnTo>
                <a:close/>
                <a:moveTo>
                  <a:pt x="210794" y="132575"/>
                </a:moveTo>
                <a:lnTo>
                  <a:pt x="188252" y="132575"/>
                </a:lnTo>
                <a:lnTo>
                  <a:pt x="188252" y="495"/>
                </a:lnTo>
                <a:lnTo>
                  <a:pt x="167220" y="495"/>
                </a:lnTo>
                <a:lnTo>
                  <a:pt x="167220" y="132575"/>
                </a:lnTo>
                <a:lnTo>
                  <a:pt x="166789" y="132575"/>
                </a:lnTo>
                <a:lnTo>
                  <a:pt x="21247" y="132575"/>
                </a:lnTo>
                <a:lnTo>
                  <a:pt x="21247" y="495"/>
                </a:lnTo>
                <a:lnTo>
                  <a:pt x="0" y="495"/>
                </a:lnTo>
                <a:lnTo>
                  <a:pt x="0" y="132575"/>
                </a:lnTo>
                <a:lnTo>
                  <a:pt x="0" y="150355"/>
                </a:lnTo>
                <a:lnTo>
                  <a:pt x="166789" y="150355"/>
                </a:lnTo>
                <a:lnTo>
                  <a:pt x="188252" y="150355"/>
                </a:lnTo>
                <a:lnTo>
                  <a:pt x="191046" y="150355"/>
                </a:lnTo>
                <a:lnTo>
                  <a:pt x="191046" y="183375"/>
                </a:lnTo>
                <a:lnTo>
                  <a:pt x="210794" y="183375"/>
                </a:lnTo>
                <a:lnTo>
                  <a:pt x="210794" y="150355"/>
                </a:lnTo>
                <a:lnTo>
                  <a:pt x="210794" y="132575"/>
                </a:lnTo>
                <a:close/>
                <a:moveTo>
                  <a:pt x="352691" y="132080"/>
                </a:moveTo>
                <a:lnTo>
                  <a:pt x="265112" y="132080"/>
                </a:lnTo>
                <a:lnTo>
                  <a:pt x="265112" y="83820"/>
                </a:lnTo>
                <a:lnTo>
                  <a:pt x="340461" y="83820"/>
                </a:lnTo>
                <a:lnTo>
                  <a:pt x="340461" y="64770"/>
                </a:lnTo>
                <a:lnTo>
                  <a:pt x="265112" y="64770"/>
                </a:lnTo>
                <a:lnTo>
                  <a:pt x="265112" y="19050"/>
                </a:lnTo>
                <a:lnTo>
                  <a:pt x="349681" y="19050"/>
                </a:lnTo>
                <a:lnTo>
                  <a:pt x="349681" y="0"/>
                </a:lnTo>
                <a:lnTo>
                  <a:pt x="243649" y="0"/>
                </a:lnTo>
                <a:lnTo>
                  <a:pt x="243649" y="19050"/>
                </a:lnTo>
                <a:lnTo>
                  <a:pt x="243649" y="64770"/>
                </a:lnTo>
                <a:lnTo>
                  <a:pt x="243649" y="83820"/>
                </a:lnTo>
                <a:lnTo>
                  <a:pt x="243649" y="132080"/>
                </a:lnTo>
                <a:lnTo>
                  <a:pt x="243649" y="151130"/>
                </a:lnTo>
                <a:lnTo>
                  <a:pt x="352691" y="151130"/>
                </a:lnTo>
                <a:lnTo>
                  <a:pt x="352691" y="132080"/>
                </a:lnTo>
                <a:close/>
                <a:moveTo>
                  <a:pt x="522490" y="495"/>
                </a:moveTo>
                <a:lnTo>
                  <a:pt x="501027" y="495"/>
                </a:lnTo>
                <a:lnTo>
                  <a:pt x="501027" y="65265"/>
                </a:lnTo>
                <a:lnTo>
                  <a:pt x="414731" y="65265"/>
                </a:lnTo>
                <a:lnTo>
                  <a:pt x="414731" y="495"/>
                </a:lnTo>
                <a:lnTo>
                  <a:pt x="393268" y="495"/>
                </a:lnTo>
                <a:lnTo>
                  <a:pt x="393268" y="65265"/>
                </a:lnTo>
                <a:lnTo>
                  <a:pt x="393268" y="84315"/>
                </a:lnTo>
                <a:lnTo>
                  <a:pt x="393268" y="150355"/>
                </a:lnTo>
                <a:lnTo>
                  <a:pt x="414731" y="150355"/>
                </a:lnTo>
                <a:lnTo>
                  <a:pt x="414731" y="84315"/>
                </a:lnTo>
                <a:lnTo>
                  <a:pt x="501027" y="84315"/>
                </a:lnTo>
                <a:lnTo>
                  <a:pt x="501027" y="150355"/>
                </a:lnTo>
                <a:lnTo>
                  <a:pt x="522490" y="150355"/>
                </a:lnTo>
                <a:lnTo>
                  <a:pt x="522490" y="84315"/>
                </a:lnTo>
                <a:lnTo>
                  <a:pt x="522490" y="65265"/>
                </a:lnTo>
                <a:lnTo>
                  <a:pt x="522490" y="495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95" name="object 59" descr=""/>
          <p:cNvPicPr/>
          <p:nvPr/>
        </p:nvPicPr>
        <p:blipFill>
          <a:blip r:embed="rId11"/>
          <a:stretch/>
        </p:blipFill>
        <p:spPr>
          <a:xfrm>
            <a:off x="2489040" y="1051560"/>
            <a:ext cx="106920" cy="127080"/>
          </a:xfrm>
          <a:prstGeom prst="rect">
            <a:avLst/>
          </a:prstGeom>
          <a:ln>
            <a:noFill/>
          </a:ln>
        </p:spPr>
      </p:pic>
      <p:pic>
        <p:nvPicPr>
          <p:cNvPr id="96" name="object 60" descr=""/>
          <p:cNvPicPr/>
          <p:nvPr/>
        </p:nvPicPr>
        <p:blipFill>
          <a:blip r:embed="rId12"/>
          <a:stretch/>
        </p:blipFill>
        <p:spPr>
          <a:xfrm>
            <a:off x="2658960" y="1051560"/>
            <a:ext cx="97920" cy="127080"/>
          </a:xfrm>
          <a:prstGeom prst="rect">
            <a:avLst/>
          </a:prstGeom>
          <a:ln>
            <a:noFill/>
          </a:ln>
        </p:spPr>
      </p:pic>
      <p:pic>
        <p:nvPicPr>
          <p:cNvPr id="97" name="object 62" descr=""/>
          <p:cNvPicPr/>
          <p:nvPr/>
        </p:nvPicPr>
        <p:blipFill>
          <a:blip r:embed="rId13"/>
          <a:stretch/>
        </p:blipFill>
        <p:spPr>
          <a:xfrm>
            <a:off x="1556640" y="1292040"/>
            <a:ext cx="120240" cy="132480"/>
          </a:xfrm>
          <a:prstGeom prst="rect">
            <a:avLst/>
          </a:prstGeom>
          <a:ln>
            <a:noFill/>
          </a:ln>
        </p:spPr>
      </p:pic>
      <p:pic>
        <p:nvPicPr>
          <p:cNvPr id="98" name="object 63" descr=""/>
          <p:cNvPicPr/>
          <p:nvPr/>
        </p:nvPicPr>
        <p:blipFill>
          <a:blip r:embed="rId14"/>
          <a:stretch/>
        </p:blipFill>
        <p:spPr>
          <a:xfrm>
            <a:off x="1725840" y="1292040"/>
            <a:ext cx="141480" cy="132480"/>
          </a:xfrm>
          <a:prstGeom prst="rect">
            <a:avLst/>
          </a:prstGeom>
          <a:ln>
            <a:noFill/>
          </a:ln>
        </p:spPr>
      </p:pic>
      <p:pic>
        <p:nvPicPr>
          <p:cNvPr id="99" name="object 64" descr=""/>
          <p:cNvPicPr/>
          <p:nvPr/>
        </p:nvPicPr>
        <p:blipFill>
          <a:blip r:embed="rId15"/>
          <a:stretch/>
        </p:blipFill>
        <p:spPr>
          <a:xfrm>
            <a:off x="1917720" y="1284480"/>
            <a:ext cx="337320" cy="164880"/>
          </a:xfrm>
          <a:prstGeom prst="rect">
            <a:avLst/>
          </a:prstGeom>
          <a:ln>
            <a:noFill/>
          </a:ln>
        </p:spPr>
      </p:pic>
      <p:pic>
        <p:nvPicPr>
          <p:cNvPr id="100" name="object 65" descr=""/>
          <p:cNvPicPr/>
          <p:nvPr/>
        </p:nvPicPr>
        <p:blipFill>
          <a:blip r:embed="rId16"/>
          <a:stretch/>
        </p:blipFill>
        <p:spPr>
          <a:xfrm>
            <a:off x="2300040" y="1292040"/>
            <a:ext cx="141480" cy="132480"/>
          </a:xfrm>
          <a:prstGeom prst="rect">
            <a:avLst/>
          </a:prstGeom>
          <a:ln>
            <a:noFill/>
          </a:ln>
        </p:spPr>
      </p:pic>
      <p:sp>
        <p:nvSpPr>
          <p:cNvPr id="101" name="CustomShape 10"/>
          <p:cNvSpPr/>
          <p:nvPr/>
        </p:nvSpPr>
        <p:spPr>
          <a:xfrm>
            <a:off x="2494080" y="1290960"/>
            <a:ext cx="115560" cy="126720"/>
          </a:xfrm>
          <a:custGeom>
            <a:avLst/>
            <a:gdLst/>
            <a:ahLst/>
            <a:rect l="l" t="t" r="r" b="b"/>
            <a:pathLst>
              <a:path w="138430" h="149859">
                <a:moveTo>
                  <a:pt x="137807" y="0"/>
                </a:moveTo>
                <a:lnTo>
                  <a:pt x="103035" y="0"/>
                </a:lnTo>
                <a:lnTo>
                  <a:pt x="103035" y="59690"/>
                </a:lnTo>
                <a:lnTo>
                  <a:pt x="34772" y="59690"/>
                </a:lnTo>
                <a:lnTo>
                  <a:pt x="34772" y="0"/>
                </a:lnTo>
                <a:lnTo>
                  <a:pt x="0" y="0"/>
                </a:lnTo>
                <a:lnTo>
                  <a:pt x="0" y="59690"/>
                </a:lnTo>
                <a:lnTo>
                  <a:pt x="0" y="88900"/>
                </a:lnTo>
                <a:lnTo>
                  <a:pt x="0" y="149860"/>
                </a:lnTo>
                <a:lnTo>
                  <a:pt x="34772" y="149860"/>
                </a:lnTo>
                <a:lnTo>
                  <a:pt x="34772" y="88900"/>
                </a:lnTo>
                <a:lnTo>
                  <a:pt x="103035" y="88900"/>
                </a:lnTo>
                <a:lnTo>
                  <a:pt x="103035" y="149860"/>
                </a:lnTo>
                <a:lnTo>
                  <a:pt x="137807" y="149860"/>
                </a:lnTo>
                <a:lnTo>
                  <a:pt x="137807" y="88900"/>
                </a:lnTo>
                <a:lnTo>
                  <a:pt x="137807" y="59690"/>
                </a:lnTo>
                <a:lnTo>
                  <a:pt x="137807" y="0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02" name="object 67" descr=""/>
          <p:cNvPicPr/>
          <p:nvPr/>
        </p:nvPicPr>
        <p:blipFill>
          <a:blip r:embed="rId17"/>
          <a:stretch/>
        </p:blipFill>
        <p:spPr>
          <a:xfrm>
            <a:off x="2661480" y="1290960"/>
            <a:ext cx="147240" cy="158400"/>
          </a:xfrm>
          <a:prstGeom prst="rect">
            <a:avLst/>
          </a:prstGeom>
          <a:ln>
            <a:noFill/>
          </a:ln>
        </p:spPr>
      </p:pic>
      <p:pic>
        <p:nvPicPr>
          <p:cNvPr id="103" name="object 68" descr=""/>
          <p:cNvPicPr/>
          <p:nvPr/>
        </p:nvPicPr>
        <p:blipFill>
          <a:blip r:embed="rId18"/>
          <a:stretch/>
        </p:blipFill>
        <p:spPr>
          <a:xfrm>
            <a:off x="2861640" y="1290960"/>
            <a:ext cx="145440" cy="127080"/>
          </a:xfrm>
          <a:prstGeom prst="rect">
            <a:avLst/>
          </a:prstGeom>
          <a:ln>
            <a:noFill/>
          </a:ln>
        </p:spPr>
      </p:pic>
      <p:sp>
        <p:nvSpPr>
          <p:cNvPr id="104" name="CustomShape 11"/>
          <p:cNvSpPr/>
          <p:nvPr/>
        </p:nvSpPr>
        <p:spPr>
          <a:xfrm>
            <a:off x="6140520" y="9593640"/>
            <a:ext cx="851760" cy="83556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5" name="CustomShape 12"/>
          <p:cNvSpPr/>
          <p:nvPr/>
        </p:nvSpPr>
        <p:spPr>
          <a:xfrm>
            <a:off x="6641640" y="8064000"/>
            <a:ext cx="792360" cy="7923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06" name="object 48" descr=""/>
          <p:cNvPicPr/>
          <p:nvPr/>
        </p:nvPicPr>
        <p:blipFill>
          <a:blip r:embed="rId19"/>
          <a:stretch/>
        </p:blipFill>
        <p:spPr>
          <a:xfrm>
            <a:off x="6742800" y="8280000"/>
            <a:ext cx="578520" cy="493560"/>
          </a:xfrm>
          <a:prstGeom prst="rect">
            <a:avLst/>
          </a:prstGeom>
          <a:ln>
            <a:noFill/>
          </a:ln>
        </p:spPr>
      </p:pic>
      <p:pic>
        <p:nvPicPr>
          <p:cNvPr id="107" name="Рисунок 7" descr=""/>
          <p:cNvPicPr/>
          <p:nvPr/>
        </p:nvPicPr>
        <p:blipFill>
          <a:blip r:embed="rId20"/>
          <a:stretch/>
        </p:blipFill>
        <p:spPr>
          <a:xfrm>
            <a:off x="6153120" y="9577080"/>
            <a:ext cx="839160" cy="839160"/>
          </a:xfrm>
          <a:prstGeom prst="rect">
            <a:avLst/>
          </a:prstGeom>
          <a:ln>
            <a:noFill/>
          </a:ln>
        </p:spPr>
      </p:pic>
      <p:graphicFrame>
        <p:nvGraphicFramePr>
          <p:cNvPr id="108" name="Table 13"/>
          <p:cNvGraphicFramePr/>
          <p:nvPr/>
        </p:nvGraphicFramePr>
        <p:xfrm>
          <a:off x="181800" y="1654920"/>
          <a:ext cx="7315920" cy="5968440"/>
        </p:xfrm>
        <a:graphic>
          <a:graphicData uri="http://schemas.openxmlformats.org/drawingml/2006/table">
            <a:tbl>
              <a:tblPr/>
              <a:tblGrid>
                <a:gridCol w="893160"/>
                <a:gridCol w="5076360"/>
                <a:gridCol w="1346760"/>
              </a:tblGrid>
              <a:tr h="62496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Дата 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Мероприятие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Время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начала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123912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1.10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cce4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Онлайн-лекция РО Знание. Мероприятие:Час общения октября — наш день: говорим о главном для пожилых людей</a:t>
                      </a:r>
                      <a:endParaRPr b="0" lang="ru-RU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«Главное,ребята,сердцем не стареть!» ко Дню пожилого человека (от библиотеки им.Чехова в ЦОСП)</a:t>
                      </a:r>
                      <a:endParaRPr b="0" lang="ru-RU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Мероприятие : Концерт посвященный Дню пожилого человека ансамбль «Кумушки» под руководством Г.Навроцкой»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cce4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10.00</a:t>
                      </a:r>
                      <a:endParaRPr b="0" lang="ru-RU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12.00</a:t>
                      </a:r>
                      <a:endParaRPr b="0" lang="ru-RU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13.00</a:t>
                      </a:r>
                      <a:endParaRPr b="0" lang="ru-RU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cce4"/>
                    </a:solidFill>
                  </a:tcPr>
                </a:tc>
              </a:tr>
              <a:tr h="132552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6.10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cce4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Пенсионная грамотность</a:t>
                      </a:r>
                      <a:endParaRPr b="0" lang="ru-RU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Финансовая грамотность</a:t>
                      </a:r>
                      <a:endParaRPr b="0" lang="ru-RU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(Страхование от БПЛА и продукты Генбанка</a:t>
                      </a:r>
                      <a:endParaRPr b="0" lang="ru-RU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под руководством Е.Бибиковой)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cce4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13.00</a:t>
                      </a:r>
                      <a:endParaRPr b="0" lang="ru-RU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14.00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cce4"/>
                    </a:solidFill>
                  </a:tcPr>
                </a:tc>
              </a:tr>
              <a:tr h="133452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7.10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cce4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Лекция: «Основы психологического здоровья»</a:t>
                      </a:r>
                      <a:endParaRPr b="0" lang="ru-RU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(«Центр общественного здоровья и медицинской профилактики» врач высшей категории В.Павлова)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cce4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13.00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cce4"/>
                    </a:solidFill>
                  </a:tcPr>
                </a:tc>
              </a:tr>
              <a:tr h="144468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9.10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cce4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       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Компьютерная грамотность</a:t>
                      </a:r>
                      <a:endParaRPr b="0" lang="ru-RU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Лекция: «История России с Древних времен»</a:t>
                      </a:r>
                      <a:endParaRPr b="0" lang="ru-RU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(под руководством активиста ЦОСП  выдающегося историка - преподавателя истории И.Кравчука)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cce4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15.00</a:t>
                      </a:r>
                      <a:endParaRPr b="0" lang="ru-RU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16.00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cce4"/>
                    </a:solidFill>
                  </a:tcPr>
                </a:tc>
              </a:tr>
            </a:tbl>
          </a:graphicData>
        </a:graphic>
      </p:graphicFrame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object 33" descr=""/>
          <p:cNvPicPr/>
          <p:nvPr/>
        </p:nvPicPr>
        <p:blipFill>
          <a:blip r:embed="rId1"/>
          <a:stretch/>
        </p:blipFill>
        <p:spPr>
          <a:xfrm>
            <a:off x="3678120" y="27000"/>
            <a:ext cx="3697200" cy="1635480"/>
          </a:xfrm>
          <a:prstGeom prst="rect">
            <a:avLst/>
          </a:prstGeom>
          <a:ln>
            <a:noFill/>
          </a:ln>
        </p:spPr>
      </p:pic>
      <p:sp>
        <p:nvSpPr>
          <p:cNvPr id="110" name="CustomShape 1"/>
          <p:cNvSpPr/>
          <p:nvPr/>
        </p:nvSpPr>
        <p:spPr>
          <a:xfrm>
            <a:off x="157320" y="6876000"/>
            <a:ext cx="7279200" cy="3742200"/>
          </a:xfrm>
          <a:custGeom>
            <a:avLst/>
            <a:gdLst/>
            <a:ah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11" name="object 36" descr=""/>
          <p:cNvPicPr/>
          <p:nvPr/>
        </p:nvPicPr>
        <p:blipFill>
          <a:blip r:embed="rId2"/>
          <a:stretch/>
        </p:blipFill>
        <p:spPr>
          <a:xfrm>
            <a:off x="644400" y="8176320"/>
            <a:ext cx="80280" cy="109800"/>
          </a:xfrm>
          <a:prstGeom prst="rect">
            <a:avLst/>
          </a:prstGeom>
          <a:ln>
            <a:noFill/>
          </a:ln>
        </p:spPr>
      </p:pic>
      <p:sp>
        <p:nvSpPr>
          <p:cNvPr id="112" name="CustomShape 2"/>
          <p:cNvSpPr/>
          <p:nvPr/>
        </p:nvSpPr>
        <p:spPr>
          <a:xfrm>
            <a:off x="771480" y="8178120"/>
            <a:ext cx="71640" cy="106560"/>
          </a:xfrm>
          <a:custGeom>
            <a:avLst/>
            <a:gdLst/>
            <a:ahLst/>
            <a:rect l="l" t="t" r="r" b="b"/>
            <a:pathLst>
              <a:path w="94615" h="129540">
                <a:moveTo>
                  <a:pt x="94272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52" y="129540"/>
                </a:lnTo>
                <a:lnTo>
                  <a:pt x="23952" y="80010"/>
                </a:lnTo>
                <a:lnTo>
                  <a:pt x="86321" y="80010"/>
                </a:lnTo>
                <a:lnTo>
                  <a:pt x="86321" y="59690"/>
                </a:lnTo>
                <a:lnTo>
                  <a:pt x="23952" y="59690"/>
                </a:lnTo>
                <a:lnTo>
                  <a:pt x="23952" y="20320"/>
                </a:lnTo>
                <a:lnTo>
                  <a:pt x="94272" y="20320"/>
                </a:lnTo>
                <a:lnTo>
                  <a:pt x="9427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13" name="object 38" descr=""/>
          <p:cNvPicPr/>
          <p:nvPr/>
        </p:nvPicPr>
        <p:blipFill>
          <a:blip r:embed="rId3"/>
          <a:stretch/>
        </p:blipFill>
        <p:spPr>
          <a:xfrm>
            <a:off x="888840" y="8176320"/>
            <a:ext cx="269280" cy="109800"/>
          </a:xfrm>
          <a:prstGeom prst="rect">
            <a:avLst/>
          </a:prstGeom>
          <a:ln>
            <a:noFill/>
          </a:ln>
        </p:spPr>
      </p:pic>
      <p:pic>
        <p:nvPicPr>
          <p:cNvPr id="114" name="object 39" descr=""/>
          <p:cNvPicPr/>
          <p:nvPr/>
        </p:nvPicPr>
        <p:blipFill>
          <a:blip r:embed="rId4"/>
          <a:stretch/>
        </p:blipFill>
        <p:spPr>
          <a:xfrm>
            <a:off x="1201680" y="8176320"/>
            <a:ext cx="296280" cy="109800"/>
          </a:xfrm>
          <a:prstGeom prst="rect">
            <a:avLst/>
          </a:prstGeom>
          <a:ln>
            <a:noFill/>
          </a:ln>
        </p:spPr>
      </p:pic>
      <p:pic>
        <p:nvPicPr>
          <p:cNvPr id="115" name="object 40" descr=""/>
          <p:cNvPicPr/>
          <p:nvPr/>
        </p:nvPicPr>
        <p:blipFill>
          <a:blip r:embed="rId5"/>
          <a:stretch/>
        </p:blipFill>
        <p:spPr>
          <a:xfrm>
            <a:off x="1545480" y="8178120"/>
            <a:ext cx="87120" cy="106200"/>
          </a:xfrm>
          <a:prstGeom prst="rect">
            <a:avLst/>
          </a:prstGeom>
          <a:ln>
            <a:noFill/>
          </a:ln>
        </p:spPr>
      </p:pic>
      <p:pic>
        <p:nvPicPr>
          <p:cNvPr id="116" name="object 41" descr=""/>
          <p:cNvPicPr/>
          <p:nvPr/>
        </p:nvPicPr>
        <p:blipFill>
          <a:blip r:embed="rId6"/>
          <a:stretch/>
        </p:blipFill>
        <p:spPr>
          <a:xfrm>
            <a:off x="1679400" y="8178120"/>
            <a:ext cx="90000" cy="108000"/>
          </a:xfrm>
          <a:prstGeom prst="rect">
            <a:avLst/>
          </a:prstGeom>
          <a:ln>
            <a:noFill/>
          </a:ln>
        </p:spPr>
      </p:pic>
      <p:sp>
        <p:nvSpPr>
          <p:cNvPr id="117" name="CustomShape 3"/>
          <p:cNvSpPr/>
          <p:nvPr/>
        </p:nvSpPr>
        <p:spPr>
          <a:xfrm>
            <a:off x="3994200" y="288000"/>
            <a:ext cx="3122280" cy="1136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81360" bIns="0"/>
          <a:p>
            <a:pPr marL="439560" indent="-414000" algn="r">
              <a:lnSpc>
                <a:spcPts val="2701"/>
              </a:lnSpc>
              <a:spcBef>
                <a:spcPts val="641"/>
              </a:spcBef>
            </a:pPr>
            <a:r>
              <a:rPr b="1" lang="ru-RU" sz="26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МЕРОПРИЯТИЯ НА ОКТЯБРЬ 2026</a:t>
            </a:r>
            <a:endParaRPr b="0" lang="ru-RU" sz="2600" spc="-1" strike="noStrike">
              <a:latin typeface="Arial"/>
            </a:endParaRPr>
          </a:p>
        </p:txBody>
      </p:sp>
      <p:sp>
        <p:nvSpPr>
          <p:cNvPr id="118" name="CustomShape 4"/>
          <p:cNvSpPr/>
          <p:nvPr/>
        </p:nvSpPr>
        <p:spPr>
          <a:xfrm>
            <a:off x="469800" y="8640000"/>
            <a:ext cx="5091120" cy="1621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4600" bIns="0"/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b="1" lang="ru-RU" sz="4400" spc="-1" strike="noStrike">
                <a:solidFill>
                  <a:srgbClr val="ffffff"/>
                </a:solidFill>
                <a:latin typeface="Calibri"/>
                <a:ea typeface="DejaVu Sans"/>
              </a:rPr>
              <a:t>ПРИХОДИТЕ, МЫ</a:t>
            </a:r>
            <a:r>
              <a:rPr b="1" lang="ru-RU" sz="4400" spc="-32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1" lang="ru-RU" sz="4400" spc="-1" strike="noStrike">
                <a:solidFill>
                  <a:srgbClr val="ffffff"/>
                </a:solidFill>
                <a:latin typeface="Calibri"/>
                <a:ea typeface="DejaVu Sans"/>
              </a:rPr>
              <a:t>ВАС</a:t>
            </a:r>
            <a:r>
              <a:rPr b="1" lang="ru-RU" sz="4400" spc="-32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1" lang="ru-RU" sz="4400" spc="-1" strike="noStrike">
                <a:solidFill>
                  <a:srgbClr val="ffffff"/>
                </a:solidFill>
                <a:latin typeface="Calibri"/>
                <a:ea typeface="DejaVu Sans"/>
              </a:rPr>
              <a:t>ЖДЕМ!</a:t>
            </a:r>
            <a:endParaRPr b="0" lang="ru-RU" sz="4400" spc="-1" strike="noStrike">
              <a:latin typeface="Arial"/>
            </a:endParaRPr>
          </a:p>
          <a:p>
            <a:pPr marL="15120">
              <a:lnSpc>
                <a:spcPct val="115000"/>
              </a:lnSpc>
              <a:spcBef>
                <a:spcPts val="1040"/>
              </a:spcBef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Наши контакты: +7 (978) 063-28-64</a:t>
            </a:r>
            <a:endParaRPr b="0" lang="ru-RU" sz="1300" spc="-1" strike="noStrike">
              <a:latin typeface="Arial"/>
            </a:endParaRPr>
          </a:p>
          <a:p>
            <a:pPr marL="15120">
              <a:lnSpc>
                <a:spcPct val="115000"/>
              </a:lnSpc>
              <a:spcBef>
                <a:spcPts val="1040"/>
              </a:spcBef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Россмайсль Мирослава Александровна</a:t>
            </a:r>
            <a:endParaRPr b="0" lang="ru-RU" sz="1300" spc="-1" strike="noStrike">
              <a:latin typeface="Arial"/>
            </a:endParaRPr>
          </a:p>
          <a:p>
            <a:pPr marL="15120">
              <a:lnSpc>
                <a:spcPct val="115000"/>
              </a:lnSpc>
              <a:spcBef>
                <a:spcPts val="130"/>
              </a:spcBef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Адрес: г. Симферополь, ул. Киевская, д. 125 Б</a:t>
            </a:r>
            <a:br/>
            <a:endParaRPr b="0" lang="ru-RU" sz="1300" spc="-1" strike="noStrike">
              <a:latin typeface="Arial"/>
            </a:endParaRPr>
          </a:p>
        </p:txBody>
      </p:sp>
      <p:sp>
        <p:nvSpPr>
          <p:cNvPr id="119" name="CustomShape 5"/>
          <p:cNvSpPr/>
          <p:nvPr/>
        </p:nvSpPr>
        <p:spPr>
          <a:xfrm>
            <a:off x="5580000" y="8632440"/>
            <a:ext cx="1054080" cy="721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33120" bIns="0"/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Отделение Фонда</a:t>
            </a:r>
            <a:r>
              <a:rPr b="0" lang="ru-RU" sz="800" spc="395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пенсионного</a:t>
            </a:r>
            <a:endParaRPr b="0" lang="ru-RU" sz="800" spc="-1" strike="noStrike"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и социального</a:t>
            </a:r>
            <a:r>
              <a:rPr b="0" lang="ru-RU" sz="800" spc="395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страхования РФ</a:t>
            </a:r>
            <a:endParaRPr b="0" lang="ru-RU" sz="800" spc="-1" strike="noStrike"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по г. Симферополю и Симферопольскому району</a:t>
            </a:r>
            <a:endParaRPr b="0" lang="ru-RU" sz="800" spc="-1" strike="noStrike">
              <a:latin typeface="Arial"/>
            </a:endParaRPr>
          </a:p>
        </p:txBody>
      </p:sp>
      <p:pic>
        <p:nvPicPr>
          <p:cNvPr id="120" name="object 49" descr=""/>
          <p:cNvPicPr/>
          <p:nvPr/>
        </p:nvPicPr>
        <p:blipFill>
          <a:blip r:embed="rId7"/>
          <a:stretch/>
        </p:blipFill>
        <p:spPr>
          <a:xfrm>
            <a:off x="440280" y="180000"/>
            <a:ext cx="816480" cy="934200"/>
          </a:xfrm>
          <a:prstGeom prst="rect">
            <a:avLst/>
          </a:prstGeom>
          <a:ln>
            <a:noFill/>
          </a:ln>
        </p:spPr>
      </p:pic>
      <p:sp>
        <p:nvSpPr>
          <p:cNvPr id="121" name="CustomShape 6"/>
          <p:cNvSpPr/>
          <p:nvPr/>
        </p:nvSpPr>
        <p:spPr>
          <a:xfrm>
            <a:off x="1577160" y="360000"/>
            <a:ext cx="272160" cy="174960"/>
          </a:xfrm>
          <a:custGeom>
            <a:avLst/>
            <a:gdLst/>
            <a:ahLst/>
            <a:rect l="l" t="t" r="r" b="b"/>
            <a:pathLst>
              <a:path w="295275" h="185419">
                <a:moveTo>
                  <a:pt x="149402" y="132080"/>
                </a:moveTo>
                <a:lnTo>
                  <a:pt x="126225" y="132080"/>
                </a:lnTo>
                <a:lnTo>
                  <a:pt x="126225" y="0"/>
                </a:lnTo>
                <a:lnTo>
                  <a:pt x="104965" y="0"/>
                </a:lnTo>
                <a:lnTo>
                  <a:pt x="104965" y="132080"/>
                </a:lnTo>
                <a:lnTo>
                  <a:pt x="21259" y="132080"/>
                </a:lnTo>
                <a:lnTo>
                  <a:pt x="21259" y="0"/>
                </a:lnTo>
                <a:lnTo>
                  <a:pt x="0" y="0"/>
                </a:lnTo>
                <a:lnTo>
                  <a:pt x="0" y="132080"/>
                </a:lnTo>
                <a:lnTo>
                  <a:pt x="0" y="151130"/>
                </a:lnTo>
                <a:lnTo>
                  <a:pt x="129438" y="151130"/>
                </a:lnTo>
                <a:lnTo>
                  <a:pt x="129438" y="185420"/>
                </a:lnTo>
                <a:lnTo>
                  <a:pt x="149402" y="185420"/>
                </a:lnTo>
                <a:lnTo>
                  <a:pt x="149402" y="151130"/>
                </a:lnTo>
                <a:lnTo>
                  <a:pt x="149402" y="132080"/>
                </a:lnTo>
                <a:close/>
                <a:moveTo>
                  <a:pt x="295008" y="132080"/>
                </a:moveTo>
                <a:lnTo>
                  <a:pt x="207429" y="132080"/>
                </a:lnTo>
                <a:lnTo>
                  <a:pt x="207429" y="83820"/>
                </a:lnTo>
                <a:lnTo>
                  <a:pt x="282778" y="83820"/>
                </a:lnTo>
                <a:lnTo>
                  <a:pt x="282778" y="64770"/>
                </a:lnTo>
                <a:lnTo>
                  <a:pt x="207429" y="64770"/>
                </a:lnTo>
                <a:lnTo>
                  <a:pt x="207429" y="19050"/>
                </a:lnTo>
                <a:lnTo>
                  <a:pt x="291998" y="19050"/>
                </a:lnTo>
                <a:lnTo>
                  <a:pt x="291998" y="0"/>
                </a:lnTo>
                <a:lnTo>
                  <a:pt x="185966" y="0"/>
                </a:lnTo>
                <a:lnTo>
                  <a:pt x="185966" y="19050"/>
                </a:lnTo>
                <a:lnTo>
                  <a:pt x="185966" y="64770"/>
                </a:lnTo>
                <a:lnTo>
                  <a:pt x="185966" y="83820"/>
                </a:lnTo>
                <a:lnTo>
                  <a:pt x="185966" y="132080"/>
                </a:lnTo>
                <a:lnTo>
                  <a:pt x="185966" y="151130"/>
                </a:lnTo>
                <a:lnTo>
                  <a:pt x="295008" y="151130"/>
                </a:lnTo>
                <a:lnTo>
                  <a:pt x="295008" y="132080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2" name="CustomShape 7"/>
          <p:cNvSpPr/>
          <p:nvPr/>
        </p:nvSpPr>
        <p:spPr>
          <a:xfrm>
            <a:off x="1917720" y="360000"/>
            <a:ext cx="267840" cy="137880"/>
          </a:xfrm>
          <a:custGeom>
            <a:avLst/>
            <a:gdLst/>
            <a:ahLst/>
            <a:rect l="l" t="t" r="r" b="b"/>
            <a:pathLst>
              <a:path w="290830" h="151130">
                <a:moveTo>
                  <a:pt x="129222" y="381"/>
                </a:moveTo>
                <a:lnTo>
                  <a:pt x="107759" y="381"/>
                </a:lnTo>
                <a:lnTo>
                  <a:pt x="107759" y="65151"/>
                </a:lnTo>
                <a:lnTo>
                  <a:pt x="21463" y="65151"/>
                </a:lnTo>
                <a:lnTo>
                  <a:pt x="21463" y="381"/>
                </a:lnTo>
                <a:lnTo>
                  <a:pt x="0" y="381"/>
                </a:lnTo>
                <a:lnTo>
                  <a:pt x="0" y="65151"/>
                </a:lnTo>
                <a:lnTo>
                  <a:pt x="0" y="84201"/>
                </a:lnTo>
                <a:lnTo>
                  <a:pt x="0" y="150241"/>
                </a:lnTo>
                <a:lnTo>
                  <a:pt x="21463" y="150241"/>
                </a:lnTo>
                <a:lnTo>
                  <a:pt x="21463" y="84201"/>
                </a:lnTo>
                <a:lnTo>
                  <a:pt x="107759" y="84201"/>
                </a:lnTo>
                <a:lnTo>
                  <a:pt x="107759" y="150241"/>
                </a:lnTo>
                <a:lnTo>
                  <a:pt x="129222" y="150241"/>
                </a:lnTo>
                <a:lnTo>
                  <a:pt x="129222" y="84201"/>
                </a:lnTo>
                <a:lnTo>
                  <a:pt x="129222" y="65151"/>
                </a:lnTo>
                <a:lnTo>
                  <a:pt x="129222" y="381"/>
                </a:lnTo>
                <a:close/>
                <a:moveTo>
                  <a:pt x="290398" y="0"/>
                </a:moveTo>
                <a:lnTo>
                  <a:pt x="166535" y="0"/>
                </a:lnTo>
                <a:lnTo>
                  <a:pt x="166535" y="19050"/>
                </a:lnTo>
                <a:lnTo>
                  <a:pt x="217843" y="19050"/>
                </a:lnTo>
                <a:lnTo>
                  <a:pt x="217843" y="151130"/>
                </a:lnTo>
                <a:lnTo>
                  <a:pt x="238874" y="151130"/>
                </a:lnTo>
                <a:lnTo>
                  <a:pt x="238874" y="19050"/>
                </a:lnTo>
                <a:lnTo>
                  <a:pt x="290398" y="19050"/>
                </a:lnTo>
                <a:lnTo>
                  <a:pt x="290398" y="0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23" name="object 53" descr=""/>
          <p:cNvPicPr/>
          <p:nvPr/>
        </p:nvPicPr>
        <p:blipFill>
          <a:blip r:embed="rId8"/>
          <a:stretch/>
        </p:blipFill>
        <p:spPr>
          <a:xfrm>
            <a:off x="2244240" y="360360"/>
            <a:ext cx="98280" cy="136800"/>
          </a:xfrm>
          <a:prstGeom prst="rect">
            <a:avLst/>
          </a:prstGeom>
          <a:ln>
            <a:noFill/>
          </a:ln>
        </p:spPr>
      </p:pic>
      <p:pic>
        <p:nvPicPr>
          <p:cNvPr id="124" name="object 54" descr=""/>
          <p:cNvPicPr/>
          <p:nvPr/>
        </p:nvPicPr>
        <p:blipFill>
          <a:blip r:embed="rId9"/>
          <a:stretch/>
        </p:blipFill>
        <p:spPr>
          <a:xfrm>
            <a:off x="1556640" y="612720"/>
            <a:ext cx="136800" cy="140760"/>
          </a:xfrm>
          <a:prstGeom prst="rect">
            <a:avLst/>
          </a:prstGeom>
          <a:ln>
            <a:noFill/>
          </a:ln>
        </p:spPr>
      </p:pic>
      <p:pic>
        <p:nvPicPr>
          <p:cNvPr id="125" name="object 56" descr=""/>
          <p:cNvPicPr/>
          <p:nvPr/>
        </p:nvPicPr>
        <p:blipFill>
          <a:blip r:embed="rId10"/>
          <a:stretch/>
        </p:blipFill>
        <p:spPr>
          <a:xfrm>
            <a:off x="1762920" y="614520"/>
            <a:ext cx="99720" cy="137160"/>
          </a:xfrm>
          <a:prstGeom prst="rect">
            <a:avLst/>
          </a:prstGeom>
          <a:ln>
            <a:noFill/>
          </a:ln>
        </p:spPr>
      </p:pic>
      <p:sp>
        <p:nvSpPr>
          <p:cNvPr id="126" name="CustomShape 8"/>
          <p:cNvSpPr/>
          <p:nvPr/>
        </p:nvSpPr>
        <p:spPr>
          <a:xfrm>
            <a:off x="1917720" y="614160"/>
            <a:ext cx="499680" cy="173160"/>
          </a:xfrm>
          <a:custGeom>
            <a:avLst/>
            <a:gdLst/>
            <a:ahLst/>
            <a:rect l="l" t="t" r="r" b="b"/>
            <a:pathLst>
              <a:path w="522605" h="183515">
                <a:moveTo>
                  <a:pt x="104749" y="495"/>
                </a:moveTo>
                <a:lnTo>
                  <a:pt x="83718" y="495"/>
                </a:lnTo>
                <a:lnTo>
                  <a:pt x="83718" y="132080"/>
                </a:lnTo>
                <a:lnTo>
                  <a:pt x="104749" y="132080"/>
                </a:lnTo>
                <a:lnTo>
                  <a:pt x="104749" y="495"/>
                </a:lnTo>
                <a:close/>
                <a:moveTo>
                  <a:pt x="210794" y="132575"/>
                </a:moveTo>
                <a:lnTo>
                  <a:pt x="188252" y="132575"/>
                </a:lnTo>
                <a:lnTo>
                  <a:pt x="188252" y="495"/>
                </a:lnTo>
                <a:lnTo>
                  <a:pt x="167220" y="495"/>
                </a:lnTo>
                <a:lnTo>
                  <a:pt x="167220" y="132575"/>
                </a:lnTo>
                <a:lnTo>
                  <a:pt x="166789" y="132575"/>
                </a:lnTo>
                <a:lnTo>
                  <a:pt x="21247" y="132575"/>
                </a:lnTo>
                <a:lnTo>
                  <a:pt x="21247" y="495"/>
                </a:lnTo>
                <a:lnTo>
                  <a:pt x="0" y="495"/>
                </a:lnTo>
                <a:lnTo>
                  <a:pt x="0" y="132575"/>
                </a:lnTo>
                <a:lnTo>
                  <a:pt x="0" y="150355"/>
                </a:lnTo>
                <a:lnTo>
                  <a:pt x="166789" y="150355"/>
                </a:lnTo>
                <a:lnTo>
                  <a:pt x="188252" y="150355"/>
                </a:lnTo>
                <a:lnTo>
                  <a:pt x="191046" y="150355"/>
                </a:lnTo>
                <a:lnTo>
                  <a:pt x="191046" y="183375"/>
                </a:lnTo>
                <a:lnTo>
                  <a:pt x="210794" y="183375"/>
                </a:lnTo>
                <a:lnTo>
                  <a:pt x="210794" y="150355"/>
                </a:lnTo>
                <a:lnTo>
                  <a:pt x="210794" y="132575"/>
                </a:lnTo>
                <a:close/>
                <a:moveTo>
                  <a:pt x="352691" y="132080"/>
                </a:moveTo>
                <a:lnTo>
                  <a:pt x="265112" y="132080"/>
                </a:lnTo>
                <a:lnTo>
                  <a:pt x="265112" y="83820"/>
                </a:lnTo>
                <a:lnTo>
                  <a:pt x="340461" y="83820"/>
                </a:lnTo>
                <a:lnTo>
                  <a:pt x="340461" y="64770"/>
                </a:lnTo>
                <a:lnTo>
                  <a:pt x="265112" y="64770"/>
                </a:lnTo>
                <a:lnTo>
                  <a:pt x="265112" y="19050"/>
                </a:lnTo>
                <a:lnTo>
                  <a:pt x="349681" y="19050"/>
                </a:lnTo>
                <a:lnTo>
                  <a:pt x="349681" y="0"/>
                </a:lnTo>
                <a:lnTo>
                  <a:pt x="243649" y="0"/>
                </a:lnTo>
                <a:lnTo>
                  <a:pt x="243649" y="19050"/>
                </a:lnTo>
                <a:lnTo>
                  <a:pt x="243649" y="64770"/>
                </a:lnTo>
                <a:lnTo>
                  <a:pt x="243649" y="83820"/>
                </a:lnTo>
                <a:lnTo>
                  <a:pt x="243649" y="132080"/>
                </a:lnTo>
                <a:lnTo>
                  <a:pt x="243649" y="151130"/>
                </a:lnTo>
                <a:lnTo>
                  <a:pt x="352691" y="151130"/>
                </a:lnTo>
                <a:lnTo>
                  <a:pt x="352691" y="132080"/>
                </a:lnTo>
                <a:close/>
                <a:moveTo>
                  <a:pt x="522490" y="495"/>
                </a:moveTo>
                <a:lnTo>
                  <a:pt x="501027" y="495"/>
                </a:lnTo>
                <a:lnTo>
                  <a:pt x="501027" y="65265"/>
                </a:lnTo>
                <a:lnTo>
                  <a:pt x="414731" y="65265"/>
                </a:lnTo>
                <a:lnTo>
                  <a:pt x="414731" y="495"/>
                </a:lnTo>
                <a:lnTo>
                  <a:pt x="393268" y="495"/>
                </a:lnTo>
                <a:lnTo>
                  <a:pt x="393268" y="65265"/>
                </a:lnTo>
                <a:lnTo>
                  <a:pt x="393268" y="84315"/>
                </a:lnTo>
                <a:lnTo>
                  <a:pt x="393268" y="150355"/>
                </a:lnTo>
                <a:lnTo>
                  <a:pt x="414731" y="150355"/>
                </a:lnTo>
                <a:lnTo>
                  <a:pt x="414731" y="84315"/>
                </a:lnTo>
                <a:lnTo>
                  <a:pt x="501027" y="84315"/>
                </a:lnTo>
                <a:lnTo>
                  <a:pt x="501027" y="150355"/>
                </a:lnTo>
                <a:lnTo>
                  <a:pt x="522490" y="150355"/>
                </a:lnTo>
                <a:lnTo>
                  <a:pt x="522490" y="84315"/>
                </a:lnTo>
                <a:lnTo>
                  <a:pt x="522490" y="65265"/>
                </a:lnTo>
                <a:lnTo>
                  <a:pt x="522490" y="495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27" name="object 59" descr=""/>
          <p:cNvPicPr/>
          <p:nvPr/>
        </p:nvPicPr>
        <p:blipFill>
          <a:blip r:embed="rId11"/>
          <a:stretch/>
        </p:blipFill>
        <p:spPr>
          <a:xfrm>
            <a:off x="2489040" y="614520"/>
            <a:ext cx="106920" cy="137160"/>
          </a:xfrm>
          <a:prstGeom prst="rect">
            <a:avLst/>
          </a:prstGeom>
          <a:ln>
            <a:noFill/>
          </a:ln>
        </p:spPr>
      </p:pic>
      <p:pic>
        <p:nvPicPr>
          <p:cNvPr id="128" name="object 60" descr=""/>
          <p:cNvPicPr/>
          <p:nvPr/>
        </p:nvPicPr>
        <p:blipFill>
          <a:blip r:embed="rId12"/>
          <a:stretch/>
        </p:blipFill>
        <p:spPr>
          <a:xfrm>
            <a:off x="2658960" y="614520"/>
            <a:ext cx="97920" cy="137160"/>
          </a:xfrm>
          <a:prstGeom prst="rect">
            <a:avLst/>
          </a:prstGeom>
          <a:ln>
            <a:noFill/>
          </a:ln>
        </p:spPr>
      </p:pic>
      <p:pic>
        <p:nvPicPr>
          <p:cNvPr id="129" name="object 62" descr=""/>
          <p:cNvPicPr/>
          <p:nvPr/>
        </p:nvPicPr>
        <p:blipFill>
          <a:blip r:embed="rId13"/>
          <a:stretch/>
        </p:blipFill>
        <p:spPr>
          <a:xfrm>
            <a:off x="1556640" y="873000"/>
            <a:ext cx="120240" cy="142920"/>
          </a:xfrm>
          <a:prstGeom prst="rect">
            <a:avLst/>
          </a:prstGeom>
          <a:ln>
            <a:noFill/>
          </a:ln>
        </p:spPr>
      </p:pic>
      <p:pic>
        <p:nvPicPr>
          <p:cNvPr id="130" name="object 63" descr=""/>
          <p:cNvPicPr/>
          <p:nvPr/>
        </p:nvPicPr>
        <p:blipFill>
          <a:blip r:embed="rId14"/>
          <a:stretch/>
        </p:blipFill>
        <p:spPr>
          <a:xfrm>
            <a:off x="1725840" y="873000"/>
            <a:ext cx="141480" cy="142920"/>
          </a:xfrm>
          <a:prstGeom prst="rect">
            <a:avLst/>
          </a:prstGeom>
          <a:ln>
            <a:noFill/>
          </a:ln>
        </p:spPr>
      </p:pic>
      <p:pic>
        <p:nvPicPr>
          <p:cNvPr id="131" name="object 64" descr=""/>
          <p:cNvPicPr/>
          <p:nvPr/>
        </p:nvPicPr>
        <p:blipFill>
          <a:blip r:embed="rId15"/>
          <a:stretch/>
        </p:blipFill>
        <p:spPr>
          <a:xfrm>
            <a:off x="1917720" y="865080"/>
            <a:ext cx="337320" cy="177480"/>
          </a:xfrm>
          <a:prstGeom prst="rect">
            <a:avLst/>
          </a:prstGeom>
          <a:ln>
            <a:noFill/>
          </a:ln>
        </p:spPr>
      </p:pic>
      <p:pic>
        <p:nvPicPr>
          <p:cNvPr id="132" name="object 65" descr=""/>
          <p:cNvPicPr/>
          <p:nvPr/>
        </p:nvPicPr>
        <p:blipFill>
          <a:blip r:embed="rId16"/>
          <a:stretch/>
        </p:blipFill>
        <p:spPr>
          <a:xfrm>
            <a:off x="2300040" y="873000"/>
            <a:ext cx="141480" cy="142920"/>
          </a:xfrm>
          <a:prstGeom prst="rect">
            <a:avLst/>
          </a:prstGeom>
          <a:ln>
            <a:noFill/>
          </a:ln>
        </p:spPr>
      </p:pic>
      <p:sp>
        <p:nvSpPr>
          <p:cNvPr id="133" name="CustomShape 9"/>
          <p:cNvSpPr/>
          <p:nvPr/>
        </p:nvSpPr>
        <p:spPr>
          <a:xfrm>
            <a:off x="2494080" y="871920"/>
            <a:ext cx="115560" cy="136440"/>
          </a:xfrm>
          <a:custGeom>
            <a:avLst/>
            <a:gdLst/>
            <a:ahLst/>
            <a:rect l="l" t="t" r="r" b="b"/>
            <a:pathLst>
              <a:path w="138430" h="149859">
                <a:moveTo>
                  <a:pt x="137807" y="0"/>
                </a:moveTo>
                <a:lnTo>
                  <a:pt x="103035" y="0"/>
                </a:lnTo>
                <a:lnTo>
                  <a:pt x="103035" y="59690"/>
                </a:lnTo>
                <a:lnTo>
                  <a:pt x="34772" y="59690"/>
                </a:lnTo>
                <a:lnTo>
                  <a:pt x="34772" y="0"/>
                </a:lnTo>
                <a:lnTo>
                  <a:pt x="0" y="0"/>
                </a:lnTo>
                <a:lnTo>
                  <a:pt x="0" y="59690"/>
                </a:lnTo>
                <a:lnTo>
                  <a:pt x="0" y="88900"/>
                </a:lnTo>
                <a:lnTo>
                  <a:pt x="0" y="149860"/>
                </a:lnTo>
                <a:lnTo>
                  <a:pt x="34772" y="149860"/>
                </a:lnTo>
                <a:lnTo>
                  <a:pt x="34772" y="88900"/>
                </a:lnTo>
                <a:lnTo>
                  <a:pt x="103035" y="88900"/>
                </a:lnTo>
                <a:lnTo>
                  <a:pt x="103035" y="149860"/>
                </a:lnTo>
                <a:lnTo>
                  <a:pt x="137807" y="149860"/>
                </a:lnTo>
                <a:lnTo>
                  <a:pt x="137807" y="88900"/>
                </a:lnTo>
                <a:lnTo>
                  <a:pt x="137807" y="59690"/>
                </a:lnTo>
                <a:lnTo>
                  <a:pt x="137807" y="0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34" name="object 67" descr=""/>
          <p:cNvPicPr/>
          <p:nvPr/>
        </p:nvPicPr>
        <p:blipFill>
          <a:blip r:embed="rId17"/>
          <a:stretch/>
        </p:blipFill>
        <p:spPr>
          <a:xfrm>
            <a:off x="2661480" y="871920"/>
            <a:ext cx="147240" cy="170640"/>
          </a:xfrm>
          <a:prstGeom prst="rect">
            <a:avLst/>
          </a:prstGeom>
          <a:ln>
            <a:noFill/>
          </a:ln>
        </p:spPr>
      </p:pic>
      <p:pic>
        <p:nvPicPr>
          <p:cNvPr id="135" name="object 68" descr=""/>
          <p:cNvPicPr/>
          <p:nvPr/>
        </p:nvPicPr>
        <p:blipFill>
          <a:blip r:embed="rId18"/>
          <a:stretch/>
        </p:blipFill>
        <p:spPr>
          <a:xfrm>
            <a:off x="2861640" y="871920"/>
            <a:ext cx="145440" cy="136800"/>
          </a:xfrm>
          <a:prstGeom prst="rect">
            <a:avLst/>
          </a:prstGeom>
          <a:ln>
            <a:noFill/>
          </a:ln>
        </p:spPr>
      </p:pic>
      <p:sp>
        <p:nvSpPr>
          <p:cNvPr id="136" name="CustomShape 10"/>
          <p:cNvSpPr/>
          <p:nvPr/>
        </p:nvSpPr>
        <p:spPr>
          <a:xfrm>
            <a:off x="6140520" y="9593640"/>
            <a:ext cx="851760" cy="83556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7" name="CustomShape 11"/>
          <p:cNvSpPr/>
          <p:nvPr/>
        </p:nvSpPr>
        <p:spPr>
          <a:xfrm>
            <a:off x="6641640" y="8064000"/>
            <a:ext cx="792360" cy="7923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38" name="object 48" descr=""/>
          <p:cNvPicPr/>
          <p:nvPr/>
        </p:nvPicPr>
        <p:blipFill>
          <a:blip r:embed="rId19"/>
          <a:stretch/>
        </p:blipFill>
        <p:spPr>
          <a:xfrm>
            <a:off x="6742800" y="8280000"/>
            <a:ext cx="578520" cy="493560"/>
          </a:xfrm>
          <a:prstGeom prst="rect">
            <a:avLst/>
          </a:prstGeom>
          <a:ln>
            <a:noFill/>
          </a:ln>
        </p:spPr>
      </p:pic>
      <p:pic>
        <p:nvPicPr>
          <p:cNvPr id="139" name="Рисунок 7" descr=""/>
          <p:cNvPicPr/>
          <p:nvPr/>
        </p:nvPicPr>
        <p:blipFill>
          <a:blip r:embed="rId20"/>
          <a:stretch/>
        </p:blipFill>
        <p:spPr>
          <a:xfrm>
            <a:off x="6153120" y="9577080"/>
            <a:ext cx="839160" cy="839160"/>
          </a:xfrm>
          <a:prstGeom prst="rect">
            <a:avLst/>
          </a:prstGeom>
          <a:ln>
            <a:noFill/>
          </a:ln>
        </p:spPr>
      </p:pic>
      <p:graphicFrame>
        <p:nvGraphicFramePr>
          <p:cNvPr id="140" name="Table 12"/>
          <p:cNvGraphicFramePr/>
          <p:nvPr/>
        </p:nvGraphicFramePr>
        <p:xfrm>
          <a:off x="157320" y="1440000"/>
          <a:ext cx="7250760" cy="6450120"/>
        </p:xfrm>
        <a:graphic>
          <a:graphicData uri="http://schemas.openxmlformats.org/drawingml/2006/table">
            <a:tbl>
              <a:tblPr/>
              <a:tblGrid>
                <a:gridCol w="939240"/>
                <a:gridCol w="5010840"/>
                <a:gridCol w="1301040"/>
              </a:tblGrid>
              <a:tr h="71028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2200" spc="-1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Дата 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2200" spc="-1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Мероприятие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2200" spc="-1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Время</a:t>
                      </a:r>
                      <a:endParaRPr b="0" lang="ru-RU" sz="22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2200" spc="-1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начала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99468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12.10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cce4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 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Лечебная гимнастика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 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Лекция:Практический курс методики расслабления по методу Сахаджа йога под руководством В.Капылова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Рукоделие:  вязание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cce4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12.00  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13.00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14.00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cce4"/>
                    </a:solidFill>
                  </a:tcPr>
                </a:tc>
              </a:tr>
              <a:tr h="122040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13.10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cce4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Выставка деревянных изделий в ЦОСП 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(Ручные деревянные работы с необыкновенными элементами искусства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И.Калько с возможнотью приобретения )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Рукоделие: шьем из ласкутков 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cce4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13.00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14.00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cce4"/>
                    </a:solidFill>
                  </a:tcPr>
                </a:tc>
              </a:tr>
              <a:tr h="131004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14.10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cce4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Лечебная гимнастика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Мероприятие: игра «Объясните в трех словах»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(Л.Ханмурзина «Ремесленная палата»)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Мастер-класс: арт-терапия (восстановление психического состояния и моторики </a:t>
                      </a: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рисованием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 под руководством Ю.Барильчук)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cce4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12.00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13.00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14.00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4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cce4"/>
                    </a:solidFill>
                  </a:tcPr>
                </a:tc>
              </a:tr>
              <a:tr h="76896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15.10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cce4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Пенсионная грамотность с ЦОСП 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Финансовая грамотность (ЦРМ банк пенсионный проект с новинками и выгодой, представитель  А.Воропай)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cce4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 </a:t>
                      </a: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10.00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 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11.30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cce4"/>
                    </a:solidFill>
                  </a:tcPr>
                </a:tc>
              </a:tr>
              <a:tr h="144612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16.10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cce4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Лекция : Здоровье старшего поколения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(тема: методы поддержки здоровья в осенний период времени ,аллергические реакции и способы лечения аллергии в честь Дня Аллерголога под руководством активистки  ЦОСП Т. Маслюковой)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Мероприятие: «Дискотека наших лет»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cce4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13.00</a:t>
                      </a:r>
                      <a:endParaRPr b="0" lang="ru-RU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4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14.00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cce4"/>
                    </a:solidFill>
                  </a:tcPr>
                </a:tc>
              </a:tr>
            </a:tbl>
          </a:graphicData>
        </a:graphic>
      </p:graphicFrame>
      <p:sp>
        <p:nvSpPr>
          <p:cNvPr id="141" name="CustomShape 13"/>
          <p:cNvSpPr/>
          <p:nvPr/>
        </p:nvSpPr>
        <p:spPr>
          <a:xfrm>
            <a:off x="1980000" y="9000000"/>
            <a:ext cx="5807880" cy="824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/>
          <a:p>
            <a:pPr marL="12600" indent="1948680">
              <a:lnSpc>
                <a:spcPct val="112000"/>
              </a:lnSpc>
              <a:spcBef>
                <a:spcPts val="99"/>
              </a:spcBef>
            </a:pP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Время работы:</a:t>
            </a:r>
            <a:endParaRPr b="0" lang="ru-RU" sz="1600" spc="-1" strike="noStrike">
              <a:latin typeface="Arial"/>
            </a:endParaRPr>
          </a:p>
          <a:p>
            <a:pPr marL="12600" indent="1948680">
              <a:lnSpc>
                <a:spcPct val="112000"/>
              </a:lnSpc>
              <a:spcBef>
                <a:spcPts val="99"/>
              </a:spcBef>
            </a:pP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понедельник — четверг 09:00 -  18:00</a:t>
            </a:r>
            <a:endParaRPr b="0" lang="ru-RU" sz="1600" spc="-1" strike="noStrike">
              <a:latin typeface="Arial"/>
            </a:endParaRPr>
          </a:p>
          <a:p>
            <a:pPr marL="12600" indent="1948680">
              <a:lnSpc>
                <a:spcPct val="112000"/>
              </a:lnSpc>
              <a:spcBef>
                <a:spcPts val="99"/>
              </a:spcBef>
            </a:pP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пятница 09:00 — 16:45</a:t>
            </a:r>
            <a:endParaRPr b="0" lang="ru-RU" sz="1600" spc="-1" strike="noStrike">
              <a:latin typeface="Arial"/>
            </a:endParaRPr>
          </a:p>
        </p:txBody>
      </p:sp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object 33" descr=""/>
          <p:cNvPicPr/>
          <p:nvPr/>
        </p:nvPicPr>
        <p:blipFill>
          <a:blip r:embed="rId1"/>
          <a:stretch/>
        </p:blipFill>
        <p:spPr>
          <a:xfrm>
            <a:off x="3640320" y="0"/>
            <a:ext cx="3906360" cy="1635480"/>
          </a:xfrm>
          <a:prstGeom prst="rect">
            <a:avLst/>
          </a:prstGeom>
          <a:ln>
            <a:noFill/>
          </a:ln>
        </p:spPr>
      </p:pic>
      <p:sp>
        <p:nvSpPr>
          <p:cNvPr id="143" name="CustomShape 1"/>
          <p:cNvSpPr/>
          <p:nvPr/>
        </p:nvSpPr>
        <p:spPr>
          <a:xfrm>
            <a:off x="180000" y="7000200"/>
            <a:ext cx="7322760" cy="3560760"/>
          </a:xfrm>
          <a:custGeom>
            <a:avLst/>
            <a:gdLst/>
            <a:ah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44" name="object 36" descr=""/>
          <p:cNvPicPr/>
          <p:nvPr/>
        </p:nvPicPr>
        <p:blipFill>
          <a:blip r:embed="rId2"/>
          <a:stretch/>
        </p:blipFill>
        <p:spPr>
          <a:xfrm>
            <a:off x="644400" y="8176320"/>
            <a:ext cx="80280" cy="109800"/>
          </a:xfrm>
          <a:prstGeom prst="rect">
            <a:avLst/>
          </a:prstGeom>
          <a:ln>
            <a:noFill/>
          </a:ln>
        </p:spPr>
      </p:pic>
      <p:sp>
        <p:nvSpPr>
          <p:cNvPr id="145" name="CustomShape 2"/>
          <p:cNvSpPr/>
          <p:nvPr/>
        </p:nvSpPr>
        <p:spPr>
          <a:xfrm>
            <a:off x="771480" y="8178120"/>
            <a:ext cx="71640" cy="106560"/>
          </a:xfrm>
          <a:custGeom>
            <a:avLst/>
            <a:gdLst/>
            <a:ahLst/>
            <a:rect l="l" t="t" r="r" b="b"/>
            <a:pathLst>
              <a:path w="94615" h="129540">
                <a:moveTo>
                  <a:pt x="94272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52" y="129540"/>
                </a:lnTo>
                <a:lnTo>
                  <a:pt x="23952" y="80010"/>
                </a:lnTo>
                <a:lnTo>
                  <a:pt x="86321" y="80010"/>
                </a:lnTo>
                <a:lnTo>
                  <a:pt x="86321" y="59690"/>
                </a:lnTo>
                <a:lnTo>
                  <a:pt x="23952" y="59690"/>
                </a:lnTo>
                <a:lnTo>
                  <a:pt x="23952" y="20320"/>
                </a:lnTo>
                <a:lnTo>
                  <a:pt x="94272" y="20320"/>
                </a:lnTo>
                <a:lnTo>
                  <a:pt x="9427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46" name="object 38" descr=""/>
          <p:cNvPicPr/>
          <p:nvPr/>
        </p:nvPicPr>
        <p:blipFill>
          <a:blip r:embed="rId3"/>
          <a:stretch/>
        </p:blipFill>
        <p:spPr>
          <a:xfrm>
            <a:off x="888840" y="8176320"/>
            <a:ext cx="269280" cy="109800"/>
          </a:xfrm>
          <a:prstGeom prst="rect">
            <a:avLst/>
          </a:prstGeom>
          <a:ln>
            <a:noFill/>
          </a:ln>
        </p:spPr>
      </p:pic>
      <p:pic>
        <p:nvPicPr>
          <p:cNvPr id="147" name="object 39" descr=""/>
          <p:cNvPicPr/>
          <p:nvPr/>
        </p:nvPicPr>
        <p:blipFill>
          <a:blip r:embed="rId4"/>
          <a:stretch/>
        </p:blipFill>
        <p:spPr>
          <a:xfrm>
            <a:off x="1201680" y="8176320"/>
            <a:ext cx="296280" cy="109800"/>
          </a:xfrm>
          <a:prstGeom prst="rect">
            <a:avLst/>
          </a:prstGeom>
          <a:ln>
            <a:noFill/>
          </a:ln>
        </p:spPr>
      </p:pic>
      <p:pic>
        <p:nvPicPr>
          <p:cNvPr id="148" name="object 40" descr=""/>
          <p:cNvPicPr/>
          <p:nvPr/>
        </p:nvPicPr>
        <p:blipFill>
          <a:blip r:embed="rId5"/>
          <a:stretch/>
        </p:blipFill>
        <p:spPr>
          <a:xfrm>
            <a:off x="1545480" y="8178120"/>
            <a:ext cx="87120" cy="106200"/>
          </a:xfrm>
          <a:prstGeom prst="rect">
            <a:avLst/>
          </a:prstGeom>
          <a:ln>
            <a:noFill/>
          </a:ln>
        </p:spPr>
      </p:pic>
      <p:pic>
        <p:nvPicPr>
          <p:cNvPr id="149" name="object 41" descr=""/>
          <p:cNvPicPr/>
          <p:nvPr/>
        </p:nvPicPr>
        <p:blipFill>
          <a:blip r:embed="rId6"/>
          <a:stretch/>
        </p:blipFill>
        <p:spPr>
          <a:xfrm>
            <a:off x="1679400" y="8178120"/>
            <a:ext cx="90000" cy="108000"/>
          </a:xfrm>
          <a:prstGeom prst="rect">
            <a:avLst/>
          </a:prstGeom>
          <a:ln>
            <a:noFill/>
          </a:ln>
        </p:spPr>
      </p:pic>
      <p:sp>
        <p:nvSpPr>
          <p:cNvPr id="150" name="CustomShape 3"/>
          <p:cNvSpPr/>
          <p:nvPr/>
        </p:nvSpPr>
        <p:spPr>
          <a:xfrm>
            <a:off x="4994280" y="0"/>
            <a:ext cx="2293560" cy="1844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81360" bIns="0"/>
          <a:p>
            <a:pPr marL="439560" indent="-414000" algn="r">
              <a:lnSpc>
                <a:spcPts val="2701"/>
              </a:lnSpc>
              <a:spcBef>
                <a:spcPts val="641"/>
              </a:spcBef>
            </a:pPr>
            <a:r>
              <a:rPr b="1" lang="ru-RU" sz="22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МЕРОПРИЯТИЯ </a:t>
            </a:r>
            <a:endParaRPr b="0" lang="ru-RU" sz="2200" spc="-1" strike="noStrike">
              <a:latin typeface="Arial"/>
            </a:endParaRPr>
          </a:p>
          <a:p>
            <a:pPr marL="439560" indent="-414000" algn="r">
              <a:lnSpc>
                <a:spcPts val="2701"/>
              </a:lnSpc>
              <a:spcBef>
                <a:spcPts val="641"/>
              </a:spcBef>
            </a:pPr>
            <a:r>
              <a:rPr b="1" lang="ru-RU" sz="22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НА ОКТЯБРЬ</a:t>
            </a:r>
            <a:br/>
            <a:r>
              <a:rPr b="1" lang="ru-RU" sz="22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2026</a:t>
            </a:r>
            <a:endParaRPr b="0" lang="ru-RU" sz="2200" spc="-1" strike="noStrike">
              <a:latin typeface="Arial"/>
            </a:endParaRPr>
          </a:p>
        </p:txBody>
      </p:sp>
      <p:sp>
        <p:nvSpPr>
          <p:cNvPr id="151" name="CustomShape 4"/>
          <p:cNvSpPr/>
          <p:nvPr/>
        </p:nvSpPr>
        <p:spPr>
          <a:xfrm>
            <a:off x="628920" y="8280000"/>
            <a:ext cx="5091120" cy="2149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4600" bIns="0"/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b="1" lang="ru-RU" sz="4400" spc="-1" strike="noStrike">
                <a:solidFill>
                  <a:srgbClr val="ffffff"/>
                </a:solidFill>
                <a:latin typeface="Calibri"/>
                <a:ea typeface="DejaVu Sans"/>
              </a:rPr>
              <a:t>ПРИХОДИТЕ, МЫ</a:t>
            </a:r>
            <a:r>
              <a:rPr b="1" lang="ru-RU" sz="4400" spc="-32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1" lang="ru-RU" sz="4400" spc="-1" strike="noStrike">
                <a:solidFill>
                  <a:srgbClr val="ffffff"/>
                </a:solidFill>
                <a:latin typeface="Calibri"/>
                <a:ea typeface="DejaVu Sans"/>
              </a:rPr>
              <a:t>ВАС</a:t>
            </a:r>
            <a:r>
              <a:rPr b="1" lang="ru-RU" sz="4400" spc="-32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1" lang="ru-RU" sz="4400" spc="-1" strike="noStrike">
                <a:solidFill>
                  <a:srgbClr val="ffffff"/>
                </a:solidFill>
                <a:latin typeface="Calibri"/>
                <a:ea typeface="DejaVu Sans"/>
              </a:rPr>
              <a:t>ЖДЕМ!</a:t>
            </a:r>
            <a:endParaRPr b="0" lang="ru-RU" sz="4400" spc="-1" strike="noStrike">
              <a:latin typeface="Arial"/>
            </a:endParaRPr>
          </a:p>
          <a:p>
            <a:pPr marL="15120">
              <a:lnSpc>
                <a:spcPct val="115000"/>
              </a:lnSpc>
              <a:spcBef>
                <a:spcPts val="1040"/>
              </a:spcBef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Наши контакты: +7 (978) 063-28-64</a:t>
            </a:r>
            <a:endParaRPr b="0" lang="ru-RU" sz="1300" spc="-1" strike="noStrike">
              <a:latin typeface="Arial"/>
            </a:endParaRPr>
          </a:p>
          <a:p>
            <a:pPr marL="15120">
              <a:lnSpc>
                <a:spcPct val="115000"/>
              </a:lnSpc>
              <a:spcBef>
                <a:spcPts val="1040"/>
              </a:spcBef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Россмайсль Мирослава Александровна</a:t>
            </a:r>
            <a:endParaRPr b="0" lang="ru-RU" sz="1300" spc="-1" strike="noStrike">
              <a:latin typeface="Arial"/>
            </a:endParaRPr>
          </a:p>
          <a:p>
            <a:pPr marL="15120">
              <a:lnSpc>
                <a:spcPct val="115000"/>
              </a:lnSpc>
              <a:spcBef>
                <a:spcPts val="130"/>
              </a:spcBef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Адрес: г. Симферополь, ул. Киевская, д. 125 Б</a:t>
            </a:r>
            <a:br/>
            <a:endParaRPr b="0" lang="ru-RU" sz="1300" spc="-1" strike="noStrike">
              <a:latin typeface="Arial"/>
            </a:endParaRPr>
          </a:p>
        </p:txBody>
      </p:sp>
      <p:sp>
        <p:nvSpPr>
          <p:cNvPr id="152" name="CustomShape 5"/>
          <p:cNvSpPr/>
          <p:nvPr/>
        </p:nvSpPr>
        <p:spPr>
          <a:xfrm>
            <a:off x="6440760" y="8812080"/>
            <a:ext cx="1054080" cy="721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53" name="object 49" descr=""/>
          <p:cNvPicPr/>
          <p:nvPr/>
        </p:nvPicPr>
        <p:blipFill>
          <a:blip r:embed="rId7"/>
          <a:stretch/>
        </p:blipFill>
        <p:spPr>
          <a:xfrm>
            <a:off x="512280" y="489240"/>
            <a:ext cx="816480" cy="934200"/>
          </a:xfrm>
          <a:prstGeom prst="rect">
            <a:avLst/>
          </a:prstGeom>
          <a:ln>
            <a:noFill/>
          </a:ln>
        </p:spPr>
      </p:pic>
      <p:sp>
        <p:nvSpPr>
          <p:cNvPr id="154" name="CustomShape 6"/>
          <p:cNvSpPr/>
          <p:nvPr/>
        </p:nvSpPr>
        <p:spPr>
          <a:xfrm>
            <a:off x="1577160" y="814680"/>
            <a:ext cx="272160" cy="162360"/>
          </a:xfrm>
          <a:custGeom>
            <a:avLst/>
            <a:gdLst/>
            <a:ahLst/>
            <a:rect l="l" t="t" r="r" b="b"/>
            <a:pathLst>
              <a:path w="295275" h="185419">
                <a:moveTo>
                  <a:pt x="149402" y="132080"/>
                </a:moveTo>
                <a:lnTo>
                  <a:pt x="126225" y="132080"/>
                </a:lnTo>
                <a:lnTo>
                  <a:pt x="126225" y="0"/>
                </a:lnTo>
                <a:lnTo>
                  <a:pt x="104965" y="0"/>
                </a:lnTo>
                <a:lnTo>
                  <a:pt x="104965" y="132080"/>
                </a:lnTo>
                <a:lnTo>
                  <a:pt x="21259" y="132080"/>
                </a:lnTo>
                <a:lnTo>
                  <a:pt x="21259" y="0"/>
                </a:lnTo>
                <a:lnTo>
                  <a:pt x="0" y="0"/>
                </a:lnTo>
                <a:lnTo>
                  <a:pt x="0" y="132080"/>
                </a:lnTo>
                <a:lnTo>
                  <a:pt x="0" y="151130"/>
                </a:lnTo>
                <a:lnTo>
                  <a:pt x="129438" y="151130"/>
                </a:lnTo>
                <a:lnTo>
                  <a:pt x="129438" y="185420"/>
                </a:lnTo>
                <a:lnTo>
                  <a:pt x="149402" y="185420"/>
                </a:lnTo>
                <a:lnTo>
                  <a:pt x="149402" y="151130"/>
                </a:lnTo>
                <a:lnTo>
                  <a:pt x="149402" y="132080"/>
                </a:lnTo>
                <a:close/>
                <a:moveTo>
                  <a:pt x="295008" y="132080"/>
                </a:moveTo>
                <a:lnTo>
                  <a:pt x="207429" y="132080"/>
                </a:lnTo>
                <a:lnTo>
                  <a:pt x="207429" y="83820"/>
                </a:lnTo>
                <a:lnTo>
                  <a:pt x="282778" y="83820"/>
                </a:lnTo>
                <a:lnTo>
                  <a:pt x="282778" y="64770"/>
                </a:lnTo>
                <a:lnTo>
                  <a:pt x="207429" y="64770"/>
                </a:lnTo>
                <a:lnTo>
                  <a:pt x="207429" y="19050"/>
                </a:lnTo>
                <a:lnTo>
                  <a:pt x="291998" y="19050"/>
                </a:lnTo>
                <a:lnTo>
                  <a:pt x="291998" y="0"/>
                </a:lnTo>
                <a:lnTo>
                  <a:pt x="185966" y="0"/>
                </a:lnTo>
                <a:lnTo>
                  <a:pt x="185966" y="19050"/>
                </a:lnTo>
                <a:lnTo>
                  <a:pt x="185966" y="64770"/>
                </a:lnTo>
                <a:lnTo>
                  <a:pt x="185966" y="83820"/>
                </a:lnTo>
                <a:lnTo>
                  <a:pt x="185966" y="132080"/>
                </a:lnTo>
                <a:lnTo>
                  <a:pt x="185966" y="151130"/>
                </a:lnTo>
                <a:lnTo>
                  <a:pt x="295008" y="151130"/>
                </a:lnTo>
                <a:lnTo>
                  <a:pt x="295008" y="132080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5" name="CustomShape 7"/>
          <p:cNvSpPr/>
          <p:nvPr/>
        </p:nvSpPr>
        <p:spPr>
          <a:xfrm>
            <a:off x="1917720" y="814680"/>
            <a:ext cx="267840" cy="128160"/>
          </a:xfrm>
          <a:custGeom>
            <a:avLst/>
            <a:gdLst/>
            <a:ahLst/>
            <a:rect l="l" t="t" r="r" b="b"/>
            <a:pathLst>
              <a:path w="290830" h="151130">
                <a:moveTo>
                  <a:pt x="129222" y="381"/>
                </a:moveTo>
                <a:lnTo>
                  <a:pt x="107759" y="381"/>
                </a:lnTo>
                <a:lnTo>
                  <a:pt x="107759" y="65151"/>
                </a:lnTo>
                <a:lnTo>
                  <a:pt x="21463" y="65151"/>
                </a:lnTo>
                <a:lnTo>
                  <a:pt x="21463" y="381"/>
                </a:lnTo>
                <a:lnTo>
                  <a:pt x="0" y="381"/>
                </a:lnTo>
                <a:lnTo>
                  <a:pt x="0" y="65151"/>
                </a:lnTo>
                <a:lnTo>
                  <a:pt x="0" y="84201"/>
                </a:lnTo>
                <a:lnTo>
                  <a:pt x="0" y="150241"/>
                </a:lnTo>
                <a:lnTo>
                  <a:pt x="21463" y="150241"/>
                </a:lnTo>
                <a:lnTo>
                  <a:pt x="21463" y="84201"/>
                </a:lnTo>
                <a:lnTo>
                  <a:pt x="107759" y="84201"/>
                </a:lnTo>
                <a:lnTo>
                  <a:pt x="107759" y="150241"/>
                </a:lnTo>
                <a:lnTo>
                  <a:pt x="129222" y="150241"/>
                </a:lnTo>
                <a:lnTo>
                  <a:pt x="129222" y="84201"/>
                </a:lnTo>
                <a:lnTo>
                  <a:pt x="129222" y="65151"/>
                </a:lnTo>
                <a:lnTo>
                  <a:pt x="129222" y="381"/>
                </a:lnTo>
                <a:close/>
                <a:moveTo>
                  <a:pt x="290398" y="0"/>
                </a:moveTo>
                <a:lnTo>
                  <a:pt x="166535" y="0"/>
                </a:lnTo>
                <a:lnTo>
                  <a:pt x="166535" y="19050"/>
                </a:lnTo>
                <a:lnTo>
                  <a:pt x="217843" y="19050"/>
                </a:lnTo>
                <a:lnTo>
                  <a:pt x="217843" y="151130"/>
                </a:lnTo>
                <a:lnTo>
                  <a:pt x="238874" y="151130"/>
                </a:lnTo>
                <a:lnTo>
                  <a:pt x="238874" y="19050"/>
                </a:lnTo>
                <a:lnTo>
                  <a:pt x="290398" y="19050"/>
                </a:lnTo>
                <a:lnTo>
                  <a:pt x="290398" y="0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56" name="object 53" descr=""/>
          <p:cNvPicPr/>
          <p:nvPr/>
        </p:nvPicPr>
        <p:blipFill>
          <a:blip r:embed="rId8"/>
          <a:stretch/>
        </p:blipFill>
        <p:spPr>
          <a:xfrm>
            <a:off x="2244240" y="815040"/>
            <a:ext cx="98280" cy="127080"/>
          </a:xfrm>
          <a:prstGeom prst="rect">
            <a:avLst/>
          </a:prstGeom>
          <a:ln>
            <a:noFill/>
          </a:ln>
        </p:spPr>
      </p:pic>
      <p:pic>
        <p:nvPicPr>
          <p:cNvPr id="157" name="object 54" descr=""/>
          <p:cNvPicPr/>
          <p:nvPr/>
        </p:nvPicPr>
        <p:blipFill>
          <a:blip r:embed="rId9"/>
          <a:stretch/>
        </p:blipFill>
        <p:spPr>
          <a:xfrm>
            <a:off x="1556640" y="1049760"/>
            <a:ext cx="136800" cy="130680"/>
          </a:xfrm>
          <a:prstGeom prst="rect">
            <a:avLst/>
          </a:prstGeom>
          <a:ln>
            <a:noFill/>
          </a:ln>
        </p:spPr>
      </p:pic>
      <p:pic>
        <p:nvPicPr>
          <p:cNvPr id="158" name="object 56" descr=""/>
          <p:cNvPicPr/>
          <p:nvPr/>
        </p:nvPicPr>
        <p:blipFill>
          <a:blip r:embed="rId10"/>
          <a:stretch/>
        </p:blipFill>
        <p:spPr>
          <a:xfrm>
            <a:off x="1762920" y="1051560"/>
            <a:ext cx="99720" cy="127080"/>
          </a:xfrm>
          <a:prstGeom prst="rect">
            <a:avLst/>
          </a:prstGeom>
          <a:ln>
            <a:noFill/>
          </a:ln>
        </p:spPr>
      </p:pic>
      <p:sp>
        <p:nvSpPr>
          <p:cNvPr id="159" name="CustomShape 8"/>
          <p:cNvSpPr/>
          <p:nvPr/>
        </p:nvSpPr>
        <p:spPr>
          <a:xfrm>
            <a:off x="1917720" y="1051200"/>
            <a:ext cx="499680" cy="160560"/>
          </a:xfrm>
          <a:custGeom>
            <a:avLst/>
            <a:gdLst/>
            <a:ahLst/>
            <a:rect l="l" t="t" r="r" b="b"/>
            <a:pathLst>
              <a:path w="522605" h="183515">
                <a:moveTo>
                  <a:pt x="104749" y="495"/>
                </a:moveTo>
                <a:lnTo>
                  <a:pt x="83718" y="495"/>
                </a:lnTo>
                <a:lnTo>
                  <a:pt x="83718" y="132080"/>
                </a:lnTo>
                <a:lnTo>
                  <a:pt x="104749" y="132080"/>
                </a:lnTo>
                <a:lnTo>
                  <a:pt x="104749" y="495"/>
                </a:lnTo>
                <a:close/>
                <a:moveTo>
                  <a:pt x="210794" y="132575"/>
                </a:moveTo>
                <a:lnTo>
                  <a:pt x="188252" y="132575"/>
                </a:lnTo>
                <a:lnTo>
                  <a:pt x="188252" y="495"/>
                </a:lnTo>
                <a:lnTo>
                  <a:pt x="167220" y="495"/>
                </a:lnTo>
                <a:lnTo>
                  <a:pt x="167220" y="132575"/>
                </a:lnTo>
                <a:lnTo>
                  <a:pt x="166789" y="132575"/>
                </a:lnTo>
                <a:lnTo>
                  <a:pt x="21247" y="132575"/>
                </a:lnTo>
                <a:lnTo>
                  <a:pt x="21247" y="495"/>
                </a:lnTo>
                <a:lnTo>
                  <a:pt x="0" y="495"/>
                </a:lnTo>
                <a:lnTo>
                  <a:pt x="0" y="132575"/>
                </a:lnTo>
                <a:lnTo>
                  <a:pt x="0" y="150355"/>
                </a:lnTo>
                <a:lnTo>
                  <a:pt x="166789" y="150355"/>
                </a:lnTo>
                <a:lnTo>
                  <a:pt x="188252" y="150355"/>
                </a:lnTo>
                <a:lnTo>
                  <a:pt x="191046" y="150355"/>
                </a:lnTo>
                <a:lnTo>
                  <a:pt x="191046" y="183375"/>
                </a:lnTo>
                <a:lnTo>
                  <a:pt x="210794" y="183375"/>
                </a:lnTo>
                <a:lnTo>
                  <a:pt x="210794" y="150355"/>
                </a:lnTo>
                <a:lnTo>
                  <a:pt x="210794" y="132575"/>
                </a:lnTo>
                <a:close/>
                <a:moveTo>
                  <a:pt x="352691" y="132080"/>
                </a:moveTo>
                <a:lnTo>
                  <a:pt x="265112" y="132080"/>
                </a:lnTo>
                <a:lnTo>
                  <a:pt x="265112" y="83820"/>
                </a:lnTo>
                <a:lnTo>
                  <a:pt x="340461" y="83820"/>
                </a:lnTo>
                <a:lnTo>
                  <a:pt x="340461" y="64770"/>
                </a:lnTo>
                <a:lnTo>
                  <a:pt x="265112" y="64770"/>
                </a:lnTo>
                <a:lnTo>
                  <a:pt x="265112" y="19050"/>
                </a:lnTo>
                <a:lnTo>
                  <a:pt x="349681" y="19050"/>
                </a:lnTo>
                <a:lnTo>
                  <a:pt x="349681" y="0"/>
                </a:lnTo>
                <a:lnTo>
                  <a:pt x="243649" y="0"/>
                </a:lnTo>
                <a:lnTo>
                  <a:pt x="243649" y="19050"/>
                </a:lnTo>
                <a:lnTo>
                  <a:pt x="243649" y="64770"/>
                </a:lnTo>
                <a:lnTo>
                  <a:pt x="243649" y="83820"/>
                </a:lnTo>
                <a:lnTo>
                  <a:pt x="243649" y="132080"/>
                </a:lnTo>
                <a:lnTo>
                  <a:pt x="243649" y="151130"/>
                </a:lnTo>
                <a:lnTo>
                  <a:pt x="352691" y="151130"/>
                </a:lnTo>
                <a:lnTo>
                  <a:pt x="352691" y="132080"/>
                </a:lnTo>
                <a:close/>
                <a:moveTo>
                  <a:pt x="522490" y="495"/>
                </a:moveTo>
                <a:lnTo>
                  <a:pt x="501027" y="495"/>
                </a:lnTo>
                <a:lnTo>
                  <a:pt x="501027" y="65265"/>
                </a:lnTo>
                <a:lnTo>
                  <a:pt x="414731" y="65265"/>
                </a:lnTo>
                <a:lnTo>
                  <a:pt x="414731" y="495"/>
                </a:lnTo>
                <a:lnTo>
                  <a:pt x="393268" y="495"/>
                </a:lnTo>
                <a:lnTo>
                  <a:pt x="393268" y="65265"/>
                </a:lnTo>
                <a:lnTo>
                  <a:pt x="393268" y="84315"/>
                </a:lnTo>
                <a:lnTo>
                  <a:pt x="393268" y="150355"/>
                </a:lnTo>
                <a:lnTo>
                  <a:pt x="414731" y="150355"/>
                </a:lnTo>
                <a:lnTo>
                  <a:pt x="414731" y="84315"/>
                </a:lnTo>
                <a:lnTo>
                  <a:pt x="501027" y="84315"/>
                </a:lnTo>
                <a:lnTo>
                  <a:pt x="501027" y="150355"/>
                </a:lnTo>
                <a:lnTo>
                  <a:pt x="522490" y="150355"/>
                </a:lnTo>
                <a:lnTo>
                  <a:pt x="522490" y="84315"/>
                </a:lnTo>
                <a:lnTo>
                  <a:pt x="522490" y="65265"/>
                </a:lnTo>
                <a:lnTo>
                  <a:pt x="522490" y="495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60" name="object 59" descr=""/>
          <p:cNvPicPr/>
          <p:nvPr/>
        </p:nvPicPr>
        <p:blipFill>
          <a:blip r:embed="rId11"/>
          <a:stretch/>
        </p:blipFill>
        <p:spPr>
          <a:xfrm>
            <a:off x="2489040" y="1051560"/>
            <a:ext cx="106920" cy="127080"/>
          </a:xfrm>
          <a:prstGeom prst="rect">
            <a:avLst/>
          </a:prstGeom>
          <a:ln>
            <a:noFill/>
          </a:ln>
        </p:spPr>
      </p:pic>
      <p:pic>
        <p:nvPicPr>
          <p:cNvPr id="161" name="object 60" descr=""/>
          <p:cNvPicPr/>
          <p:nvPr/>
        </p:nvPicPr>
        <p:blipFill>
          <a:blip r:embed="rId12"/>
          <a:stretch/>
        </p:blipFill>
        <p:spPr>
          <a:xfrm>
            <a:off x="2658960" y="1051560"/>
            <a:ext cx="97920" cy="127080"/>
          </a:xfrm>
          <a:prstGeom prst="rect">
            <a:avLst/>
          </a:prstGeom>
          <a:ln>
            <a:noFill/>
          </a:ln>
        </p:spPr>
      </p:pic>
      <p:pic>
        <p:nvPicPr>
          <p:cNvPr id="162" name="object 62" descr=""/>
          <p:cNvPicPr/>
          <p:nvPr/>
        </p:nvPicPr>
        <p:blipFill>
          <a:blip r:embed="rId13"/>
          <a:stretch/>
        </p:blipFill>
        <p:spPr>
          <a:xfrm>
            <a:off x="1556640" y="1292040"/>
            <a:ext cx="120240" cy="132480"/>
          </a:xfrm>
          <a:prstGeom prst="rect">
            <a:avLst/>
          </a:prstGeom>
          <a:ln>
            <a:noFill/>
          </a:ln>
        </p:spPr>
      </p:pic>
      <p:pic>
        <p:nvPicPr>
          <p:cNvPr id="163" name="object 63" descr=""/>
          <p:cNvPicPr/>
          <p:nvPr/>
        </p:nvPicPr>
        <p:blipFill>
          <a:blip r:embed="rId14"/>
          <a:stretch/>
        </p:blipFill>
        <p:spPr>
          <a:xfrm>
            <a:off x="1725840" y="1292040"/>
            <a:ext cx="141480" cy="132480"/>
          </a:xfrm>
          <a:prstGeom prst="rect">
            <a:avLst/>
          </a:prstGeom>
          <a:ln>
            <a:noFill/>
          </a:ln>
        </p:spPr>
      </p:pic>
      <p:pic>
        <p:nvPicPr>
          <p:cNvPr id="164" name="object 64" descr=""/>
          <p:cNvPicPr/>
          <p:nvPr/>
        </p:nvPicPr>
        <p:blipFill>
          <a:blip r:embed="rId15"/>
          <a:stretch/>
        </p:blipFill>
        <p:spPr>
          <a:xfrm>
            <a:off x="1917720" y="1284480"/>
            <a:ext cx="337320" cy="164880"/>
          </a:xfrm>
          <a:prstGeom prst="rect">
            <a:avLst/>
          </a:prstGeom>
          <a:ln>
            <a:noFill/>
          </a:ln>
        </p:spPr>
      </p:pic>
      <p:pic>
        <p:nvPicPr>
          <p:cNvPr id="165" name="object 65" descr=""/>
          <p:cNvPicPr/>
          <p:nvPr/>
        </p:nvPicPr>
        <p:blipFill>
          <a:blip r:embed="rId16"/>
          <a:stretch/>
        </p:blipFill>
        <p:spPr>
          <a:xfrm>
            <a:off x="2300040" y="1292040"/>
            <a:ext cx="141480" cy="132480"/>
          </a:xfrm>
          <a:prstGeom prst="rect">
            <a:avLst/>
          </a:prstGeom>
          <a:ln>
            <a:noFill/>
          </a:ln>
        </p:spPr>
      </p:pic>
      <p:sp>
        <p:nvSpPr>
          <p:cNvPr id="166" name="CustomShape 9"/>
          <p:cNvSpPr/>
          <p:nvPr/>
        </p:nvSpPr>
        <p:spPr>
          <a:xfrm>
            <a:off x="2494080" y="1290960"/>
            <a:ext cx="115560" cy="126720"/>
          </a:xfrm>
          <a:custGeom>
            <a:avLst/>
            <a:gdLst/>
            <a:ahLst/>
            <a:rect l="l" t="t" r="r" b="b"/>
            <a:pathLst>
              <a:path w="138430" h="149859">
                <a:moveTo>
                  <a:pt x="137807" y="0"/>
                </a:moveTo>
                <a:lnTo>
                  <a:pt x="103035" y="0"/>
                </a:lnTo>
                <a:lnTo>
                  <a:pt x="103035" y="59690"/>
                </a:lnTo>
                <a:lnTo>
                  <a:pt x="34772" y="59690"/>
                </a:lnTo>
                <a:lnTo>
                  <a:pt x="34772" y="0"/>
                </a:lnTo>
                <a:lnTo>
                  <a:pt x="0" y="0"/>
                </a:lnTo>
                <a:lnTo>
                  <a:pt x="0" y="59690"/>
                </a:lnTo>
                <a:lnTo>
                  <a:pt x="0" y="88900"/>
                </a:lnTo>
                <a:lnTo>
                  <a:pt x="0" y="149860"/>
                </a:lnTo>
                <a:lnTo>
                  <a:pt x="34772" y="149860"/>
                </a:lnTo>
                <a:lnTo>
                  <a:pt x="34772" y="88900"/>
                </a:lnTo>
                <a:lnTo>
                  <a:pt x="103035" y="88900"/>
                </a:lnTo>
                <a:lnTo>
                  <a:pt x="103035" y="149860"/>
                </a:lnTo>
                <a:lnTo>
                  <a:pt x="137807" y="149860"/>
                </a:lnTo>
                <a:lnTo>
                  <a:pt x="137807" y="88900"/>
                </a:lnTo>
                <a:lnTo>
                  <a:pt x="137807" y="59690"/>
                </a:lnTo>
                <a:lnTo>
                  <a:pt x="137807" y="0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67" name="object 67" descr=""/>
          <p:cNvPicPr/>
          <p:nvPr/>
        </p:nvPicPr>
        <p:blipFill>
          <a:blip r:embed="rId17"/>
          <a:stretch/>
        </p:blipFill>
        <p:spPr>
          <a:xfrm>
            <a:off x="2661480" y="1290960"/>
            <a:ext cx="147240" cy="158400"/>
          </a:xfrm>
          <a:prstGeom prst="rect">
            <a:avLst/>
          </a:prstGeom>
          <a:ln>
            <a:noFill/>
          </a:ln>
        </p:spPr>
      </p:pic>
      <p:pic>
        <p:nvPicPr>
          <p:cNvPr id="168" name="object 68" descr=""/>
          <p:cNvPicPr/>
          <p:nvPr/>
        </p:nvPicPr>
        <p:blipFill>
          <a:blip r:embed="rId18"/>
          <a:stretch/>
        </p:blipFill>
        <p:spPr>
          <a:xfrm>
            <a:off x="2861640" y="1290960"/>
            <a:ext cx="145440" cy="127080"/>
          </a:xfrm>
          <a:prstGeom prst="rect">
            <a:avLst/>
          </a:prstGeom>
          <a:ln>
            <a:noFill/>
          </a:ln>
        </p:spPr>
      </p:pic>
      <p:sp>
        <p:nvSpPr>
          <p:cNvPr id="169" name="CustomShape 10"/>
          <p:cNvSpPr/>
          <p:nvPr/>
        </p:nvSpPr>
        <p:spPr>
          <a:xfrm>
            <a:off x="6140520" y="9593640"/>
            <a:ext cx="851760" cy="83556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0" name="CustomShape 11"/>
          <p:cNvSpPr/>
          <p:nvPr/>
        </p:nvSpPr>
        <p:spPr>
          <a:xfrm>
            <a:off x="6641640" y="8064000"/>
            <a:ext cx="792360" cy="7923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71" name="object 48" descr=""/>
          <p:cNvPicPr/>
          <p:nvPr/>
        </p:nvPicPr>
        <p:blipFill>
          <a:blip r:embed="rId19"/>
          <a:stretch/>
        </p:blipFill>
        <p:spPr>
          <a:xfrm>
            <a:off x="6742800" y="8280000"/>
            <a:ext cx="578520" cy="493560"/>
          </a:xfrm>
          <a:prstGeom prst="rect">
            <a:avLst/>
          </a:prstGeom>
          <a:ln>
            <a:noFill/>
          </a:ln>
        </p:spPr>
      </p:pic>
      <p:pic>
        <p:nvPicPr>
          <p:cNvPr id="172" name="Рисунок 7" descr=""/>
          <p:cNvPicPr/>
          <p:nvPr/>
        </p:nvPicPr>
        <p:blipFill>
          <a:blip r:embed="rId20"/>
          <a:stretch/>
        </p:blipFill>
        <p:spPr>
          <a:xfrm>
            <a:off x="6153120" y="9577080"/>
            <a:ext cx="839160" cy="839160"/>
          </a:xfrm>
          <a:prstGeom prst="rect">
            <a:avLst/>
          </a:prstGeom>
          <a:ln>
            <a:noFill/>
          </a:ln>
        </p:spPr>
      </p:pic>
      <p:graphicFrame>
        <p:nvGraphicFramePr>
          <p:cNvPr id="173" name="Table 12"/>
          <p:cNvGraphicFramePr/>
          <p:nvPr/>
        </p:nvGraphicFramePr>
        <p:xfrm>
          <a:off x="304920" y="1637280"/>
          <a:ext cx="6894720" cy="5678280"/>
        </p:xfrm>
        <a:graphic>
          <a:graphicData uri="http://schemas.openxmlformats.org/drawingml/2006/table">
            <a:tbl>
              <a:tblPr/>
              <a:tblGrid>
                <a:gridCol w="843120"/>
                <a:gridCol w="4797720"/>
                <a:gridCol w="1254240"/>
              </a:tblGrid>
              <a:tr h="63468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Дата 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Мероприятие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Время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начала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138420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19.10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cce4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Лечебная гимнастика</a:t>
                      </a:r>
                      <a:endParaRPr b="0" lang="ru-RU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Лекция: «Основы Здоровой жизни»</a:t>
                      </a:r>
                      <a:endParaRPr b="0" lang="ru-RU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(врач-кандидат наук В.Лысенко)</a:t>
                      </a:r>
                      <a:endParaRPr b="0" lang="ru-RU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Рукоделие: ручная  работа( куклы-мотонки от КДЦ им.Шевченко под руководством Т.Солодовой)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cce4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12.00</a:t>
                      </a:r>
                      <a:endParaRPr b="0" lang="ru-RU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13.00</a:t>
                      </a:r>
                      <a:endParaRPr b="0" lang="ru-RU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14.00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cce4"/>
                    </a:solidFill>
                  </a:tcPr>
                </a:tc>
              </a:tr>
              <a:tr h="164052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20.10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cce4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Экскурсия по Симферополю «Река времени». Экскурсовод Александр</a:t>
                      </a:r>
                      <a:endParaRPr b="0" lang="ru-RU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(место сбора: башня с часами жд вокзал)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cce4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11.00</a:t>
                      </a:r>
                      <a:endParaRPr b="0" lang="ru-RU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cce4"/>
                    </a:solidFill>
                  </a:tcPr>
                </a:tc>
              </a:tr>
              <a:tr h="114588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21.10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cce4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Мероприятие: поездка с протоиереем С.Дубинчиком по Святым местам</a:t>
                      </a:r>
                      <a:endParaRPr b="0" lang="ru-RU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Крыма.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cce4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Время уточняется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cce4"/>
                    </a:solidFill>
                  </a:tcPr>
                </a:tc>
              </a:tr>
              <a:tr h="87336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23.10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cce4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Мероприятие: Торжественная встреча в честь  Дня памяти и славы Крымских партизан  (ансамбль Фиаллентушки под руководством Л.Хромовой)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cce4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13.00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cce4"/>
                    </a:solidFill>
                  </a:tcPr>
                </a:tc>
              </a:tr>
            </a:tbl>
          </a:graphicData>
        </a:graphic>
      </p:graphicFrame>
      <p:sp>
        <p:nvSpPr>
          <p:cNvPr id="174" name="CustomShape 13"/>
          <p:cNvSpPr/>
          <p:nvPr/>
        </p:nvSpPr>
        <p:spPr>
          <a:xfrm>
            <a:off x="7848000" y="6912000"/>
            <a:ext cx="158760" cy="324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75" name="CustomShape 14"/>
          <p:cNvSpPr/>
          <p:nvPr/>
        </p:nvSpPr>
        <p:spPr>
          <a:xfrm>
            <a:off x="1620000" y="9017280"/>
            <a:ext cx="5259600" cy="696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/>
          <a:p>
            <a:pPr marL="12600" indent="1948680">
              <a:lnSpc>
                <a:spcPct val="112000"/>
              </a:lnSpc>
              <a:spcBef>
                <a:spcPts val="99"/>
              </a:spcBef>
            </a:pPr>
            <a:r>
              <a:rPr b="1" lang="ru-RU" sz="1600" spc="-1" strike="noStrike">
                <a:solidFill>
                  <a:srgbClr val="000000"/>
                </a:solidFill>
                <a:latin typeface="Calibri"/>
                <a:ea typeface="DejaVu Sans"/>
              </a:rPr>
              <a:t>Время работы:</a:t>
            </a:r>
            <a:endParaRPr b="0" lang="ru-RU" sz="1600" spc="-1" strike="noStrike">
              <a:latin typeface="Arial"/>
            </a:endParaRPr>
          </a:p>
          <a:p>
            <a:pPr marL="12600" indent="1948680">
              <a:lnSpc>
                <a:spcPct val="112000"/>
              </a:lnSpc>
              <a:spcBef>
                <a:spcPts val="99"/>
              </a:spcBef>
            </a:pPr>
            <a:r>
              <a:rPr b="1" lang="ru-RU" sz="1600" spc="-1" strike="noStrike">
                <a:solidFill>
                  <a:srgbClr val="000000"/>
                </a:solidFill>
                <a:latin typeface="Calibri"/>
                <a:ea typeface="DejaVu Sans"/>
              </a:rPr>
              <a:t>понедельник — четверг 09:00 -  18:00</a:t>
            </a:r>
            <a:endParaRPr b="0" lang="ru-RU" sz="1600" spc="-1" strike="noStrike">
              <a:latin typeface="Arial"/>
            </a:endParaRPr>
          </a:p>
          <a:p>
            <a:pPr marL="12600" indent="1948680">
              <a:lnSpc>
                <a:spcPct val="112000"/>
              </a:lnSpc>
              <a:spcBef>
                <a:spcPts val="99"/>
              </a:spcBef>
            </a:pPr>
            <a:r>
              <a:rPr b="1" lang="ru-RU" sz="1600" spc="-1" strike="noStrike">
                <a:solidFill>
                  <a:srgbClr val="000000"/>
                </a:solidFill>
                <a:latin typeface="Calibri"/>
                <a:ea typeface="DejaVu Sans"/>
              </a:rPr>
              <a:t>пятница 09:00 — 16:45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176" name="CustomShape 15"/>
          <p:cNvSpPr/>
          <p:nvPr/>
        </p:nvSpPr>
        <p:spPr>
          <a:xfrm>
            <a:off x="4922280" y="8652960"/>
            <a:ext cx="2316240" cy="453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Отделение Фонда</a:t>
            </a:r>
            <a:r>
              <a:rPr b="0" lang="ru-RU" sz="800" spc="395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пенсионного</a:t>
            </a:r>
            <a:endParaRPr b="0" lang="ru-RU" sz="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и социального</a:t>
            </a:r>
            <a:r>
              <a:rPr b="0" lang="ru-RU" sz="800" spc="395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страхования РФ</a:t>
            </a:r>
            <a:endParaRPr b="0" lang="ru-RU" sz="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по г. Симферополю и Симферопольскому району</a:t>
            </a:r>
            <a:endParaRPr b="0" lang="ru-RU" sz="800" spc="-1" strike="noStrike">
              <a:latin typeface="Arial"/>
            </a:endParaRPr>
          </a:p>
        </p:txBody>
      </p:sp>
    </p:spTree>
  </p:cSld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object 1" descr=""/>
          <p:cNvPicPr/>
          <p:nvPr/>
        </p:nvPicPr>
        <p:blipFill>
          <a:blip r:embed="rId1"/>
          <a:stretch/>
        </p:blipFill>
        <p:spPr>
          <a:xfrm>
            <a:off x="3623040" y="108000"/>
            <a:ext cx="3697200" cy="1635480"/>
          </a:xfrm>
          <a:prstGeom prst="rect">
            <a:avLst/>
          </a:prstGeom>
          <a:ln>
            <a:noFill/>
          </a:ln>
        </p:spPr>
      </p:pic>
      <p:sp>
        <p:nvSpPr>
          <p:cNvPr id="178" name="CustomShape 1"/>
          <p:cNvSpPr/>
          <p:nvPr/>
        </p:nvSpPr>
        <p:spPr>
          <a:xfrm>
            <a:off x="180000" y="7000200"/>
            <a:ext cx="7322760" cy="3560760"/>
          </a:xfrm>
          <a:custGeom>
            <a:avLst/>
            <a:gdLst/>
            <a:ah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79" name="object 2" descr=""/>
          <p:cNvPicPr/>
          <p:nvPr/>
        </p:nvPicPr>
        <p:blipFill>
          <a:blip r:embed="rId2"/>
          <a:stretch/>
        </p:blipFill>
        <p:spPr>
          <a:xfrm>
            <a:off x="644400" y="8176320"/>
            <a:ext cx="80280" cy="109800"/>
          </a:xfrm>
          <a:prstGeom prst="rect">
            <a:avLst/>
          </a:prstGeom>
          <a:ln>
            <a:noFill/>
          </a:ln>
        </p:spPr>
      </p:pic>
      <p:sp>
        <p:nvSpPr>
          <p:cNvPr id="180" name="CustomShape 2"/>
          <p:cNvSpPr/>
          <p:nvPr/>
        </p:nvSpPr>
        <p:spPr>
          <a:xfrm>
            <a:off x="771480" y="8178120"/>
            <a:ext cx="71640" cy="106560"/>
          </a:xfrm>
          <a:custGeom>
            <a:avLst/>
            <a:gdLst/>
            <a:ahLst/>
            <a:rect l="l" t="t" r="r" b="b"/>
            <a:pathLst>
              <a:path w="94615" h="129540">
                <a:moveTo>
                  <a:pt x="94272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52" y="129540"/>
                </a:lnTo>
                <a:lnTo>
                  <a:pt x="23952" y="80010"/>
                </a:lnTo>
                <a:lnTo>
                  <a:pt x="86321" y="80010"/>
                </a:lnTo>
                <a:lnTo>
                  <a:pt x="86321" y="59690"/>
                </a:lnTo>
                <a:lnTo>
                  <a:pt x="23952" y="59690"/>
                </a:lnTo>
                <a:lnTo>
                  <a:pt x="23952" y="20320"/>
                </a:lnTo>
                <a:lnTo>
                  <a:pt x="94272" y="20320"/>
                </a:lnTo>
                <a:lnTo>
                  <a:pt x="9427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81" name="object 3" descr=""/>
          <p:cNvPicPr/>
          <p:nvPr/>
        </p:nvPicPr>
        <p:blipFill>
          <a:blip r:embed="rId3"/>
          <a:stretch/>
        </p:blipFill>
        <p:spPr>
          <a:xfrm>
            <a:off x="888840" y="8176320"/>
            <a:ext cx="269280" cy="109800"/>
          </a:xfrm>
          <a:prstGeom prst="rect">
            <a:avLst/>
          </a:prstGeom>
          <a:ln>
            <a:noFill/>
          </a:ln>
        </p:spPr>
      </p:pic>
      <p:pic>
        <p:nvPicPr>
          <p:cNvPr id="182" name="object 4" descr=""/>
          <p:cNvPicPr/>
          <p:nvPr/>
        </p:nvPicPr>
        <p:blipFill>
          <a:blip r:embed="rId4"/>
          <a:stretch/>
        </p:blipFill>
        <p:spPr>
          <a:xfrm>
            <a:off x="1201680" y="8176320"/>
            <a:ext cx="296280" cy="109800"/>
          </a:xfrm>
          <a:prstGeom prst="rect">
            <a:avLst/>
          </a:prstGeom>
          <a:ln>
            <a:noFill/>
          </a:ln>
        </p:spPr>
      </p:pic>
      <p:pic>
        <p:nvPicPr>
          <p:cNvPr id="183" name="object 5" descr=""/>
          <p:cNvPicPr/>
          <p:nvPr/>
        </p:nvPicPr>
        <p:blipFill>
          <a:blip r:embed="rId5"/>
          <a:stretch/>
        </p:blipFill>
        <p:spPr>
          <a:xfrm>
            <a:off x="1545480" y="8178120"/>
            <a:ext cx="87120" cy="106200"/>
          </a:xfrm>
          <a:prstGeom prst="rect">
            <a:avLst/>
          </a:prstGeom>
          <a:ln>
            <a:noFill/>
          </a:ln>
        </p:spPr>
      </p:pic>
      <p:pic>
        <p:nvPicPr>
          <p:cNvPr id="184" name="object 6" descr=""/>
          <p:cNvPicPr/>
          <p:nvPr/>
        </p:nvPicPr>
        <p:blipFill>
          <a:blip r:embed="rId6"/>
          <a:stretch/>
        </p:blipFill>
        <p:spPr>
          <a:xfrm>
            <a:off x="1679400" y="8178120"/>
            <a:ext cx="90000" cy="108000"/>
          </a:xfrm>
          <a:prstGeom prst="rect">
            <a:avLst/>
          </a:prstGeom>
          <a:ln>
            <a:noFill/>
          </a:ln>
        </p:spPr>
      </p:pic>
      <p:sp>
        <p:nvSpPr>
          <p:cNvPr id="185" name="CustomShape 3"/>
          <p:cNvSpPr/>
          <p:nvPr/>
        </p:nvSpPr>
        <p:spPr>
          <a:xfrm>
            <a:off x="3960000" y="108000"/>
            <a:ext cx="3156480" cy="1208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81360" bIns="0"/>
          <a:p>
            <a:pPr marL="439560" indent="-414000" algn="r">
              <a:lnSpc>
                <a:spcPts val="2701"/>
              </a:lnSpc>
              <a:spcBef>
                <a:spcPts val="641"/>
              </a:spcBef>
            </a:pPr>
            <a:r>
              <a:rPr b="1" lang="ru-RU" sz="2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МЕРОПРИЯТИЯ</a:t>
            </a:r>
            <a:endParaRPr b="0" lang="ru-RU" sz="2400" spc="-1" strike="noStrike">
              <a:latin typeface="Arial"/>
            </a:endParaRPr>
          </a:p>
          <a:p>
            <a:pPr marL="439560" indent="-414000" algn="r">
              <a:lnSpc>
                <a:spcPts val="2701"/>
              </a:lnSpc>
              <a:spcBef>
                <a:spcPts val="641"/>
              </a:spcBef>
            </a:pPr>
            <a:r>
              <a:rPr b="1" lang="ru-RU" sz="2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НА ОКТЯБРЬ</a:t>
            </a:r>
            <a:br/>
            <a:r>
              <a:rPr b="1" lang="ru-RU" sz="24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2026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86" name="CustomShape 4"/>
          <p:cNvSpPr/>
          <p:nvPr/>
        </p:nvSpPr>
        <p:spPr>
          <a:xfrm>
            <a:off x="628920" y="8280000"/>
            <a:ext cx="3995280" cy="2149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4600" bIns="0"/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b="1" lang="ru-RU" sz="4400" spc="-1" strike="noStrike">
                <a:solidFill>
                  <a:srgbClr val="ffffff"/>
                </a:solidFill>
                <a:latin typeface="Calibri"/>
                <a:ea typeface="DejaVu Sans"/>
              </a:rPr>
              <a:t>ПРИХОДИТЕ, МЫ</a:t>
            </a:r>
            <a:r>
              <a:rPr b="1" lang="ru-RU" sz="4400" spc="-32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1" lang="ru-RU" sz="4400" spc="-1" strike="noStrike">
                <a:solidFill>
                  <a:srgbClr val="ffffff"/>
                </a:solidFill>
                <a:latin typeface="Calibri"/>
                <a:ea typeface="DejaVu Sans"/>
              </a:rPr>
              <a:t>ВАС</a:t>
            </a:r>
            <a:r>
              <a:rPr b="1" lang="ru-RU" sz="4400" spc="-32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1" lang="ru-RU" sz="4400" spc="-1" strike="noStrike">
                <a:solidFill>
                  <a:srgbClr val="ffffff"/>
                </a:solidFill>
                <a:latin typeface="Calibri"/>
                <a:ea typeface="DejaVu Sans"/>
              </a:rPr>
              <a:t>ЖДЕМ!</a:t>
            </a:r>
            <a:endParaRPr b="0" lang="ru-RU" sz="4400" spc="-1" strike="noStrike">
              <a:latin typeface="Arial"/>
            </a:endParaRPr>
          </a:p>
          <a:p>
            <a:pPr marL="15120">
              <a:lnSpc>
                <a:spcPct val="115000"/>
              </a:lnSpc>
              <a:spcBef>
                <a:spcPts val="1040"/>
              </a:spcBef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Наши контакты: +7 (978) 063-28-64</a:t>
            </a:r>
            <a:endParaRPr b="0" lang="ru-RU" sz="1300" spc="-1" strike="noStrike">
              <a:latin typeface="Arial"/>
            </a:endParaRPr>
          </a:p>
          <a:p>
            <a:pPr marL="15120">
              <a:lnSpc>
                <a:spcPct val="115000"/>
              </a:lnSpc>
              <a:spcBef>
                <a:spcPts val="1040"/>
              </a:spcBef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Россмайсль Мирослава Александровна</a:t>
            </a:r>
            <a:endParaRPr b="0" lang="ru-RU" sz="1300" spc="-1" strike="noStrike">
              <a:latin typeface="Arial"/>
            </a:endParaRPr>
          </a:p>
          <a:p>
            <a:pPr marL="15120">
              <a:lnSpc>
                <a:spcPct val="115000"/>
              </a:lnSpc>
              <a:spcBef>
                <a:spcPts val="130"/>
              </a:spcBef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Адрес: г. Симферополь, ул. Киевская, д. 125 Б</a:t>
            </a:r>
            <a:br/>
            <a:endParaRPr b="0" lang="ru-RU" sz="1300" spc="-1" strike="noStrike">
              <a:latin typeface="Arial"/>
            </a:endParaRPr>
          </a:p>
        </p:txBody>
      </p:sp>
      <p:sp>
        <p:nvSpPr>
          <p:cNvPr id="187" name="CustomShape 5"/>
          <p:cNvSpPr/>
          <p:nvPr/>
        </p:nvSpPr>
        <p:spPr>
          <a:xfrm>
            <a:off x="6123240" y="8786520"/>
            <a:ext cx="1054080" cy="721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33120" bIns="0"/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Отделение Фонда</a:t>
            </a:r>
            <a:r>
              <a:rPr b="0" lang="ru-RU" sz="800" spc="395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пенсионного</a:t>
            </a:r>
            <a:endParaRPr b="0" lang="ru-RU" sz="800" spc="-1" strike="noStrike"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и социального</a:t>
            </a:r>
            <a:r>
              <a:rPr b="0" lang="ru-RU" sz="800" spc="395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страхования РФ</a:t>
            </a:r>
            <a:endParaRPr b="0" lang="ru-RU" sz="800" spc="-1" strike="noStrike"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по г. Симферополю и Симферопольскому району</a:t>
            </a:r>
            <a:endParaRPr b="0" lang="ru-RU" sz="800" spc="-1" strike="noStrike">
              <a:latin typeface="Arial"/>
            </a:endParaRPr>
          </a:p>
        </p:txBody>
      </p:sp>
      <p:pic>
        <p:nvPicPr>
          <p:cNvPr id="188" name="object 7" descr=""/>
          <p:cNvPicPr/>
          <p:nvPr/>
        </p:nvPicPr>
        <p:blipFill>
          <a:blip r:embed="rId7"/>
          <a:stretch/>
        </p:blipFill>
        <p:spPr>
          <a:xfrm>
            <a:off x="512280" y="489240"/>
            <a:ext cx="816480" cy="934200"/>
          </a:xfrm>
          <a:prstGeom prst="rect">
            <a:avLst/>
          </a:prstGeom>
          <a:ln>
            <a:noFill/>
          </a:ln>
        </p:spPr>
      </p:pic>
      <p:sp>
        <p:nvSpPr>
          <p:cNvPr id="189" name="CustomShape 6"/>
          <p:cNvSpPr/>
          <p:nvPr/>
        </p:nvSpPr>
        <p:spPr>
          <a:xfrm>
            <a:off x="1577160" y="814680"/>
            <a:ext cx="272160" cy="162360"/>
          </a:xfrm>
          <a:custGeom>
            <a:avLst/>
            <a:gdLst/>
            <a:ahLst/>
            <a:rect l="l" t="t" r="r" b="b"/>
            <a:pathLst>
              <a:path w="295275" h="185419">
                <a:moveTo>
                  <a:pt x="149402" y="132080"/>
                </a:moveTo>
                <a:lnTo>
                  <a:pt x="126225" y="132080"/>
                </a:lnTo>
                <a:lnTo>
                  <a:pt x="126225" y="0"/>
                </a:lnTo>
                <a:lnTo>
                  <a:pt x="104965" y="0"/>
                </a:lnTo>
                <a:lnTo>
                  <a:pt x="104965" y="132080"/>
                </a:lnTo>
                <a:lnTo>
                  <a:pt x="21259" y="132080"/>
                </a:lnTo>
                <a:lnTo>
                  <a:pt x="21259" y="0"/>
                </a:lnTo>
                <a:lnTo>
                  <a:pt x="0" y="0"/>
                </a:lnTo>
                <a:lnTo>
                  <a:pt x="0" y="132080"/>
                </a:lnTo>
                <a:lnTo>
                  <a:pt x="0" y="151130"/>
                </a:lnTo>
                <a:lnTo>
                  <a:pt x="129438" y="151130"/>
                </a:lnTo>
                <a:lnTo>
                  <a:pt x="129438" y="185420"/>
                </a:lnTo>
                <a:lnTo>
                  <a:pt x="149402" y="185420"/>
                </a:lnTo>
                <a:lnTo>
                  <a:pt x="149402" y="151130"/>
                </a:lnTo>
                <a:lnTo>
                  <a:pt x="149402" y="132080"/>
                </a:lnTo>
                <a:close/>
                <a:moveTo>
                  <a:pt x="295008" y="132080"/>
                </a:moveTo>
                <a:lnTo>
                  <a:pt x="207429" y="132080"/>
                </a:lnTo>
                <a:lnTo>
                  <a:pt x="207429" y="83820"/>
                </a:lnTo>
                <a:lnTo>
                  <a:pt x="282778" y="83820"/>
                </a:lnTo>
                <a:lnTo>
                  <a:pt x="282778" y="64770"/>
                </a:lnTo>
                <a:lnTo>
                  <a:pt x="207429" y="64770"/>
                </a:lnTo>
                <a:lnTo>
                  <a:pt x="207429" y="19050"/>
                </a:lnTo>
                <a:lnTo>
                  <a:pt x="291998" y="19050"/>
                </a:lnTo>
                <a:lnTo>
                  <a:pt x="291998" y="0"/>
                </a:lnTo>
                <a:lnTo>
                  <a:pt x="185966" y="0"/>
                </a:lnTo>
                <a:lnTo>
                  <a:pt x="185966" y="19050"/>
                </a:lnTo>
                <a:lnTo>
                  <a:pt x="185966" y="64770"/>
                </a:lnTo>
                <a:lnTo>
                  <a:pt x="185966" y="83820"/>
                </a:lnTo>
                <a:lnTo>
                  <a:pt x="185966" y="132080"/>
                </a:lnTo>
                <a:lnTo>
                  <a:pt x="185966" y="151130"/>
                </a:lnTo>
                <a:lnTo>
                  <a:pt x="295008" y="151130"/>
                </a:lnTo>
                <a:lnTo>
                  <a:pt x="295008" y="132080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90" name="CustomShape 7"/>
          <p:cNvSpPr/>
          <p:nvPr/>
        </p:nvSpPr>
        <p:spPr>
          <a:xfrm>
            <a:off x="1917720" y="814680"/>
            <a:ext cx="267840" cy="128160"/>
          </a:xfrm>
          <a:custGeom>
            <a:avLst/>
            <a:gdLst/>
            <a:ahLst/>
            <a:rect l="l" t="t" r="r" b="b"/>
            <a:pathLst>
              <a:path w="290830" h="151130">
                <a:moveTo>
                  <a:pt x="129222" y="381"/>
                </a:moveTo>
                <a:lnTo>
                  <a:pt x="107759" y="381"/>
                </a:lnTo>
                <a:lnTo>
                  <a:pt x="107759" y="65151"/>
                </a:lnTo>
                <a:lnTo>
                  <a:pt x="21463" y="65151"/>
                </a:lnTo>
                <a:lnTo>
                  <a:pt x="21463" y="381"/>
                </a:lnTo>
                <a:lnTo>
                  <a:pt x="0" y="381"/>
                </a:lnTo>
                <a:lnTo>
                  <a:pt x="0" y="65151"/>
                </a:lnTo>
                <a:lnTo>
                  <a:pt x="0" y="84201"/>
                </a:lnTo>
                <a:lnTo>
                  <a:pt x="0" y="150241"/>
                </a:lnTo>
                <a:lnTo>
                  <a:pt x="21463" y="150241"/>
                </a:lnTo>
                <a:lnTo>
                  <a:pt x="21463" y="84201"/>
                </a:lnTo>
                <a:lnTo>
                  <a:pt x="107759" y="84201"/>
                </a:lnTo>
                <a:lnTo>
                  <a:pt x="107759" y="150241"/>
                </a:lnTo>
                <a:lnTo>
                  <a:pt x="129222" y="150241"/>
                </a:lnTo>
                <a:lnTo>
                  <a:pt x="129222" y="84201"/>
                </a:lnTo>
                <a:lnTo>
                  <a:pt x="129222" y="65151"/>
                </a:lnTo>
                <a:lnTo>
                  <a:pt x="129222" y="381"/>
                </a:lnTo>
                <a:close/>
                <a:moveTo>
                  <a:pt x="290398" y="0"/>
                </a:moveTo>
                <a:lnTo>
                  <a:pt x="166535" y="0"/>
                </a:lnTo>
                <a:lnTo>
                  <a:pt x="166535" y="19050"/>
                </a:lnTo>
                <a:lnTo>
                  <a:pt x="217843" y="19050"/>
                </a:lnTo>
                <a:lnTo>
                  <a:pt x="217843" y="151130"/>
                </a:lnTo>
                <a:lnTo>
                  <a:pt x="238874" y="151130"/>
                </a:lnTo>
                <a:lnTo>
                  <a:pt x="238874" y="19050"/>
                </a:lnTo>
                <a:lnTo>
                  <a:pt x="290398" y="19050"/>
                </a:lnTo>
                <a:lnTo>
                  <a:pt x="290398" y="0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91" name="object 8" descr=""/>
          <p:cNvPicPr/>
          <p:nvPr/>
        </p:nvPicPr>
        <p:blipFill>
          <a:blip r:embed="rId8"/>
          <a:stretch/>
        </p:blipFill>
        <p:spPr>
          <a:xfrm>
            <a:off x="2244240" y="815040"/>
            <a:ext cx="98280" cy="127080"/>
          </a:xfrm>
          <a:prstGeom prst="rect">
            <a:avLst/>
          </a:prstGeom>
          <a:ln>
            <a:noFill/>
          </a:ln>
        </p:spPr>
      </p:pic>
      <p:pic>
        <p:nvPicPr>
          <p:cNvPr id="192" name="object 9" descr=""/>
          <p:cNvPicPr/>
          <p:nvPr/>
        </p:nvPicPr>
        <p:blipFill>
          <a:blip r:embed="rId9"/>
          <a:stretch/>
        </p:blipFill>
        <p:spPr>
          <a:xfrm>
            <a:off x="1556640" y="1049760"/>
            <a:ext cx="136800" cy="130680"/>
          </a:xfrm>
          <a:prstGeom prst="rect">
            <a:avLst/>
          </a:prstGeom>
          <a:ln>
            <a:noFill/>
          </a:ln>
        </p:spPr>
      </p:pic>
      <p:pic>
        <p:nvPicPr>
          <p:cNvPr id="193" name="object 10" descr=""/>
          <p:cNvPicPr/>
          <p:nvPr/>
        </p:nvPicPr>
        <p:blipFill>
          <a:blip r:embed="rId10"/>
          <a:stretch/>
        </p:blipFill>
        <p:spPr>
          <a:xfrm>
            <a:off x="1762920" y="1051560"/>
            <a:ext cx="99720" cy="127080"/>
          </a:xfrm>
          <a:prstGeom prst="rect">
            <a:avLst/>
          </a:prstGeom>
          <a:ln>
            <a:noFill/>
          </a:ln>
        </p:spPr>
      </p:pic>
      <p:sp>
        <p:nvSpPr>
          <p:cNvPr id="194" name="CustomShape 8"/>
          <p:cNvSpPr/>
          <p:nvPr/>
        </p:nvSpPr>
        <p:spPr>
          <a:xfrm>
            <a:off x="1917720" y="1051200"/>
            <a:ext cx="499680" cy="160560"/>
          </a:xfrm>
          <a:custGeom>
            <a:avLst/>
            <a:gdLst/>
            <a:ahLst/>
            <a:rect l="l" t="t" r="r" b="b"/>
            <a:pathLst>
              <a:path w="522605" h="183515">
                <a:moveTo>
                  <a:pt x="104749" y="495"/>
                </a:moveTo>
                <a:lnTo>
                  <a:pt x="83718" y="495"/>
                </a:lnTo>
                <a:lnTo>
                  <a:pt x="83718" y="132080"/>
                </a:lnTo>
                <a:lnTo>
                  <a:pt x="104749" y="132080"/>
                </a:lnTo>
                <a:lnTo>
                  <a:pt x="104749" y="495"/>
                </a:lnTo>
                <a:close/>
                <a:moveTo>
                  <a:pt x="210794" y="132575"/>
                </a:moveTo>
                <a:lnTo>
                  <a:pt x="188252" y="132575"/>
                </a:lnTo>
                <a:lnTo>
                  <a:pt x="188252" y="495"/>
                </a:lnTo>
                <a:lnTo>
                  <a:pt x="167220" y="495"/>
                </a:lnTo>
                <a:lnTo>
                  <a:pt x="167220" y="132575"/>
                </a:lnTo>
                <a:lnTo>
                  <a:pt x="166789" y="132575"/>
                </a:lnTo>
                <a:lnTo>
                  <a:pt x="21247" y="132575"/>
                </a:lnTo>
                <a:lnTo>
                  <a:pt x="21247" y="495"/>
                </a:lnTo>
                <a:lnTo>
                  <a:pt x="0" y="495"/>
                </a:lnTo>
                <a:lnTo>
                  <a:pt x="0" y="132575"/>
                </a:lnTo>
                <a:lnTo>
                  <a:pt x="0" y="150355"/>
                </a:lnTo>
                <a:lnTo>
                  <a:pt x="166789" y="150355"/>
                </a:lnTo>
                <a:lnTo>
                  <a:pt x="188252" y="150355"/>
                </a:lnTo>
                <a:lnTo>
                  <a:pt x="191046" y="150355"/>
                </a:lnTo>
                <a:lnTo>
                  <a:pt x="191046" y="183375"/>
                </a:lnTo>
                <a:lnTo>
                  <a:pt x="210794" y="183375"/>
                </a:lnTo>
                <a:lnTo>
                  <a:pt x="210794" y="150355"/>
                </a:lnTo>
                <a:lnTo>
                  <a:pt x="210794" y="132575"/>
                </a:lnTo>
                <a:close/>
                <a:moveTo>
                  <a:pt x="352691" y="132080"/>
                </a:moveTo>
                <a:lnTo>
                  <a:pt x="265112" y="132080"/>
                </a:lnTo>
                <a:lnTo>
                  <a:pt x="265112" y="83820"/>
                </a:lnTo>
                <a:lnTo>
                  <a:pt x="340461" y="83820"/>
                </a:lnTo>
                <a:lnTo>
                  <a:pt x="340461" y="64770"/>
                </a:lnTo>
                <a:lnTo>
                  <a:pt x="265112" y="64770"/>
                </a:lnTo>
                <a:lnTo>
                  <a:pt x="265112" y="19050"/>
                </a:lnTo>
                <a:lnTo>
                  <a:pt x="349681" y="19050"/>
                </a:lnTo>
                <a:lnTo>
                  <a:pt x="349681" y="0"/>
                </a:lnTo>
                <a:lnTo>
                  <a:pt x="243649" y="0"/>
                </a:lnTo>
                <a:lnTo>
                  <a:pt x="243649" y="19050"/>
                </a:lnTo>
                <a:lnTo>
                  <a:pt x="243649" y="64770"/>
                </a:lnTo>
                <a:lnTo>
                  <a:pt x="243649" y="83820"/>
                </a:lnTo>
                <a:lnTo>
                  <a:pt x="243649" y="132080"/>
                </a:lnTo>
                <a:lnTo>
                  <a:pt x="243649" y="151130"/>
                </a:lnTo>
                <a:lnTo>
                  <a:pt x="352691" y="151130"/>
                </a:lnTo>
                <a:lnTo>
                  <a:pt x="352691" y="132080"/>
                </a:lnTo>
                <a:close/>
                <a:moveTo>
                  <a:pt x="522490" y="495"/>
                </a:moveTo>
                <a:lnTo>
                  <a:pt x="501027" y="495"/>
                </a:lnTo>
                <a:lnTo>
                  <a:pt x="501027" y="65265"/>
                </a:lnTo>
                <a:lnTo>
                  <a:pt x="414731" y="65265"/>
                </a:lnTo>
                <a:lnTo>
                  <a:pt x="414731" y="495"/>
                </a:lnTo>
                <a:lnTo>
                  <a:pt x="393268" y="495"/>
                </a:lnTo>
                <a:lnTo>
                  <a:pt x="393268" y="65265"/>
                </a:lnTo>
                <a:lnTo>
                  <a:pt x="393268" y="84315"/>
                </a:lnTo>
                <a:lnTo>
                  <a:pt x="393268" y="150355"/>
                </a:lnTo>
                <a:lnTo>
                  <a:pt x="414731" y="150355"/>
                </a:lnTo>
                <a:lnTo>
                  <a:pt x="414731" y="84315"/>
                </a:lnTo>
                <a:lnTo>
                  <a:pt x="501027" y="84315"/>
                </a:lnTo>
                <a:lnTo>
                  <a:pt x="501027" y="150355"/>
                </a:lnTo>
                <a:lnTo>
                  <a:pt x="522490" y="150355"/>
                </a:lnTo>
                <a:lnTo>
                  <a:pt x="522490" y="84315"/>
                </a:lnTo>
                <a:lnTo>
                  <a:pt x="522490" y="65265"/>
                </a:lnTo>
                <a:lnTo>
                  <a:pt x="522490" y="495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95" name="object 11" descr=""/>
          <p:cNvPicPr/>
          <p:nvPr/>
        </p:nvPicPr>
        <p:blipFill>
          <a:blip r:embed="rId11"/>
          <a:stretch/>
        </p:blipFill>
        <p:spPr>
          <a:xfrm>
            <a:off x="2489040" y="1051560"/>
            <a:ext cx="106920" cy="127080"/>
          </a:xfrm>
          <a:prstGeom prst="rect">
            <a:avLst/>
          </a:prstGeom>
          <a:ln>
            <a:noFill/>
          </a:ln>
        </p:spPr>
      </p:pic>
      <p:pic>
        <p:nvPicPr>
          <p:cNvPr id="196" name="object 12" descr=""/>
          <p:cNvPicPr/>
          <p:nvPr/>
        </p:nvPicPr>
        <p:blipFill>
          <a:blip r:embed="rId12"/>
          <a:stretch/>
        </p:blipFill>
        <p:spPr>
          <a:xfrm>
            <a:off x="2658960" y="1051560"/>
            <a:ext cx="97920" cy="127080"/>
          </a:xfrm>
          <a:prstGeom prst="rect">
            <a:avLst/>
          </a:prstGeom>
          <a:ln>
            <a:noFill/>
          </a:ln>
        </p:spPr>
      </p:pic>
      <p:pic>
        <p:nvPicPr>
          <p:cNvPr id="197" name="object 13" descr=""/>
          <p:cNvPicPr/>
          <p:nvPr/>
        </p:nvPicPr>
        <p:blipFill>
          <a:blip r:embed="rId13"/>
          <a:stretch/>
        </p:blipFill>
        <p:spPr>
          <a:xfrm>
            <a:off x="1556640" y="1292040"/>
            <a:ext cx="120240" cy="132480"/>
          </a:xfrm>
          <a:prstGeom prst="rect">
            <a:avLst/>
          </a:prstGeom>
          <a:ln>
            <a:noFill/>
          </a:ln>
        </p:spPr>
      </p:pic>
      <p:pic>
        <p:nvPicPr>
          <p:cNvPr id="198" name="object 14" descr=""/>
          <p:cNvPicPr/>
          <p:nvPr/>
        </p:nvPicPr>
        <p:blipFill>
          <a:blip r:embed="rId14"/>
          <a:stretch/>
        </p:blipFill>
        <p:spPr>
          <a:xfrm>
            <a:off x="1725840" y="1292040"/>
            <a:ext cx="141480" cy="132480"/>
          </a:xfrm>
          <a:prstGeom prst="rect">
            <a:avLst/>
          </a:prstGeom>
          <a:ln>
            <a:noFill/>
          </a:ln>
        </p:spPr>
      </p:pic>
      <p:pic>
        <p:nvPicPr>
          <p:cNvPr id="199" name="object 15" descr=""/>
          <p:cNvPicPr/>
          <p:nvPr/>
        </p:nvPicPr>
        <p:blipFill>
          <a:blip r:embed="rId15"/>
          <a:stretch/>
        </p:blipFill>
        <p:spPr>
          <a:xfrm>
            <a:off x="1917720" y="1284480"/>
            <a:ext cx="337320" cy="164880"/>
          </a:xfrm>
          <a:prstGeom prst="rect">
            <a:avLst/>
          </a:prstGeom>
          <a:ln>
            <a:noFill/>
          </a:ln>
        </p:spPr>
      </p:pic>
      <p:pic>
        <p:nvPicPr>
          <p:cNvPr id="200" name="object 16" descr=""/>
          <p:cNvPicPr/>
          <p:nvPr/>
        </p:nvPicPr>
        <p:blipFill>
          <a:blip r:embed="rId16"/>
          <a:stretch/>
        </p:blipFill>
        <p:spPr>
          <a:xfrm>
            <a:off x="2300040" y="1292040"/>
            <a:ext cx="141480" cy="132480"/>
          </a:xfrm>
          <a:prstGeom prst="rect">
            <a:avLst/>
          </a:prstGeom>
          <a:ln>
            <a:noFill/>
          </a:ln>
        </p:spPr>
      </p:pic>
      <p:sp>
        <p:nvSpPr>
          <p:cNvPr id="201" name="CustomShape 9"/>
          <p:cNvSpPr/>
          <p:nvPr/>
        </p:nvSpPr>
        <p:spPr>
          <a:xfrm>
            <a:off x="2494080" y="1290960"/>
            <a:ext cx="115560" cy="126720"/>
          </a:xfrm>
          <a:custGeom>
            <a:avLst/>
            <a:gdLst/>
            <a:ahLst/>
            <a:rect l="l" t="t" r="r" b="b"/>
            <a:pathLst>
              <a:path w="138430" h="149859">
                <a:moveTo>
                  <a:pt x="137807" y="0"/>
                </a:moveTo>
                <a:lnTo>
                  <a:pt x="103035" y="0"/>
                </a:lnTo>
                <a:lnTo>
                  <a:pt x="103035" y="59690"/>
                </a:lnTo>
                <a:lnTo>
                  <a:pt x="34772" y="59690"/>
                </a:lnTo>
                <a:lnTo>
                  <a:pt x="34772" y="0"/>
                </a:lnTo>
                <a:lnTo>
                  <a:pt x="0" y="0"/>
                </a:lnTo>
                <a:lnTo>
                  <a:pt x="0" y="59690"/>
                </a:lnTo>
                <a:lnTo>
                  <a:pt x="0" y="88900"/>
                </a:lnTo>
                <a:lnTo>
                  <a:pt x="0" y="149860"/>
                </a:lnTo>
                <a:lnTo>
                  <a:pt x="34772" y="149860"/>
                </a:lnTo>
                <a:lnTo>
                  <a:pt x="34772" y="88900"/>
                </a:lnTo>
                <a:lnTo>
                  <a:pt x="103035" y="88900"/>
                </a:lnTo>
                <a:lnTo>
                  <a:pt x="103035" y="149860"/>
                </a:lnTo>
                <a:lnTo>
                  <a:pt x="137807" y="149860"/>
                </a:lnTo>
                <a:lnTo>
                  <a:pt x="137807" y="88900"/>
                </a:lnTo>
                <a:lnTo>
                  <a:pt x="137807" y="59690"/>
                </a:lnTo>
                <a:lnTo>
                  <a:pt x="137807" y="0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202" name="object 17" descr=""/>
          <p:cNvPicPr/>
          <p:nvPr/>
        </p:nvPicPr>
        <p:blipFill>
          <a:blip r:embed="rId17"/>
          <a:stretch/>
        </p:blipFill>
        <p:spPr>
          <a:xfrm>
            <a:off x="2661480" y="1290960"/>
            <a:ext cx="147240" cy="158400"/>
          </a:xfrm>
          <a:prstGeom prst="rect">
            <a:avLst/>
          </a:prstGeom>
          <a:ln>
            <a:noFill/>
          </a:ln>
        </p:spPr>
      </p:pic>
      <p:pic>
        <p:nvPicPr>
          <p:cNvPr id="203" name="object 18" descr=""/>
          <p:cNvPicPr/>
          <p:nvPr/>
        </p:nvPicPr>
        <p:blipFill>
          <a:blip r:embed="rId18"/>
          <a:stretch/>
        </p:blipFill>
        <p:spPr>
          <a:xfrm>
            <a:off x="2861640" y="1290960"/>
            <a:ext cx="145440" cy="127080"/>
          </a:xfrm>
          <a:prstGeom prst="rect">
            <a:avLst/>
          </a:prstGeom>
          <a:ln>
            <a:noFill/>
          </a:ln>
        </p:spPr>
      </p:pic>
      <p:sp>
        <p:nvSpPr>
          <p:cNvPr id="204" name="CustomShape 10"/>
          <p:cNvSpPr/>
          <p:nvPr/>
        </p:nvSpPr>
        <p:spPr>
          <a:xfrm>
            <a:off x="6140520" y="9593640"/>
            <a:ext cx="851760" cy="83556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05" name="CustomShape 11"/>
          <p:cNvSpPr/>
          <p:nvPr/>
        </p:nvSpPr>
        <p:spPr>
          <a:xfrm>
            <a:off x="6641640" y="8064000"/>
            <a:ext cx="792360" cy="7923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06" name="object 19" descr=""/>
          <p:cNvPicPr/>
          <p:nvPr/>
        </p:nvPicPr>
        <p:blipFill>
          <a:blip r:embed="rId19"/>
          <a:stretch/>
        </p:blipFill>
        <p:spPr>
          <a:xfrm>
            <a:off x="6780240" y="8346240"/>
            <a:ext cx="578520" cy="493560"/>
          </a:xfrm>
          <a:prstGeom prst="rect">
            <a:avLst/>
          </a:prstGeom>
          <a:ln>
            <a:noFill/>
          </a:ln>
        </p:spPr>
      </p:pic>
      <p:pic>
        <p:nvPicPr>
          <p:cNvPr id="207" name="Рисунок 1" descr=""/>
          <p:cNvPicPr/>
          <p:nvPr/>
        </p:nvPicPr>
        <p:blipFill>
          <a:blip r:embed="rId20"/>
          <a:stretch/>
        </p:blipFill>
        <p:spPr>
          <a:xfrm>
            <a:off x="6153120" y="9577080"/>
            <a:ext cx="839160" cy="839160"/>
          </a:xfrm>
          <a:prstGeom prst="rect">
            <a:avLst/>
          </a:prstGeom>
          <a:ln>
            <a:noFill/>
          </a:ln>
        </p:spPr>
      </p:pic>
      <p:sp>
        <p:nvSpPr>
          <p:cNvPr id="208" name="CustomShape 12"/>
          <p:cNvSpPr/>
          <p:nvPr/>
        </p:nvSpPr>
        <p:spPr>
          <a:xfrm>
            <a:off x="7848000" y="6912000"/>
            <a:ext cx="158760" cy="324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09" name="CustomShape 13"/>
          <p:cNvSpPr/>
          <p:nvPr/>
        </p:nvSpPr>
        <p:spPr>
          <a:xfrm>
            <a:off x="1700640" y="9427680"/>
            <a:ext cx="4955400" cy="988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/>
          <a:p>
            <a:pPr marL="12600" indent="1948680">
              <a:lnSpc>
                <a:spcPct val="112000"/>
              </a:lnSpc>
              <a:spcBef>
                <a:spcPts val="99"/>
              </a:spcBef>
            </a:pPr>
            <a:r>
              <a:rPr b="1" lang="ru-RU" sz="12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Время работы: </a:t>
            </a:r>
            <a:endParaRPr b="0" lang="ru-RU" sz="1200" spc="-1" strike="noStrike">
              <a:latin typeface="Arial"/>
            </a:endParaRPr>
          </a:p>
          <a:p>
            <a:pPr marL="12600" indent="1948680">
              <a:lnSpc>
                <a:spcPct val="112000"/>
              </a:lnSpc>
              <a:spcBef>
                <a:spcPts val="99"/>
              </a:spcBef>
            </a:pPr>
            <a:r>
              <a:rPr b="1" lang="ru-RU" sz="12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понедельник — четверг 09:00-18:00</a:t>
            </a:r>
            <a:endParaRPr b="0" lang="ru-RU" sz="1200" spc="-1" strike="noStrike">
              <a:latin typeface="Arial"/>
            </a:endParaRPr>
          </a:p>
          <a:p>
            <a:pPr marL="12600" indent="1948680">
              <a:lnSpc>
                <a:spcPct val="112000"/>
              </a:lnSpc>
              <a:spcBef>
                <a:spcPts val="99"/>
              </a:spcBef>
            </a:pPr>
            <a:r>
              <a:rPr b="1" lang="ru-RU" sz="12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пятница 09:00 — 16:45</a:t>
            </a:r>
            <a:endParaRPr b="0" lang="ru-RU" sz="1200" spc="-1" strike="noStrike">
              <a:latin typeface="Arial"/>
            </a:endParaRPr>
          </a:p>
        </p:txBody>
      </p:sp>
      <p:graphicFrame>
        <p:nvGraphicFramePr>
          <p:cNvPr id="210" name="Table 14"/>
          <p:cNvGraphicFramePr/>
          <p:nvPr/>
        </p:nvGraphicFramePr>
        <p:xfrm>
          <a:off x="227520" y="1363680"/>
          <a:ext cx="7143480" cy="6297840"/>
        </p:xfrm>
        <a:graphic>
          <a:graphicData uri="http://schemas.openxmlformats.org/drawingml/2006/table">
            <a:tbl>
              <a:tblPr/>
              <a:tblGrid>
                <a:gridCol w="825120"/>
                <a:gridCol w="4940280"/>
                <a:gridCol w="1378440"/>
              </a:tblGrid>
              <a:tr h="59292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2200" spc="-1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Дата </a:t>
                      </a:r>
                      <a:endParaRPr b="0" lang="ru-RU" sz="22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Мероприятие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107280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26.10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cce4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Лечебная гимнастика</a:t>
                      </a:r>
                      <a:endParaRPr b="0" lang="ru-RU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Арт-терапия: «Скульптуры малых форм» от скульптора-художника В.Корнеева</a:t>
                      </a:r>
                      <a:endParaRPr b="0" lang="ru-RU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Рукоделие : вязание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cce4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12.00</a:t>
                      </a:r>
                      <a:endParaRPr b="0" lang="ru-RU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13.00</a:t>
                      </a:r>
                      <a:endParaRPr b="0" lang="ru-RU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14.00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cce4"/>
                    </a:solidFill>
                  </a:tcPr>
                </a:tc>
              </a:tr>
              <a:tr h="122040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27.10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cce4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Мероприятие: Фантастическая проза «Фантастика, как взгляд на горизонт» (Клуб фантастов «Фанданго»)</a:t>
                      </a:r>
                      <a:endParaRPr b="0" lang="ru-RU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Мастер-класс: арт-терапия (восстановление психического состояния и моторики </a:t>
                      </a: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рисованием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 под руководством Ю.Барильчук)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cce4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13.00</a:t>
                      </a:r>
                      <a:endParaRPr b="0" lang="ru-RU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14.00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cce4"/>
                    </a:solidFill>
                  </a:tcPr>
                </a:tc>
              </a:tr>
              <a:tr h="159696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28.10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cce4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Мероприятие:Праздник золотой осени</a:t>
                      </a:r>
                      <a:endParaRPr b="0" lang="ru-RU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Поэтический час «Унылая пора очей очарование»</a:t>
                      </a:r>
                      <a:endParaRPr b="0" lang="ru-RU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Библиотека им. Чехова в ЦОСП от Н.Шевчук</a:t>
                      </a:r>
                      <a:endParaRPr b="0" lang="ru-RU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Встреча с психологом на тему: «Нейрографика, алгоритм снятия ограничений» от Т.Бережной</a:t>
                      </a:r>
                      <a:endParaRPr b="0" lang="ru-RU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Мероприятие: Встреча с клубом  «Встреча с песней» под руководством Н.Жинкинной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cce4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12.00</a:t>
                      </a:r>
                      <a:endParaRPr b="0" lang="ru-RU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13.00</a:t>
                      </a:r>
                      <a:endParaRPr b="0" lang="ru-RU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14.00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cce4"/>
                    </a:solidFill>
                  </a:tcPr>
                </a:tc>
              </a:tr>
              <a:tr h="438480">
                <a:tc>
                  <a:txBody>
                    <a:bodyPr/>
                    <a:p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29.10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cce4"/>
                    </a:solidFill>
                  </a:tcPr>
                </a:tc>
                <a:tc>
                  <a:txBody>
                    <a:bodyPr/>
                    <a:p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Мероприятие: Ярмарка народных промыслов  (встреча Центров общения республики Крым)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cce4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Время уточняется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cce4"/>
                    </a:solidFill>
                  </a:tcPr>
                </a:tc>
              </a:tr>
              <a:tr h="137664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30.10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cce4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Мероприятие:Методы оказания первой помощи при различных ситуациях от активистки центра Т.Масляковой</a:t>
                      </a:r>
                      <a:endParaRPr b="0" lang="ru-RU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Мероприятие: Дискотека70-80 х </a:t>
                      </a:r>
                      <a:endParaRPr b="0" lang="ru-RU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 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отмечаем «День счастья» (Клуб Дружба Т.Масляковой)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cce4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13.00</a:t>
                      </a:r>
                      <a:endParaRPr b="0" lang="ru-RU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6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14.00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fcce4"/>
                    </a:solidFill>
                  </a:tcPr>
                </a:tc>
              </a:tr>
            </a:tbl>
          </a:graphicData>
        </a:graphic>
      </p:graphicFrame>
      <p:sp>
        <p:nvSpPr>
          <p:cNvPr id="211" name="CustomShape 15"/>
          <p:cNvSpPr/>
          <p:nvPr/>
        </p:nvSpPr>
        <p:spPr>
          <a:xfrm>
            <a:off x="6103800" y="1483920"/>
            <a:ext cx="1217880" cy="636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Время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ffffff"/>
                </a:solidFill>
                <a:latin typeface="Times New Roman"/>
                <a:ea typeface="DejaVu Sans"/>
              </a:rPr>
              <a:t>начала</a:t>
            </a:r>
            <a:endParaRPr b="0" lang="ru-RU" sz="1800" spc="-1" strike="noStrike">
              <a:latin typeface="Arial"/>
            </a:endParaRPr>
          </a:p>
        </p:txBody>
      </p:sp>
    </p:spTree>
  </p:cSld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29861</TotalTime>
  <Application>LibreOffice/5.4.5.1$Windows_X86_64 LibreOffice_project/79c9829dd5d8054ec39a82dc51cd9eff340dbee8</Application>
  <Words>716</Words>
  <Paragraphs>201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2025-11-06T11:20:25Z</dcterms:created>
  <dc:creator>Пользователь</dc:creator>
  <dc:description/>
  <dc:language>ru-RU</dc:language>
  <cp:lastModifiedBy/>
  <cp:lastPrinted>2026-08-25T10:32:44Z</cp:lastPrinted>
  <dcterms:modified xsi:type="dcterms:W3CDTF">2026-09-28T16:45:14Z</dcterms:modified>
  <cp:revision>457</cp:revision>
  <dc:subject/>
  <dc:title>МЕРОПРИЯТИЯ НА ДЕКАБРЬ 2025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Created">
    <vt:filetime>2025-11-06T00:00:00Z</vt:filetime>
  </property>
  <property fmtid="{D5CDD505-2E9C-101B-9397-08002B2CF9AE}" pid="4" name="Creator">
    <vt:lpwstr>Adobe InDesign 18.4 (Windows)</vt:lpwstr>
  </property>
  <property fmtid="{D5CDD505-2E9C-101B-9397-08002B2CF9AE}" pid="5" name="HiddenSlides">
    <vt:i4>0</vt:i4>
  </property>
  <property fmtid="{D5CDD505-2E9C-101B-9397-08002B2CF9AE}" pid="6" name="HyperlinksChanged">
    <vt:bool>0</vt:bool>
  </property>
  <property fmtid="{D5CDD505-2E9C-101B-9397-08002B2CF9AE}" pid="7" name="LastSaved">
    <vt:filetime>2025-11-06T00:00:00Z</vt:filetime>
  </property>
  <property fmtid="{D5CDD505-2E9C-101B-9397-08002B2CF9AE}" pid="8" name="LinksUpToDate">
    <vt:bool>0</vt:bool>
  </property>
  <property fmtid="{D5CDD505-2E9C-101B-9397-08002B2CF9AE}" pid="9" name="MMClips">
    <vt:i4>0</vt:i4>
  </property>
  <property fmtid="{D5CDD505-2E9C-101B-9397-08002B2CF9AE}" pid="10" name="Notes">
    <vt:i4>0</vt:i4>
  </property>
  <property fmtid="{D5CDD505-2E9C-101B-9397-08002B2CF9AE}" pid="11" name="PresentationFormat">
    <vt:lpwstr>Произвольный</vt:lpwstr>
  </property>
  <property fmtid="{D5CDD505-2E9C-101B-9397-08002B2CF9AE}" pid="12" name="Producer">
    <vt:lpwstr>Adobe PDF Library 17.0</vt:lpwstr>
  </property>
  <property fmtid="{D5CDD505-2E9C-101B-9397-08002B2CF9AE}" pid="13" name="ScaleCrop">
    <vt:bool>0</vt:bool>
  </property>
  <property fmtid="{D5CDD505-2E9C-101B-9397-08002B2CF9AE}" pid="14" name="ShareDoc">
    <vt:bool>0</vt:bool>
  </property>
  <property fmtid="{D5CDD505-2E9C-101B-9397-08002B2CF9AE}" pid="15" name="Slides">
    <vt:i4>4</vt:i4>
  </property>
</Properties>
</file>