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45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632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46E8E12-64CD-4B02-988B-C3FE18DECB6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640" cy="111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2560" cy="7053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632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EF09545-3FFD-430F-8B2B-84F109245E1B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640" cy="111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572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572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632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EEA7E10-EC59-4AA7-B104-6D69E6F9449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640" cy="1118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632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9D45A6-86C7-4D94-8187-97C657045360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632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5560" cy="53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F4BE263-6D27-4D0B-9691-5FFC30B5B74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33"/>
          <p:cNvPicPr/>
          <p:nvPr/>
        </p:nvPicPr>
        <p:blipFill>
          <a:blip r:embed="rId1"/>
          <a:stretch/>
        </p:blipFill>
        <p:spPr>
          <a:xfrm>
            <a:off x="3731760" y="108000"/>
            <a:ext cx="3716280" cy="165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object 35"/>
          <p:cNvSpPr/>
          <p:nvPr/>
        </p:nvSpPr>
        <p:spPr>
          <a:xfrm>
            <a:off x="0" y="8097120"/>
            <a:ext cx="7555680" cy="2592360"/>
          </a:xfrm>
          <a:custGeom>
            <a:avLst/>
            <a:gdLst>
              <a:gd name="textAreaLeft" fmla="*/ 0 w 7555680"/>
              <a:gd name="textAreaRight" fmla="*/ 7559640 w 7555680"/>
              <a:gd name="textAreaTop" fmla="*/ 0 h 2592360"/>
              <a:gd name="textAreaBottom" fmla="*/ 2595240 h 259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Группа 1"/>
          <p:cNvGrpSpPr/>
          <p:nvPr/>
        </p:nvGrpSpPr>
        <p:grpSpPr>
          <a:xfrm>
            <a:off x="5149800" y="8394840"/>
            <a:ext cx="1144080" cy="128880"/>
            <a:chOff x="5149800" y="8394840"/>
            <a:chExt cx="1144080" cy="128880"/>
          </a:xfrm>
        </p:grpSpPr>
        <p:pic>
          <p:nvPicPr>
            <p:cNvPr id="27" name="object 36"/>
            <p:cNvPicPr/>
            <p:nvPr/>
          </p:nvPicPr>
          <p:blipFill>
            <a:blip r:embed="rId2"/>
            <a:stretch/>
          </p:blipFill>
          <p:spPr>
            <a:xfrm>
              <a:off x="5149800" y="8394840"/>
              <a:ext cx="99360" cy="128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object 37"/>
            <p:cNvSpPr/>
            <p:nvPr/>
          </p:nvSpPr>
          <p:spPr>
            <a:xfrm>
              <a:off x="5276880" y="8396280"/>
              <a:ext cx="90720" cy="125640"/>
            </a:xfrm>
            <a:custGeom>
              <a:avLst/>
              <a:gdLst>
                <a:gd name="textAreaLeft" fmla="*/ 0 w 90720"/>
                <a:gd name="textAreaRight" fmla="*/ 94680 w 90720"/>
                <a:gd name="textAreaTop" fmla="*/ 0 h 125640"/>
                <a:gd name="textAreaBottom" fmla="*/ 129600 h 1256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9" name="object 38"/>
            <p:cNvPicPr/>
            <p:nvPr/>
          </p:nvPicPr>
          <p:blipFill>
            <a:blip r:embed="rId3"/>
            <a:stretch/>
          </p:blipFill>
          <p:spPr>
            <a:xfrm>
              <a:off x="5394240" y="8394840"/>
              <a:ext cx="288360" cy="128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39"/>
            <p:cNvPicPr/>
            <p:nvPr/>
          </p:nvPicPr>
          <p:blipFill>
            <a:blip r:embed="rId4"/>
            <a:stretch/>
          </p:blipFill>
          <p:spPr>
            <a:xfrm>
              <a:off x="5707080" y="8394840"/>
              <a:ext cx="315360" cy="128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" name="object 40"/>
            <p:cNvPicPr/>
            <p:nvPr/>
          </p:nvPicPr>
          <p:blipFill>
            <a:blip r:embed="rId5"/>
            <a:stretch/>
          </p:blipFill>
          <p:spPr>
            <a:xfrm>
              <a:off x="6050880" y="8396640"/>
              <a:ext cx="106200" cy="125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object 41"/>
            <p:cNvPicPr/>
            <p:nvPr/>
          </p:nvPicPr>
          <p:blipFill>
            <a:blip r:embed="rId6"/>
            <a:stretch/>
          </p:blipFill>
          <p:spPr>
            <a:xfrm>
              <a:off x="6184800" y="8396640"/>
              <a:ext cx="109080" cy="12708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640" cy="112464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lang="ru-RU" sz="2700" b="1" u="none" spc="-11" strike="noStrik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pc="-6" strike="noStrike">
                <a:solidFill>
                  <a:schemeClr val="lt1"/>
                </a:solidFill>
                <a:effectLst/>
                <a:uFillTx/>
                <a:latin typeface="Calibri"/>
              </a:rPr>
              <a:t> сентябрь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lang="ru-RU" sz="2700" b="1" u="none" spc="-20" strike="noStrik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3"/>
          <p:cNvSpPr/>
          <p:nvPr/>
        </p:nvSpPr>
        <p:spPr>
          <a:xfrm>
            <a:off x="628920" y="9023760"/>
            <a:ext cx="5110200" cy="133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2800" b="1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2800" b="1" u="none" spc="-136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2800" b="1" u="none" spc="-136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2800" b="1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pc="-34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Адрес: г.Феодосия ул. Украинская ,44</a:t>
            </a:r>
            <a:br>
              <a:rPr sz="1300"/>
            </a:b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номер- +7(978)828-94-08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ФИО – Михайлова  Л.О.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bject 44"/>
          <p:cNvSpPr/>
          <p:nvPr/>
        </p:nvSpPr>
        <p:spPr>
          <a:xfrm>
            <a:off x="2756520" y="8396640"/>
            <a:ext cx="3293640" cy="55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pc="-65" strike="noStrik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pc="-11" strike="noStrik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pc="-11" strike="noStrik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pc="-11" strike="noStrik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pc="-6" strike="noStrik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pc="-14" strike="noStrik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pc="-20" strike="noStrike">
                <a:solidFill>
                  <a:srgbClr val="58595b"/>
                </a:solidFill>
                <a:effectLst/>
                <a:uFillTx/>
                <a:latin typeface="Calibri"/>
              </a:rPr>
              <a:t>17:30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object 45"/>
          <p:cNvSpPr/>
          <p:nvPr/>
        </p:nvSpPr>
        <p:spPr>
          <a:xfrm>
            <a:off x="6123240" y="8786520"/>
            <a:ext cx="9136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pc="499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pc="499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pc="-11" strike="noStrik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pc="11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pc="-26" strike="noStrik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Крым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" name="Группа 103"/>
          <p:cNvGrpSpPr/>
          <p:nvPr/>
        </p:nvGrpSpPr>
        <p:grpSpPr>
          <a:xfrm>
            <a:off x="512280" y="489240"/>
            <a:ext cx="2513880" cy="979200"/>
            <a:chOff x="512280" y="489240"/>
            <a:chExt cx="2513880" cy="979200"/>
          </a:xfrm>
        </p:grpSpPr>
        <p:pic>
          <p:nvPicPr>
            <p:cNvPr id="38" name="object 49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5560" cy="953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50"/>
            <p:cNvSpPr/>
            <p:nvPr/>
          </p:nvSpPr>
          <p:spPr>
            <a:xfrm>
              <a:off x="1577160" y="814680"/>
              <a:ext cx="291240" cy="181440"/>
            </a:xfrm>
            <a:custGeom>
              <a:avLst/>
              <a:gdLst>
                <a:gd name="textAreaLeft" fmla="*/ 0 w 291240"/>
                <a:gd name="textAreaRight" fmla="*/ 295200 w 291240"/>
                <a:gd name="textAreaTop" fmla="*/ 0 h 181440"/>
                <a:gd name="textAreaBottom" fmla="*/ 185400 h 1814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40" name="object 51"/>
            <p:cNvGrpSpPr/>
            <p:nvPr/>
          </p:nvGrpSpPr>
          <p:grpSpPr>
            <a:xfrm>
              <a:off x="1917720" y="814680"/>
              <a:ext cx="443880" cy="147240"/>
              <a:chOff x="1917720" y="814680"/>
              <a:chExt cx="443880" cy="147240"/>
            </a:xfrm>
          </p:grpSpPr>
          <p:sp>
            <p:nvSpPr>
              <p:cNvPr id="41" name="object 52"/>
              <p:cNvSpPr/>
              <p:nvPr/>
            </p:nvSpPr>
            <p:spPr>
              <a:xfrm>
                <a:off x="1917720" y="814680"/>
                <a:ext cx="286920" cy="147240"/>
              </a:xfrm>
              <a:custGeom>
                <a:avLst/>
                <a:gdLst>
                  <a:gd name="textAreaLeft" fmla="*/ 0 w 286920"/>
                  <a:gd name="textAreaRight" fmla="*/ 290880 w 286920"/>
                  <a:gd name="textAreaTop" fmla="*/ 0 h 147240"/>
                  <a:gd name="textAreaBottom" fmla="*/ 151200 h 1472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2" name="object 53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7360" cy="1461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3" name="object 54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5880" cy="1497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4" name="object 55"/>
            <p:cNvGrpSpPr/>
            <p:nvPr/>
          </p:nvGrpSpPr>
          <p:grpSpPr>
            <a:xfrm>
              <a:off x="1762920" y="1051200"/>
              <a:ext cx="673560" cy="179640"/>
              <a:chOff x="1762920" y="1051200"/>
              <a:chExt cx="673560" cy="179640"/>
            </a:xfrm>
          </p:grpSpPr>
          <p:pic>
            <p:nvPicPr>
              <p:cNvPr id="45" name="object 56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8800" cy="146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6" name="object 57"/>
              <p:cNvSpPr/>
              <p:nvPr/>
            </p:nvSpPr>
            <p:spPr>
              <a:xfrm>
                <a:off x="1917720" y="1051200"/>
                <a:ext cx="518760" cy="179640"/>
              </a:xfrm>
              <a:custGeom>
                <a:avLst/>
                <a:gdLst>
                  <a:gd name="textAreaLeft" fmla="*/ 0 w 518760"/>
                  <a:gd name="textAreaRight" fmla="*/ 522720 w 518760"/>
                  <a:gd name="textAreaTop" fmla="*/ 0 h 179640"/>
                  <a:gd name="textAreaBottom" fmla="*/ 183600 h 1796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" name="object 58"/>
            <p:cNvGrpSpPr/>
            <p:nvPr/>
          </p:nvGrpSpPr>
          <p:grpSpPr>
            <a:xfrm>
              <a:off x="2489040" y="1051560"/>
              <a:ext cx="286920" cy="146160"/>
              <a:chOff x="2489040" y="1051560"/>
              <a:chExt cx="286920" cy="146160"/>
            </a:xfrm>
          </p:grpSpPr>
          <p:pic>
            <p:nvPicPr>
              <p:cNvPr id="48" name="object 59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6000" cy="146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0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7000" cy="1461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0" name="object 61"/>
            <p:cNvGrpSpPr/>
            <p:nvPr/>
          </p:nvGrpSpPr>
          <p:grpSpPr>
            <a:xfrm>
              <a:off x="1556640" y="1284480"/>
              <a:ext cx="1469520" cy="183960"/>
              <a:chOff x="1556640" y="1284480"/>
              <a:chExt cx="1469520" cy="183960"/>
            </a:xfrm>
          </p:grpSpPr>
          <p:pic>
            <p:nvPicPr>
              <p:cNvPr id="51" name="object 62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9320" cy="151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3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0560" cy="151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4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6400" cy="183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4" name="object 65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0560" cy="1515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66"/>
              <p:cNvSpPr/>
              <p:nvPr/>
            </p:nvSpPr>
            <p:spPr>
              <a:xfrm>
                <a:off x="2494080" y="1290960"/>
                <a:ext cx="134640" cy="145800"/>
              </a:xfrm>
              <a:custGeom>
                <a:avLst/>
                <a:gdLst>
                  <a:gd name="textAreaLeft" fmla="*/ 0 w 134640"/>
                  <a:gd name="textAreaRight" fmla="*/ 138600 w 134640"/>
                  <a:gd name="textAreaTop" fmla="*/ 0 h 145800"/>
                  <a:gd name="textAreaBottom" fmla="*/ 149760 h 1458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6" name="object 67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6320" cy="177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7" name="object 68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4520" cy="14616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8" name="Прямоугольник: скругленные углы 2"/>
          <p:cNvSpPr/>
          <p:nvPr/>
        </p:nvSpPr>
        <p:spPr>
          <a:xfrm>
            <a:off x="6140520" y="9593640"/>
            <a:ext cx="870840" cy="8546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Овал 3"/>
          <p:cNvSpPr/>
          <p:nvPr/>
        </p:nvSpPr>
        <p:spPr>
          <a:xfrm>
            <a:off x="6418080" y="8309880"/>
            <a:ext cx="811440" cy="81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object 48"/>
          <p:cNvPicPr/>
          <p:nvPr/>
        </p:nvPicPr>
        <p:blipFill>
          <a:blip r:embed="rId19"/>
          <a:stretch/>
        </p:blipFill>
        <p:spPr>
          <a:xfrm>
            <a:off x="6439320" y="8538480"/>
            <a:ext cx="597600" cy="51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Рисунок 7"/>
          <p:cNvPicPr/>
          <p:nvPr/>
        </p:nvPicPr>
        <p:blipFill>
          <a:blip r:embed="rId20"/>
          <a:stretch/>
        </p:blipFill>
        <p:spPr>
          <a:xfrm>
            <a:off x="6153120" y="9577080"/>
            <a:ext cx="858240" cy="85824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2" name="Таблица 4"/>
          <p:cNvGraphicFramePr/>
          <p:nvPr/>
        </p:nvGraphicFramePr>
        <p:xfrm>
          <a:off x="82800" y="1620000"/>
          <a:ext cx="7387200" cy="6731640"/>
        </p:xfrm>
        <a:graphic>
          <a:graphicData uri="http://schemas.openxmlformats.org/drawingml/2006/table">
            <a:tbl>
              <a:tblPr/>
              <a:tblGrid>
                <a:gridCol w="609840"/>
                <a:gridCol w="6034320"/>
                <a:gridCol w="743040"/>
              </a:tblGrid>
              <a:tr h="40932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Times New Roman"/>
                        </a:rPr>
                        <a:t>Дата -</a:t>
                      </a:r>
                      <a:endParaRPr lang="ru-RU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lang="ru-RU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3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8233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pc="-11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1.« Час здоровья и бодрости в Комсомольском парке» - игра в волейбол, настольный теннис.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2.Индивидуальное консультирование по  созданию  цифрового 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ID </a:t>
                      </a: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, а также  по пенсионным и социальным вопросам.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pc="-11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</a:t>
                      </a:r>
                      <a:r>
                        <a:rPr lang="ru-RU" sz="1400" b="0" u="none" spc="-26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pc="-26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263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pc="-11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03.09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1.Лекция РО Знание: «Голосуем сердцем-воспитываем примером :выборы в России.»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2. Православный час: « Осенние православные праздники в сентябре.»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08.09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1.Литературно-патриотический час: «История семьи-история страны» »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2.Индивидуальное консультирование по  созданию  цифрового 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ID </a:t>
                      </a: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, а также  по пенсионным и социальным вопросам.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84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1.Урок финансовой грамотности от банка «ПСБ» 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2</a:t>
                      </a: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.Индивидуальное консультирование по  созданию  цифрового 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ID </a:t>
                      </a: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, а также  по пенсионным и социальным вопросам.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052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15.09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1.Оздоровительная практика цигун на набережной.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09:00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6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17.09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1.Лекция в формате  ВКС о пенсионной грамотности на тему : «Все о назначении и перерасчетах пенсии»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2. О выборах депутатов в Государственную Думу IX созыва.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  <a:ea typeface="Arial Unicode MS"/>
                        </a:rPr>
                        <a:t>11:00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23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22.09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1.Мастер-класс по созданию  цветников и клумб придомовых территорий.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2.</a:t>
                      </a: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Индивидуальное консультирование по  созданию  цифрового 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ID </a:t>
                      </a: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, а также  по пенсионным и социальным вопросам.</a:t>
                      </a:r>
                      <a:r>
                        <a:rPr lang="ru-RU" sz="12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 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24.09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marL="343080" indent="-343080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1.1.В преддверии Дня пожилого человека: Теннисный турнир в Комсомольском парке  для тех, кто молод душой!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343080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2..Дню государственного герба и флага Республики Крым посвящается.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11-00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246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30.09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marL="343080" indent="-343080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1.В преддверии Дня пожилого человека : « Встречаем гостей из Кировского района»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343080" indent="-343080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Викторина, конкурсы, выставка творческих работ, обмен опытом.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343080" indent="-343080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2. Экскурсия.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</TotalTime>
  <Application>LibreOffice/25.8.4.2$Linux_X86_64 LibreOffice_project/580$Build-2</Application>
  <AppVersion>15.0000</AppVersion>
  <Words>284</Words>
  <Paragraphs>53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2026-08-25T16:49:25Z</cp:lastPrinted>
  <dcterms:modified xsi:type="dcterms:W3CDTF">2026-08-25T17:04:24Z</dcterms:modified>
  <cp:revision>123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