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2478" y="-114"/>
      </p:cViewPr>
      <p:guideLst>
        <p:guide orient="horz" pos="3368"/>
        <p:guide pos="23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object 33"/>
          <p:cNvPicPr/>
          <p:nvPr/>
        </p:nvPicPr>
        <p:blipFill>
          <a:blip r:embed="rId2" cstate="print"/>
          <a:stretch/>
        </p:blipFill>
        <p:spPr>
          <a:xfrm>
            <a:off x="3731760" y="108000"/>
            <a:ext cx="3714480" cy="1652760"/>
          </a:xfrm>
          <a:prstGeom prst="rect">
            <a:avLst/>
          </a:prstGeom>
          <a:ln w="0">
            <a:noFill/>
          </a:ln>
        </p:spPr>
      </p:pic>
      <p:sp>
        <p:nvSpPr>
          <p:cNvPr id="39" name="object 35"/>
          <p:cNvSpPr/>
          <p:nvPr/>
        </p:nvSpPr>
        <p:spPr>
          <a:xfrm>
            <a:off x="111240" y="7000200"/>
            <a:ext cx="7340040" cy="35780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0" name="Группа 1"/>
          <p:cNvGrpSpPr/>
          <p:nvPr/>
        </p:nvGrpSpPr>
        <p:grpSpPr>
          <a:xfrm>
            <a:off x="644400" y="8176320"/>
            <a:ext cx="1142280" cy="127080"/>
            <a:chOff x="644400" y="8176320"/>
            <a:chExt cx="1142280" cy="127080"/>
          </a:xfrm>
        </p:grpSpPr>
        <p:pic>
          <p:nvPicPr>
            <p:cNvPr id="41" name="object 36"/>
            <p:cNvPicPr/>
            <p:nvPr/>
          </p:nvPicPr>
          <p:blipFill>
            <a:blip r:embed="rId3" cstate="print"/>
            <a:stretch/>
          </p:blipFill>
          <p:spPr>
            <a:xfrm>
              <a:off x="644400" y="8176320"/>
              <a:ext cx="97560" cy="1270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2" name="object 37"/>
            <p:cNvSpPr/>
            <p:nvPr/>
          </p:nvSpPr>
          <p:spPr>
            <a:xfrm>
              <a:off x="771480" y="8178120"/>
              <a:ext cx="88920" cy="123840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43" name="object 38"/>
            <p:cNvPicPr/>
            <p:nvPr/>
          </p:nvPicPr>
          <p:blipFill>
            <a:blip r:embed="rId4" cstate="print"/>
            <a:stretch/>
          </p:blipFill>
          <p:spPr>
            <a:xfrm>
              <a:off x="888840" y="8176320"/>
              <a:ext cx="286560" cy="1270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4" name="object 39"/>
            <p:cNvPicPr/>
            <p:nvPr/>
          </p:nvPicPr>
          <p:blipFill>
            <a:blip r:embed="rId5" cstate="print"/>
            <a:stretch/>
          </p:blipFill>
          <p:spPr>
            <a:xfrm>
              <a:off x="1201680" y="8176320"/>
              <a:ext cx="313560" cy="1270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5" name="object 40"/>
            <p:cNvPicPr/>
            <p:nvPr/>
          </p:nvPicPr>
          <p:blipFill>
            <a:blip r:embed="rId6" cstate="print"/>
            <a:stretch/>
          </p:blipFill>
          <p:spPr>
            <a:xfrm>
              <a:off x="1545480" y="8178120"/>
              <a:ext cx="104400" cy="123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6" name="object 41"/>
            <p:cNvPicPr/>
            <p:nvPr/>
          </p:nvPicPr>
          <p:blipFill>
            <a:blip r:embed="rId7" cstate="print"/>
            <a:stretch/>
          </p:blipFill>
          <p:spPr>
            <a:xfrm>
              <a:off x="1679400" y="8178120"/>
              <a:ext cx="107280" cy="1252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210298" y="316800"/>
            <a:ext cx="2923462" cy="142950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tabLst>
                <a:tab pos="0" algn="l"/>
              </a:tabLst>
            </a:pPr>
            <a:r>
              <a:rPr lang="ru-RU" sz="2700" b="1" strike="noStrike" spc="-12" dirty="0">
                <a:solidFill>
                  <a:srgbClr val="FFFFFF"/>
                </a:solidFill>
                <a:latin typeface="Calibri"/>
              </a:rPr>
              <a:t>МЕРОПРИЯТИЯ </a:t>
            </a:r>
            <a:r>
              <a:rPr lang="ru-RU" sz="2700" b="1" strike="noStrike" spc="-1" dirty="0">
                <a:solidFill>
                  <a:srgbClr val="FFFFFF"/>
                </a:solidFill>
                <a:latin typeface="Calibri"/>
              </a:rPr>
              <a:t>НА</a:t>
            </a:r>
            <a:r>
              <a:rPr lang="ru-RU" sz="2700" b="1" strike="noStrike" spc="-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2700" b="1" strike="noStrike" spc="-12" dirty="0" smtClean="0">
                <a:solidFill>
                  <a:srgbClr val="FFFFFF"/>
                </a:solidFill>
                <a:latin typeface="Calibri"/>
              </a:rPr>
              <a:t>СЕНТЯБРЬ</a:t>
            </a:r>
            <a:endParaRPr lang="ru-RU" sz="2700" b="0" strike="noStrike" spc="-1" dirty="0">
              <a:latin typeface="Arial"/>
            </a:endParaRPr>
          </a:p>
          <a:p>
            <a:pPr marL="439560" indent="-427320" algn="r">
              <a:lnSpc>
                <a:spcPts val="2701"/>
              </a:lnSpc>
              <a:tabLst>
                <a:tab pos="0" algn="l"/>
              </a:tabLst>
            </a:pPr>
            <a:r>
              <a:rPr lang="ru-RU" sz="2700" b="1" strike="noStrike" spc="-21" dirty="0">
                <a:solidFill>
                  <a:srgbClr val="FFFFFF"/>
                </a:solidFill>
                <a:latin typeface="Calibri"/>
              </a:rPr>
              <a:t>2026</a:t>
            </a:r>
            <a:endParaRPr lang="ru-RU" sz="2700" b="0" strike="noStrike" spc="-1" dirty="0">
              <a:latin typeface="Arial"/>
            </a:endParaRPr>
          </a:p>
        </p:txBody>
      </p:sp>
      <p:sp>
        <p:nvSpPr>
          <p:cNvPr id="48" name="object 43"/>
          <p:cNvSpPr/>
          <p:nvPr/>
        </p:nvSpPr>
        <p:spPr>
          <a:xfrm>
            <a:off x="628920" y="8441640"/>
            <a:ext cx="5108400" cy="2021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lang="ru-RU" sz="4400" b="0" strike="noStrike" spc="-1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Адрес: г. Керчь, шоссе Героев Сталинграда, 60/1, каб.6</a:t>
            </a:r>
            <a:r>
              <a:t/>
            </a:r>
            <a:br/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Контактный номер 8(36561)78433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ФИО Шевченко Анна Игоревна</a:t>
            </a:r>
            <a:endParaRPr lang="ru-RU" sz="1300" b="0" strike="noStrike" spc="-1">
              <a:latin typeface="Arial"/>
            </a:endParaRPr>
          </a:p>
        </p:txBody>
      </p:sp>
      <p:sp>
        <p:nvSpPr>
          <p:cNvPr id="49" name="object 44"/>
          <p:cNvSpPr/>
          <p:nvPr/>
        </p:nvSpPr>
        <p:spPr>
          <a:xfrm>
            <a:off x="3819240" y="7386840"/>
            <a:ext cx="3291840" cy="82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66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четверг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09:00</a:t>
            </a:r>
            <a:r>
              <a:rPr lang="ru-RU" sz="1600" b="1" strike="noStrike" spc="-7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5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21">
                <a:solidFill>
                  <a:srgbClr val="58595B"/>
                </a:solidFill>
                <a:latin typeface="Calibri"/>
                <a:ea typeface="DejaVu Sans"/>
              </a:rPr>
              <a:t>18:00, пятница 09:00-16:45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50" name="object 45"/>
          <p:cNvSpPr/>
          <p:nvPr/>
        </p:nvSpPr>
        <p:spPr>
          <a:xfrm>
            <a:off x="6123240" y="8786520"/>
            <a:ext cx="91188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5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lang="ru-RU" sz="800" b="0" strike="noStrike" spc="45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lang="ru-RU" sz="800" b="0" strike="noStrike" spc="1">
                <a:solidFill>
                  <a:srgbClr val="FFFFFF"/>
                </a:solidFill>
                <a:latin typeface="Calibri"/>
                <a:ea typeface="DejaVu Sans"/>
              </a:rPr>
              <a:t> Республике Крым</a:t>
            </a:r>
            <a:endParaRPr lang="ru-RU" sz="800" b="0" strike="noStrike" spc="-1">
              <a:latin typeface="Arial"/>
            </a:endParaRPr>
          </a:p>
        </p:txBody>
      </p:sp>
      <p:grpSp>
        <p:nvGrpSpPr>
          <p:cNvPr id="51" name="Группа 103"/>
          <p:cNvGrpSpPr/>
          <p:nvPr/>
        </p:nvGrpSpPr>
        <p:grpSpPr>
          <a:xfrm>
            <a:off x="512280" y="489240"/>
            <a:ext cx="2512080" cy="977400"/>
            <a:chOff x="512280" y="489240"/>
            <a:chExt cx="2512080" cy="977400"/>
          </a:xfrm>
        </p:grpSpPr>
        <p:pic>
          <p:nvPicPr>
            <p:cNvPr id="52" name="object 49"/>
            <p:cNvPicPr/>
            <p:nvPr/>
          </p:nvPicPr>
          <p:blipFill>
            <a:blip r:embed="rId8" cstate="print"/>
            <a:stretch/>
          </p:blipFill>
          <p:spPr>
            <a:xfrm>
              <a:off x="512280" y="489240"/>
              <a:ext cx="833760" cy="9514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3" name="object 50"/>
            <p:cNvSpPr/>
            <p:nvPr/>
          </p:nvSpPr>
          <p:spPr>
            <a:xfrm>
              <a:off x="1577160" y="814680"/>
              <a:ext cx="289440" cy="17964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54" name="object 51"/>
            <p:cNvGrpSpPr/>
            <p:nvPr/>
          </p:nvGrpSpPr>
          <p:grpSpPr>
            <a:xfrm>
              <a:off x="1917720" y="814680"/>
              <a:ext cx="442080" cy="145440"/>
              <a:chOff x="1917720" y="814680"/>
              <a:chExt cx="442080" cy="145440"/>
            </a:xfrm>
          </p:grpSpPr>
          <p:sp>
            <p:nvSpPr>
              <p:cNvPr id="55" name="object 52"/>
              <p:cNvSpPr/>
              <p:nvPr/>
            </p:nvSpPr>
            <p:spPr>
              <a:xfrm>
                <a:off x="1917720" y="814680"/>
                <a:ext cx="285120" cy="14544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56" name="object 53"/>
              <p:cNvPicPr/>
              <p:nvPr/>
            </p:nvPicPr>
            <p:blipFill>
              <a:blip r:embed="rId9" cstate="print"/>
              <a:stretch/>
            </p:blipFill>
            <p:spPr>
              <a:xfrm>
                <a:off x="2244240" y="815040"/>
                <a:ext cx="115560" cy="14436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57" name="object 54"/>
            <p:cNvPicPr/>
            <p:nvPr/>
          </p:nvPicPr>
          <p:blipFill>
            <a:blip r:embed="rId10" cstate="print"/>
            <a:stretch/>
          </p:blipFill>
          <p:spPr>
            <a:xfrm>
              <a:off x="1556640" y="1049760"/>
              <a:ext cx="154080" cy="14796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58" name="object 55"/>
            <p:cNvGrpSpPr/>
            <p:nvPr/>
          </p:nvGrpSpPr>
          <p:grpSpPr>
            <a:xfrm>
              <a:off x="1762920" y="1051200"/>
              <a:ext cx="671760" cy="177840"/>
              <a:chOff x="1762920" y="1051200"/>
              <a:chExt cx="671760" cy="177840"/>
            </a:xfrm>
          </p:grpSpPr>
          <p:pic>
            <p:nvPicPr>
              <p:cNvPr id="59" name="object 56"/>
              <p:cNvPicPr/>
              <p:nvPr/>
            </p:nvPicPr>
            <p:blipFill>
              <a:blip r:embed="rId11" cstate="print"/>
              <a:stretch/>
            </p:blipFill>
            <p:spPr>
              <a:xfrm>
                <a:off x="1762920" y="1051560"/>
                <a:ext cx="117000" cy="1443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0" name="object 57"/>
              <p:cNvSpPr/>
              <p:nvPr/>
            </p:nvSpPr>
            <p:spPr>
              <a:xfrm>
                <a:off x="1917720" y="1051200"/>
                <a:ext cx="516960" cy="177840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61" name="object 58"/>
            <p:cNvGrpSpPr/>
            <p:nvPr/>
          </p:nvGrpSpPr>
          <p:grpSpPr>
            <a:xfrm>
              <a:off x="2489040" y="1051560"/>
              <a:ext cx="285120" cy="144360"/>
              <a:chOff x="2489040" y="1051560"/>
              <a:chExt cx="285120" cy="144360"/>
            </a:xfrm>
          </p:grpSpPr>
          <p:pic>
            <p:nvPicPr>
              <p:cNvPr id="62" name="object 59"/>
              <p:cNvPicPr/>
              <p:nvPr/>
            </p:nvPicPr>
            <p:blipFill>
              <a:blip r:embed="rId12" cstate="print"/>
              <a:stretch/>
            </p:blipFill>
            <p:spPr>
              <a:xfrm>
                <a:off x="2489040" y="1051560"/>
                <a:ext cx="124200" cy="1443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3" name="object 60"/>
              <p:cNvPicPr/>
              <p:nvPr/>
            </p:nvPicPr>
            <p:blipFill>
              <a:blip r:embed="rId13" cstate="print"/>
              <a:stretch/>
            </p:blipFill>
            <p:spPr>
              <a:xfrm>
                <a:off x="2658960" y="1051560"/>
                <a:ext cx="115200" cy="14436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4" name="object 61"/>
            <p:cNvGrpSpPr/>
            <p:nvPr/>
          </p:nvGrpSpPr>
          <p:grpSpPr>
            <a:xfrm>
              <a:off x="1556640" y="1284480"/>
              <a:ext cx="1467720" cy="182160"/>
              <a:chOff x="1556640" y="1284480"/>
              <a:chExt cx="1467720" cy="182160"/>
            </a:xfrm>
          </p:grpSpPr>
          <p:pic>
            <p:nvPicPr>
              <p:cNvPr id="65" name="object 62"/>
              <p:cNvPicPr/>
              <p:nvPr/>
            </p:nvPicPr>
            <p:blipFill>
              <a:blip r:embed="rId14" cstate="print"/>
              <a:stretch/>
            </p:blipFill>
            <p:spPr>
              <a:xfrm>
                <a:off x="1556640" y="1292040"/>
                <a:ext cx="137520" cy="1497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6" name="object 63"/>
              <p:cNvPicPr/>
              <p:nvPr/>
            </p:nvPicPr>
            <p:blipFill>
              <a:blip r:embed="rId15" cstate="print"/>
              <a:stretch/>
            </p:blipFill>
            <p:spPr>
              <a:xfrm>
                <a:off x="1725840" y="1292040"/>
                <a:ext cx="158760" cy="1497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7" name="object 64"/>
              <p:cNvPicPr/>
              <p:nvPr/>
            </p:nvPicPr>
            <p:blipFill>
              <a:blip r:embed="rId16" cstate="print"/>
              <a:stretch/>
            </p:blipFill>
            <p:spPr>
              <a:xfrm>
                <a:off x="1917720" y="1284480"/>
                <a:ext cx="354600" cy="1821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8" name="object 65"/>
              <p:cNvPicPr/>
              <p:nvPr/>
            </p:nvPicPr>
            <p:blipFill>
              <a:blip r:embed="rId17" cstate="print"/>
              <a:stretch/>
            </p:blipFill>
            <p:spPr>
              <a:xfrm>
                <a:off x="2300040" y="1292040"/>
                <a:ext cx="158760" cy="1497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9" name="object 66"/>
              <p:cNvSpPr/>
              <p:nvPr/>
            </p:nvSpPr>
            <p:spPr>
              <a:xfrm>
                <a:off x="2494080" y="1290960"/>
                <a:ext cx="132840" cy="14400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70" name="object 67"/>
              <p:cNvPicPr/>
              <p:nvPr/>
            </p:nvPicPr>
            <p:blipFill>
              <a:blip r:embed="rId18" cstate="print"/>
              <a:stretch/>
            </p:blipFill>
            <p:spPr>
              <a:xfrm>
                <a:off x="2661480" y="1290960"/>
                <a:ext cx="164520" cy="1756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1" name="object 68"/>
              <p:cNvPicPr/>
              <p:nvPr/>
            </p:nvPicPr>
            <p:blipFill>
              <a:blip r:embed="rId19" cstate="print"/>
              <a:stretch/>
            </p:blipFill>
            <p:spPr>
              <a:xfrm>
                <a:off x="2861640" y="1290960"/>
                <a:ext cx="162720" cy="14436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2" name="Прямоугольник: скругленные углы 2"/>
          <p:cNvSpPr/>
          <p:nvPr/>
        </p:nvSpPr>
        <p:spPr>
          <a:xfrm>
            <a:off x="6140520" y="9593640"/>
            <a:ext cx="869040" cy="8528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3" name="Овал 3"/>
          <p:cNvSpPr/>
          <p:nvPr/>
        </p:nvSpPr>
        <p:spPr>
          <a:xfrm>
            <a:off x="6047640" y="7937640"/>
            <a:ext cx="809640" cy="8096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74" name="object 48"/>
          <p:cNvPicPr/>
          <p:nvPr/>
        </p:nvPicPr>
        <p:blipFill>
          <a:blip r:embed="rId20" cstate="print"/>
          <a:stretch/>
        </p:blipFill>
        <p:spPr>
          <a:xfrm>
            <a:off x="6162120" y="8141760"/>
            <a:ext cx="595800" cy="510840"/>
          </a:xfrm>
          <a:prstGeom prst="rect">
            <a:avLst/>
          </a:prstGeom>
          <a:ln w="0">
            <a:noFill/>
          </a:ln>
        </p:spPr>
      </p:pic>
      <p:pic>
        <p:nvPicPr>
          <p:cNvPr id="75" name="Рисунок 7"/>
          <p:cNvPicPr/>
          <p:nvPr/>
        </p:nvPicPr>
        <p:blipFill>
          <a:blip r:embed="rId21" cstate="print"/>
          <a:stretch/>
        </p:blipFill>
        <p:spPr>
          <a:xfrm>
            <a:off x="6153120" y="9577080"/>
            <a:ext cx="856440" cy="8564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6" name="Таблица 4"/>
          <p:cNvGraphicFramePr/>
          <p:nvPr/>
        </p:nvGraphicFramePr>
        <p:xfrm>
          <a:off x="249858" y="1602284"/>
          <a:ext cx="7044840" cy="5637600"/>
        </p:xfrm>
        <a:graphic>
          <a:graphicData uri="http://schemas.openxmlformats.org/drawingml/2006/table">
            <a:tbl>
              <a:tblPr/>
              <a:tblGrid>
                <a:gridCol w="842400"/>
                <a:gridCol w="4796280"/>
                <a:gridCol w="1406160"/>
              </a:tblGrid>
              <a:tr h="5724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735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01.09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День волонтера, 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просмотр роликов РГО</a:t>
                      </a:r>
                      <a:endParaRPr lang="ru-RU" sz="1800" b="0" strike="noStrike" spc="-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2">
                          <a:solidFill>
                            <a:srgbClr val="231F20"/>
                          </a:solidFill>
                          <a:latin typeface="Calibri"/>
                        </a:rPr>
                        <a:t>15:0</a:t>
                      </a:r>
                      <a:r>
                        <a:rPr lang="ru-RU" sz="1800" b="0" strike="noStrike" spc="-26">
                          <a:solidFill>
                            <a:srgbClr val="231F20"/>
                          </a:solidFill>
                          <a:latin typeface="Calibri"/>
                        </a:rPr>
                        <a:t>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568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03.09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Онлайн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мероприятие РО Знание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«Голосуем сердцем - воспитываем примером: выборы в России»</a:t>
                      </a:r>
                      <a:endParaRPr lang="ru-RU" sz="18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10:00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1012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07.09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Кинопогружение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«Через года, через века звучит Аксакова строка»</a:t>
                      </a:r>
                      <a:endParaRPr lang="ru-RU" sz="18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15:00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95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08.09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Урок оказания первой 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медицинской помощи 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(Красный крест)</a:t>
                      </a:r>
                      <a:endParaRPr lang="ru-RU" sz="18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15:00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506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11.09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Участие в мероприятиях, приуроченных ко Дню Города-Героя Керчь</a:t>
                      </a:r>
                      <a:endParaRPr lang="ru-RU" sz="18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Время уточняется</a:t>
                      </a:r>
                      <a:endParaRPr lang="ru-RU" sz="1800" b="0" strike="noStrike" spc="-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506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14.09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Час финансовой грамотности</a:t>
                      </a:r>
                      <a:endParaRPr lang="ru-RU" sz="18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15:00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object 1"/>
          <p:cNvPicPr/>
          <p:nvPr/>
        </p:nvPicPr>
        <p:blipFill>
          <a:blip r:embed="rId2" cstate="print"/>
          <a:stretch/>
        </p:blipFill>
        <p:spPr>
          <a:xfrm>
            <a:off x="3731760" y="108000"/>
            <a:ext cx="3714480" cy="1652760"/>
          </a:xfrm>
          <a:prstGeom prst="rect">
            <a:avLst/>
          </a:prstGeom>
          <a:ln w="0">
            <a:noFill/>
          </a:ln>
        </p:spPr>
      </p:pic>
      <p:sp>
        <p:nvSpPr>
          <p:cNvPr id="78" name="object 2"/>
          <p:cNvSpPr/>
          <p:nvPr/>
        </p:nvSpPr>
        <p:spPr>
          <a:xfrm>
            <a:off x="111240" y="7000200"/>
            <a:ext cx="7340040" cy="35780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79" name="Группа 2"/>
          <p:cNvGrpSpPr/>
          <p:nvPr/>
        </p:nvGrpSpPr>
        <p:grpSpPr>
          <a:xfrm>
            <a:off x="644400" y="8176320"/>
            <a:ext cx="1142280" cy="127080"/>
            <a:chOff x="644400" y="8176320"/>
            <a:chExt cx="1142280" cy="127080"/>
          </a:xfrm>
        </p:grpSpPr>
        <p:pic>
          <p:nvPicPr>
            <p:cNvPr id="80" name="object 3"/>
            <p:cNvPicPr/>
            <p:nvPr/>
          </p:nvPicPr>
          <p:blipFill>
            <a:blip r:embed="rId3" cstate="print"/>
            <a:stretch/>
          </p:blipFill>
          <p:spPr>
            <a:xfrm>
              <a:off x="644400" y="8176320"/>
              <a:ext cx="97560" cy="1270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81" name="object 4"/>
            <p:cNvSpPr/>
            <p:nvPr/>
          </p:nvSpPr>
          <p:spPr>
            <a:xfrm>
              <a:off x="771480" y="8178120"/>
              <a:ext cx="88920" cy="123840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82" name="object 5"/>
            <p:cNvPicPr/>
            <p:nvPr/>
          </p:nvPicPr>
          <p:blipFill>
            <a:blip r:embed="rId4" cstate="print"/>
            <a:stretch/>
          </p:blipFill>
          <p:spPr>
            <a:xfrm>
              <a:off x="888840" y="8176320"/>
              <a:ext cx="286560" cy="1270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3" name="object 6"/>
            <p:cNvPicPr/>
            <p:nvPr/>
          </p:nvPicPr>
          <p:blipFill>
            <a:blip r:embed="rId5" cstate="print"/>
            <a:stretch/>
          </p:blipFill>
          <p:spPr>
            <a:xfrm>
              <a:off x="1201680" y="8176320"/>
              <a:ext cx="313560" cy="1270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4" name="object 7"/>
            <p:cNvPicPr/>
            <p:nvPr/>
          </p:nvPicPr>
          <p:blipFill>
            <a:blip r:embed="rId6" cstate="print"/>
            <a:stretch/>
          </p:blipFill>
          <p:spPr>
            <a:xfrm>
              <a:off x="1545480" y="8178120"/>
              <a:ext cx="104400" cy="123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5" name="object 8"/>
            <p:cNvPicPr/>
            <p:nvPr/>
          </p:nvPicPr>
          <p:blipFill>
            <a:blip r:embed="rId7" cstate="print"/>
            <a:stretch/>
          </p:blipFill>
          <p:spPr>
            <a:xfrm>
              <a:off x="1679400" y="8178120"/>
              <a:ext cx="107280" cy="1252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282306" y="316800"/>
            <a:ext cx="2952328" cy="1501508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tabLst>
                <a:tab pos="0" algn="l"/>
              </a:tabLst>
            </a:pPr>
            <a:r>
              <a:rPr lang="ru-RU" sz="2700" b="1" strike="noStrike" spc="-12" dirty="0">
                <a:solidFill>
                  <a:srgbClr val="FFFFFF"/>
                </a:solidFill>
                <a:latin typeface="Calibri"/>
              </a:rPr>
              <a:t>МЕРОПРИЯТИЯ </a:t>
            </a:r>
            <a:r>
              <a:rPr lang="ru-RU" sz="2700" b="1" strike="noStrike" spc="-1" dirty="0">
                <a:solidFill>
                  <a:srgbClr val="FFFFFF"/>
                </a:solidFill>
                <a:latin typeface="Calibri"/>
              </a:rPr>
              <a:t>НА</a:t>
            </a:r>
            <a:r>
              <a:rPr lang="ru-RU" sz="2700" b="1" strike="noStrike" spc="-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2700" b="1" strike="noStrike" spc="-12" dirty="0" smtClean="0">
                <a:solidFill>
                  <a:srgbClr val="FFFFFF"/>
                </a:solidFill>
                <a:latin typeface="Calibri"/>
              </a:rPr>
              <a:t>СЕНТЯБРЬ</a:t>
            </a:r>
            <a:r>
              <a:rPr dirty="0"/>
              <a:t/>
            </a:r>
            <a:br>
              <a:rPr dirty="0"/>
            </a:br>
            <a:r>
              <a:rPr lang="ru-RU" sz="2700" b="1" strike="noStrike" spc="-21" dirty="0">
                <a:solidFill>
                  <a:srgbClr val="FFFFFF"/>
                </a:solidFill>
                <a:latin typeface="Calibri"/>
              </a:rPr>
              <a:t>2026</a:t>
            </a:r>
            <a:endParaRPr lang="ru-RU" sz="2700" b="0" strike="noStrike" spc="-1" dirty="0">
              <a:latin typeface="Arial"/>
            </a:endParaRPr>
          </a:p>
        </p:txBody>
      </p:sp>
      <p:sp>
        <p:nvSpPr>
          <p:cNvPr id="87" name="object 9"/>
          <p:cNvSpPr/>
          <p:nvPr/>
        </p:nvSpPr>
        <p:spPr>
          <a:xfrm>
            <a:off x="628920" y="8441640"/>
            <a:ext cx="5108400" cy="2021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lang="ru-RU" sz="4400" b="0" strike="noStrike" spc="-1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Адрес: г. Керчь, шоссе Героев Сталинграда, 60/1, каб.6</a:t>
            </a:r>
            <a:r>
              <a:t/>
            </a:r>
            <a:br/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Контактный номер 8(36561)78433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ФИО Шевченко Анна Игоревна</a:t>
            </a:r>
            <a:endParaRPr lang="ru-RU" sz="1300" b="0" strike="noStrike" spc="-1">
              <a:latin typeface="Arial"/>
            </a:endParaRPr>
          </a:p>
        </p:txBody>
      </p:sp>
      <p:sp>
        <p:nvSpPr>
          <p:cNvPr id="88" name="object 10"/>
          <p:cNvSpPr/>
          <p:nvPr/>
        </p:nvSpPr>
        <p:spPr>
          <a:xfrm>
            <a:off x="3819240" y="7386840"/>
            <a:ext cx="3291840" cy="82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66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четверг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09:00</a:t>
            </a:r>
            <a:r>
              <a:rPr lang="ru-RU" sz="1600" b="1" strike="noStrike" spc="-7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5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21">
                <a:solidFill>
                  <a:srgbClr val="58595B"/>
                </a:solidFill>
                <a:latin typeface="Calibri"/>
                <a:ea typeface="DejaVu Sans"/>
              </a:rPr>
              <a:t>18:00, пятница 09:00-16:45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89" name="object 11"/>
          <p:cNvSpPr/>
          <p:nvPr/>
        </p:nvSpPr>
        <p:spPr>
          <a:xfrm>
            <a:off x="6123240" y="8786520"/>
            <a:ext cx="91188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5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lang="ru-RU" sz="800" b="0" strike="noStrike" spc="45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lang="ru-RU" sz="800" b="0" strike="noStrike" spc="1">
                <a:solidFill>
                  <a:srgbClr val="FFFFFF"/>
                </a:solidFill>
                <a:latin typeface="Calibri"/>
                <a:ea typeface="DejaVu Sans"/>
              </a:rPr>
              <a:t> Республике Крым</a:t>
            </a:r>
            <a:endParaRPr lang="ru-RU" sz="800" b="0" strike="noStrike" spc="-1">
              <a:latin typeface="Arial"/>
            </a:endParaRPr>
          </a:p>
        </p:txBody>
      </p:sp>
      <p:grpSp>
        <p:nvGrpSpPr>
          <p:cNvPr id="90" name="Группа 3"/>
          <p:cNvGrpSpPr/>
          <p:nvPr/>
        </p:nvGrpSpPr>
        <p:grpSpPr>
          <a:xfrm>
            <a:off x="512280" y="489240"/>
            <a:ext cx="2512080" cy="977400"/>
            <a:chOff x="512280" y="489240"/>
            <a:chExt cx="2512080" cy="977400"/>
          </a:xfrm>
        </p:grpSpPr>
        <p:pic>
          <p:nvPicPr>
            <p:cNvPr id="91" name="object 12"/>
            <p:cNvPicPr/>
            <p:nvPr/>
          </p:nvPicPr>
          <p:blipFill>
            <a:blip r:embed="rId8" cstate="print"/>
            <a:stretch/>
          </p:blipFill>
          <p:spPr>
            <a:xfrm>
              <a:off x="512280" y="489240"/>
              <a:ext cx="833760" cy="9514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92" name="object 13"/>
            <p:cNvSpPr/>
            <p:nvPr/>
          </p:nvSpPr>
          <p:spPr>
            <a:xfrm>
              <a:off x="1577160" y="814680"/>
              <a:ext cx="289440" cy="17964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93" name="object 14"/>
            <p:cNvGrpSpPr/>
            <p:nvPr/>
          </p:nvGrpSpPr>
          <p:grpSpPr>
            <a:xfrm>
              <a:off x="1917720" y="814680"/>
              <a:ext cx="442080" cy="145440"/>
              <a:chOff x="1917720" y="814680"/>
              <a:chExt cx="442080" cy="145440"/>
            </a:xfrm>
          </p:grpSpPr>
          <p:sp>
            <p:nvSpPr>
              <p:cNvPr id="94" name="object 15"/>
              <p:cNvSpPr/>
              <p:nvPr/>
            </p:nvSpPr>
            <p:spPr>
              <a:xfrm>
                <a:off x="1917720" y="814680"/>
                <a:ext cx="285120" cy="14544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95" name="object 16"/>
              <p:cNvPicPr/>
              <p:nvPr/>
            </p:nvPicPr>
            <p:blipFill>
              <a:blip r:embed="rId9" cstate="print"/>
              <a:stretch/>
            </p:blipFill>
            <p:spPr>
              <a:xfrm>
                <a:off x="2244240" y="815040"/>
                <a:ext cx="115560" cy="14436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96" name="object 17"/>
            <p:cNvPicPr/>
            <p:nvPr/>
          </p:nvPicPr>
          <p:blipFill>
            <a:blip r:embed="rId10" cstate="print"/>
            <a:stretch/>
          </p:blipFill>
          <p:spPr>
            <a:xfrm>
              <a:off x="1556640" y="1049760"/>
              <a:ext cx="154080" cy="14796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97" name="object 18"/>
            <p:cNvGrpSpPr/>
            <p:nvPr/>
          </p:nvGrpSpPr>
          <p:grpSpPr>
            <a:xfrm>
              <a:off x="1762920" y="1051200"/>
              <a:ext cx="671760" cy="177840"/>
              <a:chOff x="1762920" y="1051200"/>
              <a:chExt cx="671760" cy="177840"/>
            </a:xfrm>
          </p:grpSpPr>
          <p:pic>
            <p:nvPicPr>
              <p:cNvPr id="98" name="object 19"/>
              <p:cNvPicPr/>
              <p:nvPr/>
            </p:nvPicPr>
            <p:blipFill>
              <a:blip r:embed="rId11" cstate="print"/>
              <a:stretch/>
            </p:blipFill>
            <p:spPr>
              <a:xfrm>
                <a:off x="1762920" y="1051560"/>
                <a:ext cx="117000" cy="1443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99" name="object 20"/>
              <p:cNvSpPr/>
              <p:nvPr/>
            </p:nvSpPr>
            <p:spPr>
              <a:xfrm>
                <a:off x="1917720" y="1051200"/>
                <a:ext cx="516960" cy="177840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100" name="object 21"/>
            <p:cNvGrpSpPr/>
            <p:nvPr/>
          </p:nvGrpSpPr>
          <p:grpSpPr>
            <a:xfrm>
              <a:off x="2489040" y="1051560"/>
              <a:ext cx="285120" cy="144360"/>
              <a:chOff x="2489040" y="1051560"/>
              <a:chExt cx="285120" cy="144360"/>
            </a:xfrm>
          </p:grpSpPr>
          <p:pic>
            <p:nvPicPr>
              <p:cNvPr id="101" name="object 22"/>
              <p:cNvPicPr/>
              <p:nvPr/>
            </p:nvPicPr>
            <p:blipFill>
              <a:blip r:embed="rId12" cstate="print"/>
              <a:stretch/>
            </p:blipFill>
            <p:spPr>
              <a:xfrm>
                <a:off x="2489040" y="1051560"/>
                <a:ext cx="124200" cy="1443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2" name="object 23"/>
              <p:cNvPicPr/>
              <p:nvPr/>
            </p:nvPicPr>
            <p:blipFill>
              <a:blip r:embed="rId13" cstate="print"/>
              <a:stretch/>
            </p:blipFill>
            <p:spPr>
              <a:xfrm>
                <a:off x="2658960" y="1051560"/>
                <a:ext cx="115200" cy="14436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103" name="object 24"/>
            <p:cNvGrpSpPr/>
            <p:nvPr/>
          </p:nvGrpSpPr>
          <p:grpSpPr>
            <a:xfrm>
              <a:off x="1556640" y="1284480"/>
              <a:ext cx="1467720" cy="182160"/>
              <a:chOff x="1556640" y="1284480"/>
              <a:chExt cx="1467720" cy="182160"/>
            </a:xfrm>
          </p:grpSpPr>
          <p:pic>
            <p:nvPicPr>
              <p:cNvPr id="104" name="object 25"/>
              <p:cNvPicPr/>
              <p:nvPr/>
            </p:nvPicPr>
            <p:blipFill>
              <a:blip r:embed="rId14" cstate="print"/>
              <a:stretch/>
            </p:blipFill>
            <p:spPr>
              <a:xfrm>
                <a:off x="1556640" y="1292040"/>
                <a:ext cx="137520" cy="1497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5" name="object 26"/>
              <p:cNvPicPr/>
              <p:nvPr/>
            </p:nvPicPr>
            <p:blipFill>
              <a:blip r:embed="rId15" cstate="print"/>
              <a:stretch/>
            </p:blipFill>
            <p:spPr>
              <a:xfrm>
                <a:off x="1725840" y="1292040"/>
                <a:ext cx="158760" cy="1497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6" name="object 27"/>
              <p:cNvPicPr/>
              <p:nvPr/>
            </p:nvPicPr>
            <p:blipFill>
              <a:blip r:embed="rId16" cstate="print"/>
              <a:stretch/>
            </p:blipFill>
            <p:spPr>
              <a:xfrm>
                <a:off x="1917720" y="1284480"/>
                <a:ext cx="354600" cy="1821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7" name="object 28"/>
              <p:cNvPicPr/>
              <p:nvPr/>
            </p:nvPicPr>
            <p:blipFill>
              <a:blip r:embed="rId17" cstate="print"/>
              <a:stretch/>
            </p:blipFill>
            <p:spPr>
              <a:xfrm>
                <a:off x="2300040" y="1292040"/>
                <a:ext cx="158760" cy="1497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08" name="object 29"/>
              <p:cNvSpPr/>
              <p:nvPr/>
            </p:nvSpPr>
            <p:spPr>
              <a:xfrm>
                <a:off x="2494080" y="1290960"/>
                <a:ext cx="132840" cy="14400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109" name="object 30"/>
              <p:cNvPicPr/>
              <p:nvPr/>
            </p:nvPicPr>
            <p:blipFill>
              <a:blip r:embed="rId18" cstate="print"/>
              <a:stretch/>
            </p:blipFill>
            <p:spPr>
              <a:xfrm>
                <a:off x="2661480" y="1290960"/>
                <a:ext cx="164520" cy="1756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0" name="object 31"/>
              <p:cNvPicPr/>
              <p:nvPr/>
            </p:nvPicPr>
            <p:blipFill>
              <a:blip r:embed="rId19" cstate="print"/>
              <a:stretch/>
            </p:blipFill>
            <p:spPr>
              <a:xfrm>
                <a:off x="2861640" y="1290960"/>
                <a:ext cx="162720" cy="14436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111" name="Прямоугольник: скругленные углы 1"/>
          <p:cNvSpPr/>
          <p:nvPr/>
        </p:nvSpPr>
        <p:spPr>
          <a:xfrm>
            <a:off x="6140520" y="9593640"/>
            <a:ext cx="869040" cy="8528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2" name="Овал 1"/>
          <p:cNvSpPr/>
          <p:nvPr/>
        </p:nvSpPr>
        <p:spPr>
          <a:xfrm>
            <a:off x="6047640" y="7937640"/>
            <a:ext cx="809640" cy="8096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13" name="object 32"/>
          <p:cNvPicPr/>
          <p:nvPr/>
        </p:nvPicPr>
        <p:blipFill>
          <a:blip r:embed="rId20" cstate="print"/>
          <a:stretch/>
        </p:blipFill>
        <p:spPr>
          <a:xfrm>
            <a:off x="6162120" y="8141760"/>
            <a:ext cx="595800" cy="510840"/>
          </a:xfrm>
          <a:prstGeom prst="rect">
            <a:avLst/>
          </a:prstGeom>
          <a:ln w="0">
            <a:noFill/>
          </a:ln>
        </p:spPr>
      </p:pic>
      <p:pic>
        <p:nvPicPr>
          <p:cNvPr id="114" name="Рисунок 1"/>
          <p:cNvPicPr/>
          <p:nvPr/>
        </p:nvPicPr>
        <p:blipFill>
          <a:blip r:embed="rId21" cstate="print"/>
          <a:stretch/>
        </p:blipFill>
        <p:spPr>
          <a:xfrm>
            <a:off x="6153120" y="9577080"/>
            <a:ext cx="856440" cy="8564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15" name="Таблица 1"/>
          <p:cNvGraphicFramePr/>
          <p:nvPr/>
        </p:nvGraphicFramePr>
        <p:xfrm>
          <a:off x="431280" y="1756080"/>
          <a:ext cx="6978600" cy="5471828"/>
        </p:xfrm>
        <a:graphic>
          <a:graphicData uri="http://schemas.openxmlformats.org/drawingml/2006/table">
            <a:tbl>
              <a:tblPr/>
              <a:tblGrid>
                <a:gridCol w="842400"/>
                <a:gridCol w="4796280"/>
                <a:gridCol w="1339920"/>
              </a:tblGrid>
              <a:tr h="9263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573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15.09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День цифровой грамотности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«Телефон без страха»</a:t>
                      </a:r>
                      <a:endParaRPr lang="ru-RU" sz="18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15:00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6560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17.09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Онлайн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 мероприятие</a:t>
                      </a:r>
                      <a:endParaRPr lang="ru-RU" sz="1800" b="0" strike="noStrike" spc="-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«Час  пенсионной </a:t>
                      </a:r>
                      <a:r>
                        <a:rPr lang="ru-RU" sz="1800" b="0" strike="noStrike" spc="-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грамотности</a:t>
                      </a:r>
                      <a:r>
                        <a:rPr lang="ru-RU" sz="1800" b="0" strike="noStrike" spc="-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»</a:t>
                      </a:r>
                      <a:endParaRPr lang="ru-RU" sz="18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10:00</a:t>
                      </a:r>
                      <a:endParaRPr lang="ru-RU" sz="1800" b="0" strike="noStrike" spc="-1" dirty="0">
                        <a:latin typeface="+mn-lt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8581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21.09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Видео-кросс «Жемчужины родного края»,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приуроченный к Всемирному дню туризма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(Совет ветеранов)</a:t>
                      </a:r>
                      <a:endParaRPr lang="ru-RU" sz="18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15:00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455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22.09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Литературно-музыкальное кафе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«Я в России рожден»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(клуб любителей книг)</a:t>
                      </a:r>
                      <a:endParaRPr lang="ru-RU" sz="18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15:00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710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24.09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Краеведческая встреча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Музее древности</a:t>
                      </a:r>
                      <a:endParaRPr lang="ru-RU" sz="18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Время уточняется</a:t>
                      </a:r>
                      <a:endParaRPr lang="ru-RU" sz="18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</a:tr>
              <a:tr h="710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28.09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Литературный вечер  «Мудрость жизни»,  посвященный Дню пожилого человека</a:t>
                      </a:r>
                      <a:endParaRPr lang="ru-RU" sz="18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15:00</a:t>
                      </a:r>
                      <a:endParaRPr lang="ru-RU" sz="1800" b="0" strike="noStrike" spc="-1" dirty="0" smtClean="0"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latin typeface="Arial"/>
                      </a:endParaRPr>
                    </a:p>
                  </a:txBody>
                  <a:tcPr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1074</TotalTime>
  <Words>243</Words>
  <Application>Microsoft Office PowerPoint</Application>
  <PresentationFormat>Произвольный</PresentationFormat>
  <Paragraphs>74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 НА СЕНТЯБРЬ 2026</vt:lpstr>
      <vt:lpstr>МЕРОПРИЯТИЯ НА СЕНТЯБРЬ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User</cp:lastModifiedBy>
  <cp:revision>47</cp:revision>
  <cp:lastPrinted>2026-02-26T13:12:14Z</cp:lastPrinted>
  <dcterms:created xsi:type="dcterms:W3CDTF">2025-11-06T11:20:25Z</dcterms:created>
  <dcterms:modified xsi:type="dcterms:W3CDTF">2026-08-25T13:45:10Z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