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7800" cy="82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C22F621-D890-4189-9F4D-1B3BFCB8944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752FEEC-1071-44EE-8EF0-E9A3FA6855E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8960" cy="893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8960" cy="893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6F9CD8-6124-4CE3-8068-C7802A41F59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BCEB13B-A730-432A-A64C-36F874E06B0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4A6826-7792-4ADE-93CE-17EB96C4B874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9520" cy="142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object 35"/>
          <p:cNvSpPr/>
          <p:nvPr/>
        </p:nvSpPr>
        <p:spPr>
          <a:xfrm>
            <a:off x="111240" y="7480440"/>
            <a:ext cx="7345080" cy="310320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103200"/>
              <a:gd name="textAreaBottom" fmla="*/ 3103920 h 310320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25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7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616280" y="316800"/>
            <a:ext cx="2522160" cy="112140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 anchorCtr="1">
            <a:sp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СЕНТЯБРЬ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object 43"/>
          <p:cNvSpPr/>
          <p:nvPr/>
        </p:nvSpPr>
        <p:spPr>
          <a:xfrm>
            <a:off x="628920" y="8441640"/>
            <a:ext cx="5113440" cy="20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пгт Раздольное ул. Гоголя, д.100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</a:t>
            </a:r>
            <a:r>
              <a:rPr b="0" lang="en-US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+7(36553)77-001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ФИО</a:t>
            </a:r>
            <a:r>
              <a:rPr b="0" lang="en-US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Окунская Надежда Алексеевна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object 44"/>
          <p:cNvSpPr/>
          <p:nvPr/>
        </p:nvSpPr>
        <p:spPr>
          <a:xfrm>
            <a:off x="2940120" y="7709040"/>
            <a:ext cx="350460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18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:00 пятница                                 09</a:t>
            </a:r>
            <a:r>
              <a:rPr b="1" lang="en-US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:00 -  16:45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5"/>
          <p:cNvSpPr/>
          <p:nvPr/>
        </p:nvSpPr>
        <p:spPr>
          <a:xfrm>
            <a:off x="6123240" y="8786520"/>
            <a:ext cx="91692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5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Республике Крым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5" name="Группа 103"/>
          <p:cNvGrpSpPr/>
          <p:nvPr/>
        </p:nvGrpSpPr>
        <p:grpSpPr>
          <a:xfrm>
            <a:off x="512280" y="0"/>
            <a:ext cx="2517120" cy="1154520"/>
            <a:chOff x="512280" y="0"/>
            <a:chExt cx="2517120" cy="1154520"/>
          </a:xfrm>
        </p:grpSpPr>
        <p:pic>
          <p:nvPicPr>
            <p:cNvPr id="36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0"/>
              <a:ext cx="838800" cy="11235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" name="object 50"/>
            <p:cNvSpPr/>
            <p:nvPr/>
          </p:nvSpPr>
          <p:spPr>
            <a:xfrm>
              <a:off x="1577160" y="382320"/>
              <a:ext cx="294480" cy="2170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217080"/>
                <a:gd name="textAreaBottom" fmla="*/ 217800 h 217080"/>
              </a:gdLst>
              <a:ah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38" name="object 51"/>
            <p:cNvGrpSpPr/>
            <p:nvPr/>
          </p:nvGrpSpPr>
          <p:grpSpPr>
            <a:xfrm>
              <a:off x="1917720" y="382320"/>
              <a:ext cx="447120" cy="176760"/>
              <a:chOff x="1917720" y="382320"/>
              <a:chExt cx="447120" cy="176760"/>
            </a:xfrm>
          </p:grpSpPr>
          <p:sp>
            <p:nvSpPr>
              <p:cNvPr id="39" name="object 52"/>
              <p:cNvSpPr/>
              <p:nvPr/>
            </p:nvSpPr>
            <p:spPr>
              <a:xfrm>
                <a:off x="1917720" y="382320"/>
                <a:ext cx="290160" cy="17676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76760"/>
                  <a:gd name="textAreaBottom" fmla="*/ 177480 h 176760"/>
                </a:gdLst>
                <a:ah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0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383040"/>
                <a:ext cx="12060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1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658440"/>
              <a:ext cx="159120" cy="17964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2" name="object 55"/>
            <p:cNvGrpSpPr/>
            <p:nvPr/>
          </p:nvGrpSpPr>
          <p:grpSpPr>
            <a:xfrm>
              <a:off x="1762920" y="659880"/>
              <a:ext cx="676800" cy="214920"/>
              <a:chOff x="1762920" y="659880"/>
              <a:chExt cx="676800" cy="214920"/>
            </a:xfrm>
          </p:grpSpPr>
          <p:pic>
            <p:nvPicPr>
              <p:cNvPr id="43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660600"/>
                <a:ext cx="12204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4" name="object 57"/>
              <p:cNvSpPr/>
              <p:nvPr/>
            </p:nvSpPr>
            <p:spPr>
              <a:xfrm>
                <a:off x="1917720" y="659880"/>
                <a:ext cx="522000" cy="21492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214920"/>
                  <a:gd name="textAreaBottom" fmla="*/ 215640 h 214920"/>
                </a:gdLst>
                <a:ah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5" name="object 58"/>
            <p:cNvGrpSpPr/>
            <p:nvPr/>
          </p:nvGrpSpPr>
          <p:grpSpPr>
            <a:xfrm>
              <a:off x="2489040" y="660600"/>
              <a:ext cx="290160" cy="175680"/>
              <a:chOff x="2489040" y="660600"/>
              <a:chExt cx="290160" cy="175680"/>
            </a:xfrm>
          </p:grpSpPr>
          <p:pic>
            <p:nvPicPr>
              <p:cNvPr id="46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660600"/>
                <a:ext cx="12924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7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660600"/>
                <a:ext cx="12024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48" name="object 61"/>
            <p:cNvGrpSpPr/>
            <p:nvPr/>
          </p:nvGrpSpPr>
          <p:grpSpPr>
            <a:xfrm>
              <a:off x="1556640" y="934200"/>
              <a:ext cx="1472760" cy="220320"/>
              <a:chOff x="1556640" y="934200"/>
              <a:chExt cx="1472760" cy="220320"/>
            </a:xfrm>
          </p:grpSpPr>
          <p:pic>
            <p:nvPicPr>
              <p:cNvPr id="49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942840"/>
                <a:ext cx="142560" cy="181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0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942840"/>
                <a:ext cx="163800" cy="181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1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934200"/>
                <a:ext cx="359640" cy="220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942840"/>
                <a:ext cx="163800" cy="181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3" name="object 66"/>
              <p:cNvSpPr/>
              <p:nvPr/>
            </p:nvSpPr>
            <p:spPr>
              <a:xfrm>
                <a:off x="2494080" y="941760"/>
                <a:ext cx="137880" cy="17532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75320"/>
                  <a:gd name="textAreaBottom" fmla="*/ 176040 h 175320"/>
                </a:gdLst>
                <a:ah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4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941760"/>
                <a:ext cx="169560" cy="2124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5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941760"/>
                <a:ext cx="16776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6" name="Прямоугольник: скругленные углы 2"/>
          <p:cNvSpPr/>
          <p:nvPr/>
        </p:nvSpPr>
        <p:spPr>
          <a:xfrm>
            <a:off x="6140520" y="9593640"/>
            <a:ext cx="874080" cy="8578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Овал 3"/>
          <p:cNvSpPr/>
          <p:nvPr/>
        </p:nvSpPr>
        <p:spPr>
          <a:xfrm>
            <a:off x="6369120" y="7937640"/>
            <a:ext cx="49356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8" name="object 48" descr=""/>
          <p:cNvPicPr/>
          <p:nvPr/>
        </p:nvPicPr>
        <p:blipFill>
          <a:blip r:embed="rId19"/>
          <a:stretch/>
        </p:blipFill>
        <p:spPr>
          <a:xfrm>
            <a:off x="6673680" y="8166240"/>
            <a:ext cx="53280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1480" cy="86148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0" name="Таблица 4"/>
          <p:cNvGraphicFramePr/>
          <p:nvPr/>
        </p:nvGraphicFramePr>
        <p:xfrm>
          <a:off x="501480" y="1690200"/>
          <a:ext cx="6780960" cy="5942520"/>
        </p:xfrm>
        <a:graphic>
          <a:graphicData uri="http://schemas.openxmlformats.org/drawingml/2006/table">
            <a:tbl>
              <a:tblPr/>
              <a:tblGrid>
                <a:gridCol w="761760"/>
                <a:gridCol w="4724280"/>
                <a:gridCol w="1295280"/>
              </a:tblGrid>
              <a:tr h="8661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280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01.09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День знаний (история и традиции праздника)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9903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03.09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Онлайн лекция РГО «Знание» </a:t>
                      </a: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«Голосуем сердцем – воспитываем примером</a:t>
                      </a:r>
                      <a:r>
                        <a:rPr b="0" lang="en-US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:</a:t>
                      </a: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 выборы в России»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14475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08.09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Информационная минутка «Грамотность и я», посвященная Дню языков народов России и международному дню грамотности (Раздольненская центральная районная библиотека им. А.И. Домбровского)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180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11.09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Урок цифровой грамотности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661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11.09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Просмотр фильма, предоставленного Всероссийской общественной организацией «Русское географическое общество»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14</a:t>
                      </a:r>
                      <a:r>
                        <a:rPr b="0" lang="en-US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:</a:t>
                      </a: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3</a:t>
                      </a:r>
                      <a:r>
                        <a:rPr b="0" lang="en-US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61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15.09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Встреча с сотрудниками  ГБУЗ РК «Раздольненская районная больница»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14:0</a:t>
                      </a:r>
                      <a:r>
                        <a:rPr b="0" lang="en-US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9520" cy="142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object 35"/>
          <p:cNvSpPr/>
          <p:nvPr/>
        </p:nvSpPr>
        <p:spPr>
          <a:xfrm>
            <a:off x="111240" y="7480440"/>
            <a:ext cx="7345080" cy="310320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103200"/>
              <a:gd name="textAreaBottom" fmla="*/ 3103920 h 310320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63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64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5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66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7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8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9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692600" y="316800"/>
            <a:ext cx="2445840" cy="112140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 anchorCtr="1">
            <a:sp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СЕНТЯБРЬ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object 43"/>
          <p:cNvSpPr/>
          <p:nvPr/>
        </p:nvSpPr>
        <p:spPr>
          <a:xfrm>
            <a:off x="628920" y="8441640"/>
            <a:ext cx="5113440" cy="20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пгт Раздольное ул. Гоголя, д.100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</a:t>
            </a:r>
            <a:r>
              <a:rPr b="0" lang="en-US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+7(36553)77-001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ФИО</a:t>
            </a:r>
            <a:r>
              <a:rPr b="0" lang="en-US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Окунская Надежда Алексеевна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object 44"/>
          <p:cNvSpPr/>
          <p:nvPr/>
        </p:nvSpPr>
        <p:spPr>
          <a:xfrm>
            <a:off x="2940120" y="7709040"/>
            <a:ext cx="3504600" cy="143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18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:00 пятница                                 09</a:t>
            </a:r>
            <a:r>
              <a:rPr b="1" lang="en-US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:00 -  16:45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object 45"/>
          <p:cNvSpPr/>
          <p:nvPr/>
        </p:nvSpPr>
        <p:spPr>
          <a:xfrm>
            <a:off x="6123240" y="8786520"/>
            <a:ext cx="916920" cy="54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5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Республике Крым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4" name="Группа 103"/>
          <p:cNvGrpSpPr/>
          <p:nvPr/>
        </p:nvGrpSpPr>
        <p:grpSpPr>
          <a:xfrm>
            <a:off x="512280" y="0"/>
            <a:ext cx="2517120" cy="1154520"/>
            <a:chOff x="512280" y="0"/>
            <a:chExt cx="2517120" cy="1154520"/>
          </a:xfrm>
        </p:grpSpPr>
        <p:pic>
          <p:nvPicPr>
            <p:cNvPr id="75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0"/>
              <a:ext cx="838800" cy="11235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6" name="object 50"/>
            <p:cNvSpPr/>
            <p:nvPr/>
          </p:nvSpPr>
          <p:spPr>
            <a:xfrm>
              <a:off x="1577160" y="382320"/>
              <a:ext cx="294480" cy="2170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217080"/>
                <a:gd name="textAreaBottom" fmla="*/ 217800 h 217080"/>
              </a:gdLst>
              <a:ah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77" name="object 51"/>
            <p:cNvGrpSpPr/>
            <p:nvPr/>
          </p:nvGrpSpPr>
          <p:grpSpPr>
            <a:xfrm>
              <a:off x="1917720" y="382320"/>
              <a:ext cx="447120" cy="176760"/>
              <a:chOff x="1917720" y="382320"/>
              <a:chExt cx="447120" cy="176760"/>
            </a:xfrm>
          </p:grpSpPr>
          <p:sp>
            <p:nvSpPr>
              <p:cNvPr id="78" name="object 52"/>
              <p:cNvSpPr/>
              <p:nvPr/>
            </p:nvSpPr>
            <p:spPr>
              <a:xfrm>
                <a:off x="1917720" y="382320"/>
                <a:ext cx="290160" cy="17676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76760"/>
                  <a:gd name="textAreaBottom" fmla="*/ 177480 h 176760"/>
                </a:gdLst>
                <a:ah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79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383040"/>
                <a:ext cx="12060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80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658440"/>
              <a:ext cx="159120" cy="17964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81" name="object 55"/>
            <p:cNvGrpSpPr/>
            <p:nvPr/>
          </p:nvGrpSpPr>
          <p:grpSpPr>
            <a:xfrm>
              <a:off x="1762920" y="659880"/>
              <a:ext cx="676800" cy="214920"/>
              <a:chOff x="1762920" y="659880"/>
              <a:chExt cx="676800" cy="214920"/>
            </a:xfrm>
          </p:grpSpPr>
          <p:pic>
            <p:nvPicPr>
              <p:cNvPr id="82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660600"/>
                <a:ext cx="12204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83" name="object 57"/>
              <p:cNvSpPr/>
              <p:nvPr/>
            </p:nvSpPr>
            <p:spPr>
              <a:xfrm>
                <a:off x="1917720" y="659880"/>
                <a:ext cx="522000" cy="21492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214920"/>
                  <a:gd name="textAreaBottom" fmla="*/ 215640 h 214920"/>
                </a:gdLst>
                <a:ah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4" name="object 58"/>
            <p:cNvGrpSpPr/>
            <p:nvPr/>
          </p:nvGrpSpPr>
          <p:grpSpPr>
            <a:xfrm>
              <a:off x="2489040" y="660600"/>
              <a:ext cx="290160" cy="175680"/>
              <a:chOff x="2489040" y="660600"/>
              <a:chExt cx="290160" cy="175680"/>
            </a:xfrm>
          </p:grpSpPr>
          <p:pic>
            <p:nvPicPr>
              <p:cNvPr id="85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660600"/>
                <a:ext cx="12924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6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660600"/>
                <a:ext cx="12024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87" name="object 61"/>
            <p:cNvGrpSpPr/>
            <p:nvPr/>
          </p:nvGrpSpPr>
          <p:grpSpPr>
            <a:xfrm>
              <a:off x="1556640" y="934200"/>
              <a:ext cx="1472760" cy="220320"/>
              <a:chOff x="1556640" y="934200"/>
              <a:chExt cx="1472760" cy="220320"/>
            </a:xfrm>
          </p:grpSpPr>
          <p:pic>
            <p:nvPicPr>
              <p:cNvPr id="88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942840"/>
                <a:ext cx="142560" cy="181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9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942840"/>
                <a:ext cx="163800" cy="181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0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934200"/>
                <a:ext cx="359640" cy="220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1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942840"/>
                <a:ext cx="163800" cy="181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92" name="object 66"/>
              <p:cNvSpPr/>
              <p:nvPr/>
            </p:nvSpPr>
            <p:spPr>
              <a:xfrm>
                <a:off x="2494080" y="941760"/>
                <a:ext cx="137880" cy="17532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75320"/>
                  <a:gd name="textAreaBottom" fmla="*/ 176040 h 175320"/>
                </a:gdLst>
                <a:ah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93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941760"/>
                <a:ext cx="169560" cy="2124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4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941760"/>
                <a:ext cx="167760" cy="175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95" name="Прямоугольник: скругленные углы 2"/>
          <p:cNvSpPr/>
          <p:nvPr/>
        </p:nvSpPr>
        <p:spPr>
          <a:xfrm>
            <a:off x="6140520" y="9593640"/>
            <a:ext cx="874080" cy="8578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Овал 3"/>
          <p:cNvSpPr/>
          <p:nvPr/>
        </p:nvSpPr>
        <p:spPr>
          <a:xfrm>
            <a:off x="6369120" y="7937640"/>
            <a:ext cx="49356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97" name="object 48" descr=""/>
          <p:cNvPicPr/>
          <p:nvPr/>
        </p:nvPicPr>
        <p:blipFill>
          <a:blip r:embed="rId19"/>
          <a:stretch/>
        </p:blipFill>
        <p:spPr>
          <a:xfrm>
            <a:off x="6673680" y="8242200"/>
            <a:ext cx="53280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1480" cy="86148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99" name="Таблица 4"/>
          <p:cNvGraphicFramePr/>
          <p:nvPr/>
        </p:nvGraphicFramePr>
        <p:xfrm>
          <a:off x="501480" y="1689120"/>
          <a:ext cx="6780960" cy="6528600"/>
        </p:xfrm>
        <a:graphic>
          <a:graphicData uri="http://schemas.openxmlformats.org/drawingml/2006/table">
            <a:tbl>
              <a:tblPr/>
              <a:tblGrid>
                <a:gridCol w="761040"/>
                <a:gridCol w="4718520"/>
                <a:gridCol w="1301760"/>
              </a:tblGrid>
              <a:tr h="58320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333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17.09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Тематическая лекция по вопросам разъяснения пенсионного законодательства в режиме ВКС и индивидуальное бесплатное консультирование по пенсионным и социальным вопросам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83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22.09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Урок финансовой грамотности (банк ВТБ)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83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24.09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Участие в мероприятиях, посвященных Дню государственного флага и герба Республики Крым совместно с Раздольненским местным отделением Крымского РО Всероссийской политической партии «Единая Россия»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Время уточняется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333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25.09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Познавательно-конкурсная программа «Мы разные, но мы вместе – в этом наша сила» (Раздольненская центральная районная библиотека им. А.И. Домбровского)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333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29.09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Calibri"/>
                        </a:rPr>
                        <a:t>Мы Россия! Мы вместе! Мероприятие, посвященное Дню воссоединения ДНР, ЛНР, Запорожской и Херсонской обл. с Российской Федерацией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14: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</TotalTime>
  <Application>LibreOffice/25.2.1.2$Windows_X86_64 LibreOffice_project/d3abf4aee5fd705e4a92bba33a32f40bc4e56f49</Application>
  <AppVersion>15.0000</AppVersion>
  <Words>304</Words>
  <Paragraphs>61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dcterms:modified xsi:type="dcterms:W3CDTF">2026-08-19T15:48:48Z</dcterms:modified>
  <cp:revision>83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