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7559675" cy="10691813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240"/>
            <a:ext cx="6795720" cy="177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795720" cy="6193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377640" y="574056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0760" cy="178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0760" cy="619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Обычный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267768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497808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497808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body"/>
          </p:nvPr>
        </p:nvSpPr>
        <p:spPr>
          <a:xfrm>
            <a:off x="267768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37764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Обычный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79536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Обычный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Обычный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Обычный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77640" y="5740560"/>
            <a:ext cx="679536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200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67768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4978080" y="250164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97808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body"/>
          </p:nvPr>
        </p:nvSpPr>
        <p:spPr>
          <a:xfrm>
            <a:off x="267768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7"/>
          <p:cNvSpPr>
            <a:spLocks noGrp="1"/>
          </p:cNvSpPr>
          <p:nvPr>
            <p:ph type="body"/>
          </p:nvPr>
        </p:nvSpPr>
        <p:spPr>
          <a:xfrm>
            <a:off x="377640" y="5740560"/>
            <a:ext cx="2182320" cy="294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79536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2000" cy="619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795360" cy="1867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object 33" descr=""/>
          <p:cNvPicPr/>
          <p:nvPr/>
        </p:nvPicPr>
        <p:blipFill>
          <a:blip r:embed="rId1"/>
          <a:stretch/>
        </p:blipFill>
        <p:spPr>
          <a:xfrm>
            <a:off x="3849480" y="0"/>
            <a:ext cx="3700800" cy="16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CustomShape 1"/>
          <p:cNvSpPr/>
          <p:nvPr/>
        </p:nvSpPr>
        <p:spPr>
          <a:xfrm>
            <a:off x="230760" y="6873120"/>
            <a:ext cx="7326360" cy="3564360"/>
          </a:xfrm>
          <a:custGeom>
            <a:avLst/>
            <a:gdLst>
              <a:gd name="textAreaLeft" fmla="*/ 0 w 7326360"/>
              <a:gd name="textAreaRight" fmla="*/ 7334280 w 7326360"/>
              <a:gd name="textAreaTop" fmla="*/ 0 h 3564360"/>
              <a:gd name="textAreaBottom" fmla="*/ 3572280 h 3564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74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3880" cy="11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CustomShape 2"/>
          <p:cNvSpPr/>
          <p:nvPr/>
        </p:nvSpPr>
        <p:spPr>
          <a:xfrm>
            <a:off x="771480" y="8178120"/>
            <a:ext cx="75240" cy="110160"/>
          </a:xfrm>
          <a:custGeom>
            <a:avLst/>
            <a:gdLst>
              <a:gd name="textAreaLeft" fmla="*/ 0 w 75240"/>
              <a:gd name="textAreaRight" fmla="*/ 83160 w 7524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76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2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299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0720" cy="10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3600" cy="11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CustomShape 3"/>
          <p:cNvSpPr/>
          <p:nvPr/>
        </p:nvSpPr>
        <p:spPr>
          <a:xfrm>
            <a:off x="3851280" y="0"/>
            <a:ext cx="3368880" cy="169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МЕРОПРИЯТИЯ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  НА СЕНТЯБРЬ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2026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628920" y="8441640"/>
            <a:ext cx="5094720" cy="199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no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МЫ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 контакты: +7 (978) 063-28-64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Симферополь, ул. Киевская, д. 125 Б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1706040" y="8998560"/>
            <a:ext cx="5671440" cy="35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no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Время работы: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понедельник — четверг 09:00 -  18:00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пятница 09:00 — 16:45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5580000" y="8460000"/>
            <a:ext cx="105768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no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 социального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 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4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0080" cy="9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CustomShape 7"/>
          <p:cNvSpPr/>
          <p:nvPr/>
        </p:nvSpPr>
        <p:spPr>
          <a:xfrm>
            <a:off x="1577160" y="814680"/>
            <a:ext cx="275760" cy="165960"/>
          </a:xfrm>
          <a:custGeom>
            <a:avLst/>
            <a:gdLst>
              <a:gd name="textAreaLeft" fmla="*/ 0 w 275760"/>
              <a:gd name="textAreaRight" fmla="*/ 283680 w 275760"/>
              <a:gd name="textAreaTop" fmla="*/ 0 h 165960"/>
              <a:gd name="textAreaBottom" fmla="*/ 173880 h 165960"/>
            </a:gdLst>
            <a:ahLst/>
            <a:cxn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6" name="CustomShape 8"/>
          <p:cNvSpPr/>
          <p:nvPr/>
        </p:nvSpPr>
        <p:spPr>
          <a:xfrm>
            <a:off x="1917720" y="814680"/>
            <a:ext cx="271440" cy="131760"/>
          </a:xfrm>
          <a:custGeom>
            <a:avLst/>
            <a:gdLst>
              <a:gd name="textAreaLeft" fmla="*/ 0 w 271440"/>
              <a:gd name="textAreaRight" fmla="*/ 279360 w 271440"/>
              <a:gd name="textAreaTop" fmla="*/ 0 h 131760"/>
              <a:gd name="textAreaBottom" fmla="*/ 139680 h 131760"/>
            </a:gdLst>
            <a:ahLst/>
            <a:cxn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7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188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0400" cy="13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332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CustomShape 9"/>
          <p:cNvSpPr/>
          <p:nvPr/>
        </p:nvSpPr>
        <p:spPr>
          <a:xfrm>
            <a:off x="1917720" y="1051200"/>
            <a:ext cx="503280" cy="164160"/>
          </a:xfrm>
          <a:custGeom>
            <a:avLst/>
            <a:gdLst>
              <a:gd name="textAreaLeft" fmla="*/ 0 w 503280"/>
              <a:gd name="textAreaRight" fmla="*/ 511200 w 503280"/>
              <a:gd name="textAreaTop" fmla="*/ 0 h 164160"/>
              <a:gd name="textAreaBottom" fmla="*/ 172080 h 164160"/>
            </a:gdLst>
            <a:ahLst/>
            <a:cxn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91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0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1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384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0920" cy="16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CustomShape 10"/>
          <p:cNvSpPr/>
          <p:nvPr/>
        </p:nvSpPr>
        <p:spPr>
          <a:xfrm>
            <a:off x="2494080" y="1290960"/>
            <a:ext cx="119160" cy="130320"/>
          </a:xfrm>
          <a:custGeom>
            <a:avLst/>
            <a:gdLst>
              <a:gd name="textAreaLeft" fmla="*/ 0 w 119160"/>
              <a:gd name="textAreaRight" fmla="*/ 127080 w 119160"/>
              <a:gd name="textAreaTop" fmla="*/ 0 h 130320"/>
              <a:gd name="textAreaBottom" fmla="*/ 138240 h 130320"/>
            </a:gdLst>
            <a:ahLst/>
            <a:cxn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98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0840" cy="16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4904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CustomShape 11"/>
          <p:cNvSpPr/>
          <p:nvPr/>
        </p:nvSpPr>
        <p:spPr>
          <a:xfrm>
            <a:off x="6140520" y="9593640"/>
            <a:ext cx="855360" cy="839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1" name="CustomShape 12"/>
          <p:cNvSpPr/>
          <p:nvPr/>
        </p:nvSpPr>
        <p:spPr>
          <a:xfrm>
            <a:off x="6641640" y="8064000"/>
            <a:ext cx="795960" cy="795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2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2120" cy="4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2760" cy="842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04" name="Table 13"/>
          <p:cNvGraphicFramePr/>
          <p:nvPr/>
        </p:nvGraphicFramePr>
        <p:xfrm>
          <a:off x="181800" y="1654920"/>
          <a:ext cx="7315920" cy="6311880"/>
        </p:xfrm>
        <a:graphic>
          <a:graphicData uri="http://schemas.openxmlformats.org/drawingml/2006/table">
            <a:tbl>
              <a:tblPr/>
              <a:tblGrid>
                <a:gridCol w="893160"/>
                <a:gridCol w="5076360"/>
                <a:gridCol w="1346760"/>
              </a:tblGrid>
              <a:tr h="624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239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     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 класс: косметология (нанесения макияжа от школы «Frau Lippert»)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Рукоделие: вязание (основы вязания на спицах)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325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Компьютерная грамотность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«Играем в шахматы» (активист центра О.Давыдов)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танцы (искусство танца для старшего поколения от организации «Здоровое Отечество» под руководством А.Буянкина)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3345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Онлайн мероприятие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«Голосуем сердцем-воспитываем примером: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Рукоделие: вязание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5555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 : «Помощь фронту от Великой Отечественной войны до сегодняшних дней»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(В честь международного Дня волонтеров от В.Петрусевич)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основы заваривания травяных чаев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object 33" descr=""/>
          <p:cNvPicPr/>
          <p:nvPr/>
        </p:nvPicPr>
        <p:blipFill>
          <a:blip r:embed="rId1"/>
          <a:stretch/>
        </p:blipFill>
        <p:spPr>
          <a:xfrm>
            <a:off x="3637080" y="202320"/>
            <a:ext cx="3700800" cy="16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CustomShape 1"/>
          <p:cNvSpPr/>
          <p:nvPr/>
        </p:nvSpPr>
        <p:spPr>
          <a:xfrm>
            <a:off x="111240" y="7000200"/>
            <a:ext cx="7326360" cy="3564360"/>
          </a:xfrm>
          <a:custGeom>
            <a:avLst/>
            <a:gdLst>
              <a:gd name="textAreaLeft" fmla="*/ 0 w 7326360"/>
              <a:gd name="textAreaRight" fmla="*/ 7334280 w 7326360"/>
              <a:gd name="textAreaTop" fmla="*/ 0 h 3564360"/>
              <a:gd name="textAreaBottom" fmla="*/ 3572280 h 3564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7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3880" cy="11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771480" y="8178120"/>
            <a:ext cx="75240" cy="110160"/>
          </a:xfrm>
          <a:custGeom>
            <a:avLst/>
            <a:gdLst>
              <a:gd name="textAreaLeft" fmla="*/ 0 w 75240"/>
              <a:gd name="textAreaRight" fmla="*/ 83160 w 7524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9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2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299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0720" cy="10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3600" cy="11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CustomShape 3"/>
          <p:cNvSpPr/>
          <p:nvPr/>
        </p:nvSpPr>
        <p:spPr>
          <a:xfrm>
            <a:off x="3994200" y="288000"/>
            <a:ext cx="3125880" cy="113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6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МЕРОПРИЯТИЯ НА СЕНТЯБРЬ 2026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CustomShape 4"/>
          <p:cNvSpPr/>
          <p:nvPr/>
        </p:nvSpPr>
        <p:spPr>
          <a:xfrm>
            <a:off x="628920" y="8208000"/>
            <a:ext cx="5094720" cy="22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no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МЫ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 контакты: +7 (978) 063-28-64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Симферополь, ул. Киевская, д. 125 Б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CustomShape 5"/>
          <p:cNvSpPr/>
          <p:nvPr/>
        </p:nvSpPr>
        <p:spPr>
          <a:xfrm>
            <a:off x="5580000" y="8632440"/>
            <a:ext cx="105768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no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 социального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 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6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0080" cy="9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CustomShape 6"/>
          <p:cNvSpPr/>
          <p:nvPr/>
        </p:nvSpPr>
        <p:spPr>
          <a:xfrm>
            <a:off x="1577160" y="814680"/>
            <a:ext cx="275760" cy="165960"/>
          </a:xfrm>
          <a:custGeom>
            <a:avLst/>
            <a:gdLst>
              <a:gd name="textAreaLeft" fmla="*/ 0 w 275760"/>
              <a:gd name="textAreaRight" fmla="*/ 283680 w 275760"/>
              <a:gd name="textAreaTop" fmla="*/ 0 h 165960"/>
              <a:gd name="textAreaBottom" fmla="*/ 173880 h 165960"/>
            </a:gdLst>
            <a:ahLst/>
            <a:cxn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8" name="CustomShape 7"/>
          <p:cNvSpPr/>
          <p:nvPr/>
        </p:nvSpPr>
        <p:spPr>
          <a:xfrm>
            <a:off x="1917720" y="814680"/>
            <a:ext cx="271440" cy="131760"/>
          </a:xfrm>
          <a:custGeom>
            <a:avLst/>
            <a:gdLst>
              <a:gd name="textAreaLeft" fmla="*/ 0 w 271440"/>
              <a:gd name="textAreaRight" fmla="*/ 279360 w 271440"/>
              <a:gd name="textAreaTop" fmla="*/ 0 h 131760"/>
              <a:gd name="textAreaBottom" fmla="*/ 139680 h 131760"/>
            </a:gdLst>
            <a:ahLst/>
            <a:cxn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9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188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0400" cy="13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332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CustomShape 8"/>
          <p:cNvSpPr/>
          <p:nvPr/>
        </p:nvSpPr>
        <p:spPr>
          <a:xfrm>
            <a:off x="1917720" y="1051200"/>
            <a:ext cx="503280" cy="164160"/>
          </a:xfrm>
          <a:custGeom>
            <a:avLst/>
            <a:gdLst>
              <a:gd name="textAreaLeft" fmla="*/ 0 w 503280"/>
              <a:gd name="textAreaRight" fmla="*/ 511200 w 503280"/>
              <a:gd name="textAreaTop" fmla="*/ 0 h 164160"/>
              <a:gd name="textAreaBottom" fmla="*/ 172080 h 164160"/>
            </a:gdLst>
            <a:ahLst/>
            <a:cxn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3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0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4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1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384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0920" cy="16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CustomShape 9"/>
          <p:cNvSpPr/>
          <p:nvPr/>
        </p:nvSpPr>
        <p:spPr>
          <a:xfrm>
            <a:off x="2494080" y="1290960"/>
            <a:ext cx="119160" cy="130320"/>
          </a:xfrm>
          <a:custGeom>
            <a:avLst/>
            <a:gdLst>
              <a:gd name="textAreaLeft" fmla="*/ 0 w 119160"/>
              <a:gd name="textAreaRight" fmla="*/ 127080 w 119160"/>
              <a:gd name="textAreaTop" fmla="*/ 0 h 130320"/>
              <a:gd name="textAreaBottom" fmla="*/ 138240 h 130320"/>
            </a:gdLst>
            <a:ahLst/>
            <a:cxn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30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0840" cy="16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4904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CustomShape 10"/>
          <p:cNvSpPr/>
          <p:nvPr/>
        </p:nvSpPr>
        <p:spPr>
          <a:xfrm>
            <a:off x="6140520" y="9593640"/>
            <a:ext cx="855360" cy="839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3" name="CustomShape 11"/>
          <p:cNvSpPr/>
          <p:nvPr/>
        </p:nvSpPr>
        <p:spPr>
          <a:xfrm>
            <a:off x="6578280" y="8203680"/>
            <a:ext cx="795960" cy="976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34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2120" cy="4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2760" cy="842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36" name="Table 12"/>
          <p:cNvGraphicFramePr/>
          <p:nvPr/>
        </p:nvGraphicFramePr>
        <p:xfrm>
          <a:off x="194040" y="1526760"/>
          <a:ext cx="7199640" cy="6945840"/>
        </p:xfrm>
        <a:graphic>
          <a:graphicData uri="http://schemas.openxmlformats.org/drawingml/2006/table">
            <a:tbl>
              <a:tblPr/>
              <a:tblGrid>
                <a:gridCol w="943560"/>
                <a:gridCol w="5035320"/>
                <a:gridCol w="1221120"/>
              </a:tblGrid>
              <a:tr h="7621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0425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  Лечебная гимнастика</a:t>
                      </a: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 Мастер-класс: косметология (секрет коррекции  овала лица)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Рукоделие:  вязание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12.00  13.00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0584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Мероприятие: «День языков народов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Финансовая грамотность (Банк Россия)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Мастер-класс: арт-терапия (восстановление психического состояния и моторики под руководством Ю.Барильчук)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Время уточняется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3201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9.09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Финансовая грамотность (ВТБ банк под руководством И.Шолохова)    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Дискотека 70-80 х с изучением элементы танца (организация «Новые люди»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С.Владовой)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8002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Волонтерская деятельность: (фасование чая «Глинтвейн» от «Мамы Маши»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для участников СВО)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2542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Рукоделие: ручная работа (кукла-мотонка от КДЦ им.Шевченко под руководством Т.Солодовой)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практические приемы медитации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(под руководством активистки центра общения В.Капыловой)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137" name="CustomShape 13"/>
          <p:cNvSpPr/>
          <p:nvPr/>
        </p:nvSpPr>
        <p:spPr>
          <a:xfrm>
            <a:off x="1980000" y="9000000"/>
            <a:ext cx="5811480" cy="82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no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Время работы: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понедельник — четверг 09:00 -  18:00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пятница 09:00 — 16:45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object 33" descr=""/>
          <p:cNvPicPr/>
          <p:nvPr/>
        </p:nvPicPr>
        <p:blipFill>
          <a:blip r:embed="rId1"/>
          <a:stretch/>
        </p:blipFill>
        <p:spPr>
          <a:xfrm>
            <a:off x="3640320" y="0"/>
            <a:ext cx="3909960" cy="16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CustomShape 1"/>
          <p:cNvSpPr/>
          <p:nvPr/>
        </p:nvSpPr>
        <p:spPr>
          <a:xfrm>
            <a:off x="180000" y="7000200"/>
            <a:ext cx="7326360" cy="3564360"/>
          </a:xfrm>
          <a:custGeom>
            <a:avLst/>
            <a:gdLst>
              <a:gd name="textAreaLeft" fmla="*/ 0 w 7326360"/>
              <a:gd name="textAreaRight" fmla="*/ 7334280 w 7326360"/>
              <a:gd name="textAreaTop" fmla="*/ 0 h 3564360"/>
              <a:gd name="textAreaBottom" fmla="*/ 3572280 h 3564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0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3880" cy="11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CustomShape 2"/>
          <p:cNvSpPr/>
          <p:nvPr/>
        </p:nvSpPr>
        <p:spPr>
          <a:xfrm>
            <a:off x="771480" y="8178120"/>
            <a:ext cx="75240" cy="110160"/>
          </a:xfrm>
          <a:custGeom>
            <a:avLst/>
            <a:gdLst>
              <a:gd name="textAreaLeft" fmla="*/ 0 w 75240"/>
              <a:gd name="textAreaRight" fmla="*/ 83160 w 7524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2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2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299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0720" cy="10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3600" cy="11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CustomShape 3"/>
          <p:cNvSpPr/>
          <p:nvPr/>
        </p:nvSpPr>
        <p:spPr>
          <a:xfrm>
            <a:off x="4994280" y="0"/>
            <a:ext cx="2297160" cy="18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2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МЕРОПРИЯТИЯ 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2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НА СЕНТЯБРЬ</a:t>
            </a:r>
            <a:br>
              <a:rPr sz="2200"/>
            </a:br>
            <a:r>
              <a:rPr b="1" lang="ru-RU" sz="22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2026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CustomShape 4"/>
          <p:cNvSpPr/>
          <p:nvPr/>
        </p:nvSpPr>
        <p:spPr>
          <a:xfrm>
            <a:off x="628920" y="8280000"/>
            <a:ext cx="5094720" cy="21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no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МЫ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 контакты: +7 (978) 063-28-64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Симферополь, ул. Киевская, д. 125 Б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CustomShape 5"/>
          <p:cNvSpPr/>
          <p:nvPr/>
        </p:nvSpPr>
        <p:spPr>
          <a:xfrm>
            <a:off x="6440760" y="8812080"/>
            <a:ext cx="105768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no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9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0080" cy="9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CustomShape 6"/>
          <p:cNvSpPr/>
          <p:nvPr/>
        </p:nvSpPr>
        <p:spPr>
          <a:xfrm>
            <a:off x="1577160" y="814680"/>
            <a:ext cx="275760" cy="165960"/>
          </a:xfrm>
          <a:custGeom>
            <a:avLst/>
            <a:gdLst>
              <a:gd name="textAreaLeft" fmla="*/ 0 w 275760"/>
              <a:gd name="textAreaRight" fmla="*/ 283680 w 275760"/>
              <a:gd name="textAreaTop" fmla="*/ 0 h 165960"/>
              <a:gd name="textAreaBottom" fmla="*/ 173880 h 165960"/>
            </a:gdLst>
            <a:ahLst/>
            <a:cxn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1" name="CustomShape 7"/>
          <p:cNvSpPr/>
          <p:nvPr/>
        </p:nvSpPr>
        <p:spPr>
          <a:xfrm>
            <a:off x="1917720" y="814680"/>
            <a:ext cx="271440" cy="131760"/>
          </a:xfrm>
          <a:custGeom>
            <a:avLst/>
            <a:gdLst>
              <a:gd name="textAreaLeft" fmla="*/ 0 w 271440"/>
              <a:gd name="textAreaRight" fmla="*/ 279360 w 271440"/>
              <a:gd name="textAreaTop" fmla="*/ 0 h 131760"/>
              <a:gd name="textAreaBottom" fmla="*/ 139680 h 131760"/>
            </a:gdLst>
            <a:ahLst/>
            <a:cxn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2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188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0400" cy="13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332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CustomShape 8"/>
          <p:cNvSpPr/>
          <p:nvPr/>
        </p:nvSpPr>
        <p:spPr>
          <a:xfrm>
            <a:off x="1917720" y="1051200"/>
            <a:ext cx="503280" cy="164160"/>
          </a:xfrm>
          <a:custGeom>
            <a:avLst/>
            <a:gdLst>
              <a:gd name="textAreaLeft" fmla="*/ 0 w 503280"/>
              <a:gd name="textAreaRight" fmla="*/ 511200 w 503280"/>
              <a:gd name="textAreaTop" fmla="*/ 0 h 164160"/>
              <a:gd name="textAreaBottom" fmla="*/ 172080 h 164160"/>
            </a:gdLst>
            <a:ahLst/>
            <a:cxn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6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0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1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384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0920" cy="16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CustomShape 9"/>
          <p:cNvSpPr/>
          <p:nvPr/>
        </p:nvSpPr>
        <p:spPr>
          <a:xfrm>
            <a:off x="2494080" y="1290960"/>
            <a:ext cx="119160" cy="130320"/>
          </a:xfrm>
          <a:custGeom>
            <a:avLst/>
            <a:gdLst>
              <a:gd name="textAreaLeft" fmla="*/ 0 w 119160"/>
              <a:gd name="textAreaRight" fmla="*/ 127080 w 119160"/>
              <a:gd name="textAreaTop" fmla="*/ 0 h 130320"/>
              <a:gd name="textAreaBottom" fmla="*/ 138240 h 130320"/>
            </a:gdLst>
            <a:ahLst/>
            <a:cxn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63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0840" cy="16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4904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CustomShape 10"/>
          <p:cNvSpPr/>
          <p:nvPr/>
        </p:nvSpPr>
        <p:spPr>
          <a:xfrm>
            <a:off x="6140520" y="9593640"/>
            <a:ext cx="855360" cy="839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6" name="CustomShape 11"/>
          <p:cNvSpPr/>
          <p:nvPr/>
        </p:nvSpPr>
        <p:spPr>
          <a:xfrm>
            <a:off x="6641640" y="8064000"/>
            <a:ext cx="795960" cy="795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67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2120" cy="4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2760" cy="842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69" name="Table 12"/>
          <p:cNvGraphicFramePr/>
          <p:nvPr/>
        </p:nvGraphicFramePr>
        <p:xfrm>
          <a:off x="72360" y="1640520"/>
          <a:ext cx="7309080" cy="6704280"/>
        </p:xfrm>
        <a:graphic>
          <a:graphicData uri="http://schemas.openxmlformats.org/drawingml/2006/table">
            <a:tbl>
              <a:tblPr/>
              <a:tblGrid>
                <a:gridCol w="893160"/>
                <a:gridCol w="5085720"/>
                <a:gridCol w="133056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1206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Мероприятие: Изучение священного писания с протоиереем С.Дубинчиком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Лекция: Изучение истории праздника «Церковное новолетие» (С.Дубинчук) приуроченное к церковному Дню Новолетия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7102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15.09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Прогулка по городу Симферополю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плетение сетей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(под руководством активистки С. Севдонии «Весточка из Крыма» по адресу: г. Симферополь, ул. Севастопольская,д.  35д)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1822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16.09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Встреча с психологом на тему: «Нейрографика, алгоритм снятия ограничений» от Т.Бережной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504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Пенсионная грамотность с ЦОСП по Республике Крым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Рукоделие: готовимся к зиме, вязание (волонтерская деятельность изготовление шапочек для детей  Детского Дома)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144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      Прогулка по городу Симферополю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Мероприятие: Тематическая беседа «Мир за Мир на всей Земле» в честь Международного Дня Мира (мероприятие проводится в библиотеке им.Пушкина)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170" name="CustomShape 13"/>
          <p:cNvSpPr/>
          <p:nvPr/>
        </p:nvSpPr>
        <p:spPr>
          <a:xfrm>
            <a:off x="7848000" y="6912000"/>
            <a:ext cx="162360" cy="32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1" name="CustomShape 14"/>
          <p:cNvSpPr/>
          <p:nvPr/>
        </p:nvSpPr>
        <p:spPr>
          <a:xfrm>
            <a:off x="1620000" y="9017280"/>
            <a:ext cx="5263200" cy="7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no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Время работы: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понедельник — четверг 09:00 -  18:00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Calibri"/>
                <a:ea typeface="DejaVu Sans"/>
              </a:rPr>
              <a:t>пятница 09:00 — 16:45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4922280" y="8652960"/>
            <a:ext cx="2319840" cy="4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 социального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 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object 33" descr=""/>
          <p:cNvPicPr/>
          <p:nvPr/>
        </p:nvPicPr>
        <p:blipFill>
          <a:blip r:embed="rId1"/>
          <a:stretch/>
        </p:blipFill>
        <p:spPr>
          <a:xfrm>
            <a:off x="3623040" y="108000"/>
            <a:ext cx="3700800" cy="16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CustomShape 1"/>
          <p:cNvSpPr/>
          <p:nvPr/>
        </p:nvSpPr>
        <p:spPr>
          <a:xfrm>
            <a:off x="123840" y="7089120"/>
            <a:ext cx="7326360" cy="3564360"/>
          </a:xfrm>
          <a:custGeom>
            <a:avLst/>
            <a:gdLst>
              <a:gd name="textAreaLeft" fmla="*/ 0 w 7326360"/>
              <a:gd name="textAreaRight" fmla="*/ 7334280 w 7326360"/>
              <a:gd name="textAreaTop" fmla="*/ 0 h 3564360"/>
              <a:gd name="textAreaBottom" fmla="*/ 3572280 h 3564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5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3880" cy="11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CustomShape 2"/>
          <p:cNvSpPr/>
          <p:nvPr/>
        </p:nvSpPr>
        <p:spPr>
          <a:xfrm>
            <a:off x="771480" y="8178120"/>
            <a:ext cx="75240" cy="110160"/>
          </a:xfrm>
          <a:custGeom>
            <a:avLst/>
            <a:gdLst>
              <a:gd name="textAreaLeft" fmla="*/ 0 w 75240"/>
              <a:gd name="textAreaRight" fmla="*/ 83160 w 7524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7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2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8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299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0720" cy="10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3600" cy="11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CustomShape 3"/>
          <p:cNvSpPr/>
          <p:nvPr/>
        </p:nvSpPr>
        <p:spPr>
          <a:xfrm>
            <a:off x="3960000" y="108000"/>
            <a:ext cx="3160080" cy="12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МЕРОПРИЯТИЯ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НА СЕНТЯБРЬ</a:t>
            </a:r>
            <a:br>
              <a:rPr sz="2400"/>
            </a:b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2026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CustomShape 4"/>
          <p:cNvSpPr/>
          <p:nvPr/>
        </p:nvSpPr>
        <p:spPr>
          <a:xfrm>
            <a:off x="628920" y="8280000"/>
            <a:ext cx="3998880" cy="21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no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МЫ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 контакты: +7 (978) 063-28-64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Симферополь, ул. Киевская, д. 125 Б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CustomShape 5"/>
          <p:cNvSpPr/>
          <p:nvPr/>
        </p:nvSpPr>
        <p:spPr>
          <a:xfrm>
            <a:off x="6123240" y="8786520"/>
            <a:ext cx="105768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no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 социального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 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4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0080" cy="9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CustomShape 6"/>
          <p:cNvSpPr/>
          <p:nvPr/>
        </p:nvSpPr>
        <p:spPr>
          <a:xfrm>
            <a:off x="1577160" y="814680"/>
            <a:ext cx="275760" cy="165960"/>
          </a:xfrm>
          <a:custGeom>
            <a:avLst/>
            <a:gdLst>
              <a:gd name="textAreaLeft" fmla="*/ 0 w 275760"/>
              <a:gd name="textAreaRight" fmla="*/ 283680 w 275760"/>
              <a:gd name="textAreaTop" fmla="*/ 0 h 165960"/>
              <a:gd name="textAreaBottom" fmla="*/ 173880 h 165960"/>
            </a:gdLst>
            <a:ahLst/>
            <a:cxn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6" name="CustomShape 7"/>
          <p:cNvSpPr/>
          <p:nvPr/>
        </p:nvSpPr>
        <p:spPr>
          <a:xfrm>
            <a:off x="1917720" y="814680"/>
            <a:ext cx="271440" cy="131760"/>
          </a:xfrm>
          <a:custGeom>
            <a:avLst/>
            <a:gdLst>
              <a:gd name="textAreaLeft" fmla="*/ 0 w 271440"/>
              <a:gd name="textAreaRight" fmla="*/ 279360 w 271440"/>
              <a:gd name="textAreaTop" fmla="*/ 0 h 131760"/>
              <a:gd name="textAreaBottom" fmla="*/ 139680 h 131760"/>
            </a:gdLst>
            <a:ahLst/>
            <a:cxn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87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188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0400" cy="13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332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CustomShape 8"/>
          <p:cNvSpPr/>
          <p:nvPr/>
        </p:nvSpPr>
        <p:spPr>
          <a:xfrm>
            <a:off x="1917720" y="1051200"/>
            <a:ext cx="503280" cy="164160"/>
          </a:xfrm>
          <a:custGeom>
            <a:avLst/>
            <a:gdLst>
              <a:gd name="textAreaLeft" fmla="*/ 0 w 503280"/>
              <a:gd name="textAreaRight" fmla="*/ 511200 w 503280"/>
              <a:gd name="textAreaTop" fmla="*/ 0 h 164160"/>
              <a:gd name="textAreaBottom" fmla="*/ 172080 h 164160"/>
            </a:gdLst>
            <a:ahLst/>
            <a:cxn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1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0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1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384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0920" cy="16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6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CustomShape 9"/>
          <p:cNvSpPr/>
          <p:nvPr/>
        </p:nvSpPr>
        <p:spPr>
          <a:xfrm>
            <a:off x="2494080" y="1290960"/>
            <a:ext cx="119160" cy="130320"/>
          </a:xfrm>
          <a:custGeom>
            <a:avLst/>
            <a:gdLst>
              <a:gd name="textAreaLeft" fmla="*/ 0 w 119160"/>
              <a:gd name="textAreaRight" fmla="*/ 127080 w 119160"/>
              <a:gd name="textAreaTop" fmla="*/ 0 h 130320"/>
              <a:gd name="textAreaBottom" fmla="*/ 138240 h 130320"/>
            </a:gdLst>
            <a:ahLst/>
            <a:cxn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8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0840" cy="16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9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4904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CustomShape 10"/>
          <p:cNvSpPr/>
          <p:nvPr/>
        </p:nvSpPr>
        <p:spPr>
          <a:xfrm>
            <a:off x="6140520" y="9593640"/>
            <a:ext cx="855360" cy="839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1" name="CustomShape 11"/>
          <p:cNvSpPr/>
          <p:nvPr/>
        </p:nvSpPr>
        <p:spPr>
          <a:xfrm>
            <a:off x="6641640" y="8064000"/>
            <a:ext cx="795960" cy="795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02" name="object 48" descr=""/>
          <p:cNvPicPr/>
          <p:nvPr/>
        </p:nvPicPr>
        <p:blipFill>
          <a:blip r:embed="rId19"/>
          <a:stretch/>
        </p:blipFill>
        <p:spPr>
          <a:xfrm>
            <a:off x="6780240" y="8346240"/>
            <a:ext cx="582120" cy="4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2760" cy="84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CustomShape 13"/>
          <p:cNvSpPr/>
          <p:nvPr/>
        </p:nvSpPr>
        <p:spPr>
          <a:xfrm>
            <a:off x="7848000" y="6912000"/>
            <a:ext cx="162360" cy="32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5" name="CustomShape 14"/>
          <p:cNvSpPr/>
          <p:nvPr/>
        </p:nvSpPr>
        <p:spPr>
          <a:xfrm>
            <a:off x="1620000" y="9427680"/>
            <a:ext cx="4959000" cy="99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no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Время работы: 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понедельник — четверг 09:00-18:00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пятница 09:00 — 16:45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06" name="Table 1"/>
          <p:cNvGraphicFramePr/>
          <p:nvPr/>
        </p:nvGraphicFramePr>
        <p:xfrm>
          <a:off x="95760" y="1882800"/>
          <a:ext cx="7293960" cy="6583680"/>
        </p:xfrm>
        <a:graphic>
          <a:graphicData uri="http://schemas.openxmlformats.org/drawingml/2006/table">
            <a:tbl>
              <a:tblPr/>
              <a:tblGrid>
                <a:gridCol w="849600"/>
                <a:gridCol w="5089680"/>
                <a:gridCol w="1355040"/>
              </a:tblGrid>
              <a:tr h="8546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9666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Финансовая грамотность (СБЕРБАНК,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«Страхование недвижимости и другие продукты недвижимости» под руководством А.Лысяковой)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арт-терапия (на тему: восстановление психического состояния и моторики под руководством Ю.Барильчук)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867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                Компьютерная грамотность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косметология (уход за лицом с изучением массажа лица  от школы «Frau Lippert»)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0094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Мероприятие: час интересного общения  «Второе зрение» к 130 -летию со дня рождения Ф.Фицджеральда под руководством Е. Супруновой от библиотеки им.Пушкина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Рукоделие:  Вязание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9590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25.09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Экскурсия по г. Симферополю и его скверам,памятникам и Шахматному клубу 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с выдающимся экскурсоводом по РК Т. Ефремовой посвященная Дню Туризма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207" name=""/>
          <p:cNvSpPr/>
          <p:nvPr/>
        </p:nvSpPr>
        <p:spPr>
          <a:xfrm>
            <a:off x="6120000" y="1980000"/>
            <a:ext cx="1221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Время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начала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object 1" descr=""/>
          <p:cNvPicPr/>
          <p:nvPr/>
        </p:nvPicPr>
        <p:blipFill>
          <a:blip r:embed="rId1"/>
          <a:stretch/>
        </p:blipFill>
        <p:spPr>
          <a:xfrm>
            <a:off x="3623040" y="108000"/>
            <a:ext cx="3700800" cy="16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" name="CustomShape 15"/>
          <p:cNvSpPr/>
          <p:nvPr/>
        </p:nvSpPr>
        <p:spPr>
          <a:xfrm>
            <a:off x="180000" y="7000200"/>
            <a:ext cx="7326360" cy="3564360"/>
          </a:xfrm>
          <a:custGeom>
            <a:avLst/>
            <a:gdLst>
              <a:gd name="textAreaLeft" fmla="*/ 0 w 7326360"/>
              <a:gd name="textAreaRight" fmla="*/ 7334280 w 7326360"/>
              <a:gd name="textAreaTop" fmla="*/ 0 h 3564360"/>
              <a:gd name="textAreaBottom" fmla="*/ 3572280 h 3564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0" name="object 2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3880" cy="113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1" name="CustomShape 16"/>
          <p:cNvSpPr/>
          <p:nvPr/>
        </p:nvSpPr>
        <p:spPr>
          <a:xfrm>
            <a:off x="771480" y="8178120"/>
            <a:ext cx="75240" cy="110160"/>
          </a:xfrm>
          <a:custGeom>
            <a:avLst/>
            <a:gdLst>
              <a:gd name="textAreaLeft" fmla="*/ 0 w 75240"/>
              <a:gd name="textAreaRight" fmla="*/ 83160 w 75240"/>
              <a:gd name="textAreaTop" fmla="*/ 0 h 110160"/>
              <a:gd name="textAreaBottom" fmla="*/ 118080 h 11016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2" name="object 3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2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object 4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299880" cy="11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object 5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0720" cy="109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object 6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3600" cy="11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6" name="CustomShape 17"/>
          <p:cNvSpPr/>
          <p:nvPr/>
        </p:nvSpPr>
        <p:spPr>
          <a:xfrm>
            <a:off x="3960000" y="108000"/>
            <a:ext cx="3160080" cy="12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МЕРОПРИЯТИЯ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-41580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НА СЕНТЯБРЬ</a:t>
            </a:r>
            <a:br>
              <a:rPr sz="2400"/>
            </a:br>
            <a:r>
              <a:rPr b="1" lang="ru-RU" sz="24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2026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CustomShape 18"/>
          <p:cNvSpPr/>
          <p:nvPr/>
        </p:nvSpPr>
        <p:spPr>
          <a:xfrm>
            <a:off x="628920" y="8280000"/>
            <a:ext cx="3998880" cy="21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no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МЫ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45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 контакты: +7 (978) 063-28-64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ct val="115000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г. Симферополь, ул. Киевская, д. 125 Б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CustomShape 19"/>
          <p:cNvSpPr/>
          <p:nvPr/>
        </p:nvSpPr>
        <p:spPr>
          <a:xfrm>
            <a:off x="6123240" y="8786520"/>
            <a:ext cx="105768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no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 социального</a:t>
            </a:r>
            <a:r>
              <a:rPr b="0" lang="ru-RU" sz="800" spc="408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 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9" name="object 7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0080" cy="937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CustomShape 20"/>
          <p:cNvSpPr/>
          <p:nvPr/>
        </p:nvSpPr>
        <p:spPr>
          <a:xfrm>
            <a:off x="1577160" y="814680"/>
            <a:ext cx="275760" cy="165960"/>
          </a:xfrm>
          <a:custGeom>
            <a:avLst/>
            <a:gdLst>
              <a:gd name="textAreaLeft" fmla="*/ 0 w 275760"/>
              <a:gd name="textAreaRight" fmla="*/ 283680 w 275760"/>
              <a:gd name="textAreaTop" fmla="*/ 0 h 165960"/>
              <a:gd name="textAreaBottom" fmla="*/ 173880 h 165960"/>
            </a:gdLst>
            <a:ahLst/>
            <a:cxn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1" name="CustomShape 21"/>
          <p:cNvSpPr/>
          <p:nvPr/>
        </p:nvSpPr>
        <p:spPr>
          <a:xfrm>
            <a:off x="1917720" y="814680"/>
            <a:ext cx="271440" cy="131760"/>
          </a:xfrm>
          <a:custGeom>
            <a:avLst/>
            <a:gdLst>
              <a:gd name="textAreaLeft" fmla="*/ 0 w 271440"/>
              <a:gd name="textAreaRight" fmla="*/ 279360 w 271440"/>
              <a:gd name="textAreaTop" fmla="*/ 0 h 131760"/>
              <a:gd name="textAreaBottom" fmla="*/ 139680 h 131760"/>
            </a:gdLst>
            <a:ahLst/>
            <a:cxn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2" name="object 8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188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object 9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0400" cy="13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object 10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332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" name="CustomShape 22"/>
          <p:cNvSpPr/>
          <p:nvPr/>
        </p:nvSpPr>
        <p:spPr>
          <a:xfrm>
            <a:off x="1917720" y="1051200"/>
            <a:ext cx="503280" cy="164160"/>
          </a:xfrm>
          <a:custGeom>
            <a:avLst/>
            <a:gdLst>
              <a:gd name="textAreaLeft" fmla="*/ 0 w 503280"/>
              <a:gd name="textAreaRight" fmla="*/ 511200 w 503280"/>
              <a:gd name="textAreaTop" fmla="*/ 0 h 164160"/>
              <a:gd name="textAreaBottom" fmla="*/ 172080 h 164160"/>
            </a:gdLst>
            <a:ahLst/>
            <a:cxn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6" name="object 11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0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7" name="object 12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1520" cy="13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8" name="object 13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384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9" name="object 14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object 15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0920" cy="168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1" name="object 16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45080" cy="136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2" name="CustomShape 23"/>
          <p:cNvSpPr/>
          <p:nvPr/>
        </p:nvSpPr>
        <p:spPr>
          <a:xfrm>
            <a:off x="2494080" y="1290960"/>
            <a:ext cx="119160" cy="130320"/>
          </a:xfrm>
          <a:custGeom>
            <a:avLst/>
            <a:gdLst>
              <a:gd name="textAreaLeft" fmla="*/ 0 w 119160"/>
              <a:gd name="textAreaRight" fmla="*/ 127080 w 119160"/>
              <a:gd name="textAreaTop" fmla="*/ 0 h 130320"/>
              <a:gd name="textAreaBottom" fmla="*/ 138240 h 130320"/>
            </a:gdLst>
            <a:ahLst/>
            <a:cxn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33" name="object 1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0840" cy="16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4" name="object 1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49040" cy="13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CustomShape 24"/>
          <p:cNvSpPr/>
          <p:nvPr/>
        </p:nvSpPr>
        <p:spPr>
          <a:xfrm>
            <a:off x="6140520" y="9593640"/>
            <a:ext cx="855360" cy="839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6" name="CustomShape 25"/>
          <p:cNvSpPr/>
          <p:nvPr/>
        </p:nvSpPr>
        <p:spPr>
          <a:xfrm>
            <a:off x="6641640" y="8064000"/>
            <a:ext cx="795960" cy="795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37" name="object 19" descr=""/>
          <p:cNvPicPr/>
          <p:nvPr/>
        </p:nvPicPr>
        <p:blipFill>
          <a:blip r:embed="rId19"/>
          <a:stretch/>
        </p:blipFill>
        <p:spPr>
          <a:xfrm>
            <a:off x="6780240" y="8346240"/>
            <a:ext cx="582120" cy="497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Рисунок 1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2760" cy="84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CustomShape 26"/>
          <p:cNvSpPr/>
          <p:nvPr/>
        </p:nvSpPr>
        <p:spPr>
          <a:xfrm>
            <a:off x="7848000" y="6912000"/>
            <a:ext cx="162360" cy="32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0" name="CustomShape 27"/>
          <p:cNvSpPr/>
          <p:nvPr/>
        </p:nvSpPr>
        <p:spPr>
          <a:xfrm>
            <a:off x="1700640" y="9427680"/>
            <a:ext cx="4959000" cy="99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no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Время работы: 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понедельник — четверг 09:00-18:00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200" strike="noStrike" u="none">
                <a:solidFill>
                  <a:srgbClr val="000000"/>
                </a:solidFill>
                <a:effectLst/>
                <a:highlight>
                  <a:srgbClr val="ffffff"/>
                </a:highlight>
                <a:uFillTx/>
                <a:latin typeface="Times New Roman"/>
                <a:ea typeface="DejaVu Sans"/>
              </a:rPr>
              <a:t>пятница 09:00 — 16:45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41" name="Table 2"/>
          <p:cNvGraphicFramePr/>
          <p:nvPr/>
        </p:nvGraphicFramePr>
        <p:xfrm>
          <a:off x="180000" y="1483920"/>
          <a:ext cx="7143480" cy="6588000"/>
        </p:xfrm>
        <a:graphic>
          <a:graphicData uri="http://schemas.openxmlformats.org/drawingml/2006/table">
            <a:tbl>
              <a:tblPr/>
              <a:tblGrid>
                <a:gridCol w="825120"/>
                <a:gridCol w="4940280"/>
                <a:gridCol w="1378440"/>
              </a:tblGrid>
              <a:tr h="85464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Дата </a:t>
                      </a:r>
                      <a:endParaRPr b="0" lang="ru-RU" sz="22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9946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Лечебная гимнастика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Мастер-класс: японская практика «Игинай» - смысл жизни (под руководством Л.Родина)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Мероприятие: активные игры и конкурсы в честь Дня «Пожилого человека» (под руководством С.Османовой организация «Новые люди»)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11041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29.09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Фотосессия «Моя фотография» с профессиональным оборудованием и фотографом В.Корнеевой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Торжественная встреча ансамбль «Русский лад»в честь Дня пожилого человека.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11.00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  <a:tr h="30751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30.09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Познавательная Лекция врача «Здоровое сердце» в честь Дня сердца от «Центра Здоровья»( В.Юдина)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Мероприятие: «Душевные песни» с возможностью изучения вокала в «Любительском клубе» под руководством Н.Жинкиной. в честь Дня Пожилого Человека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Флэшмоб «Народные песни» совместнотно с ЦОСП Белогорского района через ВКС ко Дню пожилого человека.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242" name=""/>
          <p:cNvSpPr/>
          <p:nvPr/>
        </p:nvSpPr>
        <p:spPr>
          <a:xfrm>
            <a:off x="6116400" y="1620000"/>
            <a:ext cx="1221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Время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trike="noStrike" u="none">
                <a:solidFill>
                  <a:srgbClr val="ffffff"/>
                </a:solidFill>
                <a:effectLst/>
                <a:uFillTx/>
                <a:latin typeface="Times New Roman"/>
                <a:ea typeface="DejaVu Sans"/>
              </a:rPr>
              <a:t>начала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27879</TotalTime>
  <Application>LibreOffice/25.2.7.2$Windows_X86_64 LibreOffice_project/5cbfd1ab6520636bb5f7b99185aa69bd7456825d</Application>
  <AppVersion>15.0000</AppVersion>
  <Words>716</Words>
  <Paragraphs>201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2026-08-25T10:32:44Z</cp:lastPrinted>
  <dcterms:modified xsi:type="dcterms:W3CDTF">2026-08-27T17:57:52Z</dcterms:modified>
  <cp:revision>425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astSaved">
    <vt:filetime>2025-11-06T00:00:00Z</vt:filetime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4</vt:i4>
  </property>
</Properties>
</file>