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2571840" y="9944280"/>
            <a:ext cx="241416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5445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5420C7E3-C144-41C4-A10D-2950D996A4C3}" type="slidenum">
              <a: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rPr>
              <a:t>1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378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ftr" idx="28"/>
          </p:nvPr>
        </p:nvSpPr>
        <p:spPr>
          <a:xfrm>
            <a:off x="2571840" y="9944280"/>
            <a:ext cx="241416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sldNum" idx="29"/>
          </p:nvPr>
        </p:nvSpPr>
        <p:spPr>
          <a:xfrm>
            <a:off x="5445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81864EC-7854-4F45-87B0-E22E21F72C94}" type="slidenum">
              <a: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dt" idx="30"/>
          </p:nvPr>
        </p:nvSpPr>
        <p:spPr>
          <a:xfrm>
            <a:off x="378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98600" cy="619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ftr" idx="31"/>
          </p:nvPr>
        </p:nvSpPr>
        <p:spPr>
          <a:xfrm>
            <a:off x="2571840" y="9944280"/>
            <a:ext cx="241416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sldNum" idx="32"/>
          </p:nvPr>
        </p:nvSpPr>
        <p:spPr>
          <a:xfrm>
            <a:off x="5445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531717E-DE76-409F-9738-57CFD9A99997}" type="slidenum">
              <a: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dt" idx="33"/>
          </p:nvPr>
        </p:nvSpPr>
        <p:spPr>
          <a:xfrm>
            <a:off x="378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680" cy="619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680" cy="619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ftr" idx="34"/>
          </p:nvPr>
        </p:nvSpPr>
        <p:spPr>
          <a:xfrm>
            <a:off x="2571840" y="9944280"/>
            <a:ext cx="241416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sldNum" idx="35"/>
          </p:nvPr>
        </p:nvSpPr>
        <p:spPr>
          <a:xfrm>
            <a:off x="5445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4924F89-4A5E-4E7D-9AF9-BCA3D8200ADD}" type="slidenum">
              <a: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6"/>
          <p:cNvSpPr>
            <a:spLocks noGrp="1"/>
          </p:cNvSpPr>
          <p:nvPr>
            <p:ph type="dt" idx="36"/>
          </p:nvPr>
        </p:nvSpPr>
        <p:spPr>
          <a:xfrm>
            <a:off x="378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ftr" idx="4"/>
          </p:nvPr>
        </p:nvSpPr>
        <p:spPr>
          <a:xfrm>
            <a:off x="2571840" y="9944280"/>
            <a:ext cx="241416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ldNum" idx="5"/>
          </p:nvPr>
        </p:nvSpPr>
        <p:spPr>
          <a:xfrm>
            <a:off x="5445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85FE5E5-3F6D-4311-8A1B-AA089A0D4129}" type="slidenum">
              <a: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rPr>
              <a:t>1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dt" idx="6"/>
          </p:nvPr>
        </p:nvSpPr>
        <p:spPr>
          <a:xfrm>
            <a:off x="378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680" cy="619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ftr" idx="7"/>
          </p:nvPr>
        </p:nvSpPr>
        <p:spPr>
          <a:xfrm>
            <a:off x="2571840" y="9944280"/>
            <a:ext cx="241416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6"/>
          <p:cNvSpPr>
            <a:spLocks noGrp="1"/>
          </p:cNvSpPr>
          <p:nvPr>
            <p:ph type="sldNum" idx="8"/>
          </p:nvPr>
        </p:nvSpPr>
        <p:spPr>
          <a:xfrm>
            <a:off x="5445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5AF0612-F228-4A1C-972F-C9F99CAED99A}" type="slidenum">
              <a: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7"/>
          <p:cNvSpPr>
            <a:spLocks noGrp="1"/>
          </p:cNvSpPr>
          <p:nvPr>
            <p:ph type="dt" idx="9"/>
          </p:nvPr>
        </p:nvSpPr>
        <p:spPr>
          <a:xfrm>
            <a:off x="378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680" cy="619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5000" lnSpcReduction="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ftr" idx="10"/>
          </p:nvPr>
        </p:nvSpPr>
        <p:spPr>
          <a:xfrm>
            <a:off x="2571840" y="9944280"/>
            <a:ext cx="241416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6"/>
          <p:cNvSpPr>
            <a:spLocks noGrp="1"/>
          </p:cNvSpPr>
          <p:nvPr>
            <p:ph type="sldNum" idx="11"/>
          </p:nvPr>
        </p:nvSpPr>
        <p:spPr>
          <a:xfrm>
            <a:off x="5445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E6B149B-06DE-4026-9316-820D26A2F339}" type="slidenum">
              <a: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dt" idx="12"/>
          </p:nvPr>
        </p:nvSpPr>
        <p:spPr>
          <a:xfrm>
            <a:off x="378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798600" cy="29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ftr" idx="13"/>
          </p:nvPr>
        </p:nvSpPr>
        <p:spPr>
          <a:xfrm>
            <a:off x="2571840" y="9944280"/>
            <a:ext cx="241416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sldNum" idx="14"/>
          </p:nvPr>
        </p:nvSpPr>
        <p:spPr>
          <a:xfrm>
            <a:off x="5445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DADB306-CC68-4E82-8C62-E4BCE9BD4ED1}" type="slidenum">
              <a: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dt" idx="15"/>
          </p:nvPr>
        </p:nvSpPr>
        <p:spPr>
          <a:xfrm>
            <a:off x="378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98600" cy="29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798600" cy="29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ftr" idx="16"/>
          </p:nvPr>
        </p:nvSpPr>
        <p:spPr>
          <a:xfrm>
            <a:off x="2571840" y="9944280"/>
            <a:ext cx="241416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sldNum" idx="17"/>
          </p:nvPr>
        </p:nvSpPr>
        <p:spPr>
          <a:xfrm>
            <a:off x="5445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6D0928B-7951-4659-A80E-AEBCF4BC56E9}" type="slidenum">
              <a: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6"/>
          <p:cNvSpPr>
            <a:spLocks noGrp="1"/>
          </p:cNvSpPr>
          <p:nvPr>
            <p:ph type="dt" idx="18"/>
          </p:nvPr>
        </p:nvSpPr>
        <p:spPr>
          <a:xfrm>
            <a:off x="378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6680" cy="29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ftr" idx="19"/>
          </p:nvPr>
        </p:nvSpPr>
        <p:spPr>
          <a:xfrm>
            <a:off x="2571840" y="9944280"/>
            <a:ext cx="241416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sldNum" idx="20"/>
          </p:nvPr>
        </p:nvSpPr>
        <p:spPr>
          <a:xfrm>
            <a:off x="5445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7917B8E-232D-4D98-BD3F-8E0C50F784F9}" type="slidenum">
              <a: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8"/>
          <p:cNvSpPr>
            <a:spLocks noGrp="1"/>
          </p:cNvSpPr>
          <p:nvPr>
            <p:ph type="dt" idx="21"/>
          </p:nvPr>
        </p:nvSpPr>
        <p:spPr>
          <a:xfrm>
            <a:off x="378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798600" cy="1783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7720" cy="29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7720" cy="29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7720" cy="29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7720" cy="29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7720" cy="29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7720" cy="2956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8"/>
          <p:cNvSpPr>
            <a:spLocks noGrp="1"/>
          </p:cNvSpPr>
          <p:nvPr>
            <p:ph type="ftr" idx="22"/>
          </p:nvPr>
        </p:nvSpPr>
        <p:spPr>
          <a:xfrm>
            <a:off x="2571840" y="9944280"/>
            <a:ext cx="241416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9"/>
          <p:cNvSpPr>
            <a:spLocks noGrp="1"/>
          </p:cNvSpPr>
          <p:nvPr>
            <p:ph type="sldNum" idx="23"/>
          </p:nvPr>
        </p:nvSpPr>
        <p:spPr>
          <a:xfrm>
            <a:off x="5445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78CC0F1-4DBD-46AB-8460-4CB82891B9CE}" type="slidenum">
              <a: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PlaceHolder 10"/>
          <p:cNvSpPr>
            <a:spLocks noGrp="1"/>
          </p:cNvSpPr>
          <p:nvPr>
            <p:ph type="dt" idx="24"/>
          </p:nvPr>
        </p:nvSpPr>
        <p:spPr>
          <a:xfrm>
            <a:off x="378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ftr" idx="25"/>
          </p:nvPr>
        </p:nvSpPr>
        <p:spPr>
          <a:xfrm>
            <a:off x="2571840" y="9944280"/>
            <a:ext cx="241416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sldNum" idx="26"/>
          </p:nvPr>
        </p:nvSpPr>
        <p:spPr>
          <a:xfrm>
            <a:off x="5445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89A2421-E84E-4848-BBFB-D2AEE3B4ABB7}" type="slidenum">
              <a:rPr b="0" lang="ru-RU" sz="1400" strike="noStrike" u="none">
                <a:solidFill>
                  <a:srgbClr val="8b8b8b"/>
                </a:solidFill>
                <a:effectLst/>
                <a:uFillTx/>
                <a:latin typeface="Arial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dt" idx="27"/>
          </p:nvPr>
        </p:nvSpPr>
        <p:spPr>
          <a:xfrm>
            <a:off x="378000" y="9944280"/>
            <a:ext cx="1734840" cy="529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object 33" descr=""/>
          <p:cNvPicPr/>
          <p:nvPr/>
        </p:nvPicPr>
        <p:blipFill>
          <a:blip r:embed="rId1"/>
          <a:stretch/>
        </p:blipFill>
        <p:spPr>
          <a:xfrm>
            <a:off x="3732120" y="108000"/>
            <a:ext cx="3714480" cy="16538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" name="object 35"/>
          <p:cNvSpPr/>
          <p:nvPr/>
        </p:nvSpPr>
        <p:spPr>
          <a:xfrm>
            <a:off x="210960" y="7108920"/>
            <a:ext cx="7340400" cy="3579480"/>
          </a:xfrm>
          <a:custGeom>
            <a:avLst/>
            <a:gdLst>
              <a:gd name="textAreaLeft" fmla="*/ 0 w 7340400"/>
              <a:gd name="textAreaRight" fmla="*/ 7345440 w 7340400"/>
              <a:gd name="textAreaTop" fmla="*/ 0 h 3579480"/>
              <a:gd name="textAreaBottom" fmla="*/ 3584520 h 357948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grpSp>
        <p:nvGrpSpPr>
          <p:cNvPr id="72" name="Группа 1"/>
          <p:cNvGrpSpPr/>
          <p:nvPr/>
        </p:nvGrpSpPr>
        <p:grpSpPr>
          <a:xfrm>
            <a:off x="644400" y="8177040"/>
            <a:ext cx="1143000" cy="127080"/>
            <a:chOff x="644400" y="8177040"/>
            <a:chExt cx="1143000" cy="127080"/>
          </a:xfrm>
        </p:grpSpPr>
        <p:pic>
          <p:nvPicPr>
            <p:cNvPr id="73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7400"/>
              <a:ext cx="98280" cy="12672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74" name="object 37"/>
            <p:cNvSpPr/>
            <p:nvPr/>
          </p:nvSpPr>
          <p:spPr>
            <a:xfrm>
              <a:off x="771480" y="8178840"/>
              <a:ext cx="89640" cy="123480"/>
            </a:xfrm>
            <a:custGeom>
              <a:avLst/>
              <a:gdLst>
                <a:gd name="textAreaLeft" fmla="*/ 0 w 89640"/>
                <a:gd name="textAreaRight" fmla="*/ 94680 w 89640"/>
                <a:gd name="textAreaTop" fmla="*/ 0 h 123480"/>
                <a:gd name="textAreaBottom" fmla="*/ 128520 h 12348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pic>
          <p:nvPicPr>
            <p:cNvPr id="75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7400"/>
              <a:ext cx="287280" cy="1267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76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7040"/>
              <a:ext cx="313920" cy="1267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77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840"/>
              <a:ext cx="105120" cy="123120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78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9200"/>
              <a:ext cx="108000" cy="124920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349880" y="317520"/>
            <a:ext cx="2784240" cy="76968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81360" bIns="0" anchor="t">
            <a:noAutofit/>
          </a:bodyPr>
          <a:p>
            <a:pPr marL="438120" indent="0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400" strike="noStrike" u="non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МЕРОПРИЯТИЯ НА</a:t>
            </a: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Calibri"/>
                <a:ea typeface="Calibri"/>
              </a:rPr>
              <a:t> </a:t>
            </a:r>
            <a:r>
              <a:rPr b="1" lang="ru-RU" sz="2400" strike="noStrike" u="non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ИЮЛЬ  2026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object 43"/>
          <p:cNvSpPr/>
          <p:nvPr/>
        </p:nvSpPr>
        <p:spPr>
          <a:xfrm>
            <a:off x="628560" y="8442360"/>
            <a:ext cx="5109840" cy="185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6000"/>
              </a:lnSpc>
              <a:spcBef>
                <a:spcPts val="1375"/>
              </a:spcBef>
            </a:pP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ПРИХОДИТЕ, МЫ ВАС 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1426"/>
              </a:lnSpc>
              <a:spcBef>
                <a:spcPts val="1037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Наши 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1301"/>
              </a:lnSpc>
              <a:spcBef>
                <a:spcPts val="125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Адрес: Республика Крым, г. Алушта ул. Школьная,8</a:t>
            </a:r>
            <a:br>
              <a:rPr sz="1300"/>
            </a:b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Контактный номер: +79787817166 Базалей Ольга Викторовна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object 44"/>
          <p:cNvSpPr/>
          <p:nvPr/>
        </p:nvSpPr>
        <p:spPr>
          <a:xfrm>
            <a:off x="3159720" y="7374960"/>
            <a:ext cx="3432600" cy="96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7960">
              <a:lnSpc>
                <a:spcPct val="113000"/>
              </a:lnSpc>
              <a:spcBef>
                <a:spcPts val="99"/>
              </a:spcBef>
              <a:tabLst>
                <a:tab algn="l" pos="0"/>
              </a:tabLst>
            </a:pP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indent="1947960">
              <a:lnSpc>
                <a:spcPct val="113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4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b="1" lang="ru-RU" sz="1400" spc="-65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4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b="1" lang="ru-RU" sz="14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4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четверг </a:t>
            </a:r>
            <a:r>
              <a:rPr b="1" lang="ru-RU" sz="14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09:00</a:t>
            </a:r>
            <a:r>
              <a:rPr b="1" lang="ru-RU" sz="14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4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4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4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18:00 </a:t>
            </a:r>
            <a:r>
              <a:rPr b="1" lang="ru-RU" sz="14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</a:t>
            </a:r>
            <a:r>
              <a:rPr b="1" lang="ru-RU" sz="14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4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09:00</a:t>
            </a:r>
            <a:r>
              <a:rPr b="1" lang="ru-RU" sz="14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4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4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4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16:45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object 45"/>
          <p:cNvSpPr/>
          <p:nvPr/>
        </p:nvSpPr>
        <p:spPr>
          <a:xfrm>
            <a:off x="5707080" y="9061560"/>
            <a:ext cx="132840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64"/>
              </a:spcBef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Calibri"/>
              </a:rPr>
              <a:t>Отделение фонда пенсионного и социального страхования Российской Федерации по Республике Крым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83" name="Группа 103"/>
          <p:cNvGrpSpPr/>
          <p:nvPr/>
        </p:nvGrpSpPr>
        <p:grpSpPr>
          <a:xfrm>
            <a:off x="512640" y="488880"/>
            <a:ext cx="2512440" cy="978840"/>
            <a:chOff x="512640" y="488880"/>
            <a:chExt cx="2512440" cy="978840"/>
          </a:xfrm>
        </p:grpSpPr>
        <p:pic>
          <p:nvPicPr>
            <p:cNvPr id="84" name="object 49" descr=""/>
            <p:cNvPicPr/>
            <p:nvPr/>
          </p:nvPicPr>
          <p:blipFill>
            <a:blip r:embed="rId7"/>
            <a:stretch/>
          </p:blipFill>
          <p:spPr>
            <a:xfrm>
              <a:off x="512640" y="488880"/>
              <a:ext cx="834120" cy="95256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85" name="object 50"/>
            <p:cNvSpPr/>
            <p:nvPr/>
          </p:nvSpPr>
          <p:spPr>
            <a:xfrm>
              <a:off x="1577160" y="814680"/>
              <a:ext cx="290160" cy="180360"/>
            </a:xfrm>
            <a:custGeom>
              <a:avLst/>
              <a:gdLst>
                <a:gd name="textAreaLeft" fmla="*/ 0 w 290160"/>
                <a:gd name="textAreaRight" fmla="*/ 295200 w 290160"/>
                <a:gd name="textAreaTop" fmla="*/ 0 h 180360"/>
                <a:gd name="textAreaBottom" fmla="*/ 185400 h 18036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DejaVu Sans"/>
              </a:endParaRPr>
            </a:p>
          </p:txBody>
        </p:sp>
        <p:grpSp>
          <p:nvGrpSpPr>
            <p:cNvPr id="86" name="object 51"/>
            <p:cNvGrpSpPr/>
            <p:nvPr/>
          </p:nvGrpSpPr>
          <p:grpSpPr>
            <a:xfrm>
              <a:off x="1918080" y="814680"/>
              <a:ext cx="442440" cy="146160"/>
              <a:chOff x="1918080" y="814680"/>
              <a:chExt cx="442440" cy="146160"/>
            </a:xfrm>
          </p:grpSpPr>
          <p:sp>
            <p:nvSpPr>
              <p:cNvPr id="87" name="object 52"/>
              <p:cNvSpPr/>
              <p:nvPr/>
            </p:nvSpPr>
            <p:spPr>
              <a:xfrm>
                <a:off x="1918080" y="814680"/>
                <a:ext cx="285840" cy="146160"/>
              </a:xfrm>
              <a:custGeom>
                <a:avLst/>
                <a:gdLst>
                  <a:gd name="textAreaLeft" fmla="*/ 0 w 285840"/>
                  <a:gd name="textAreaRight" fmla="*/ 290880 w 285840"/>
                  <a:gd name="textAreaTop" fmla="*/ 0 h 146160"/>
                  <a:gd name="textAreaBottom" fmla="*/ 151200 h 14616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88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6280" cy="145440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pic>
          <p:nvPicPr>
            <p:cNvPr id="89" name="object 54" descr=""/>
            <p:cNvPicPr/>
            <p:nvPr/>
          </p:nvPicPr>
          <p:blipFill>
            <a:blip r:embed="rId9"/>
            <a:stretch/>
          </p:blipFill>
          <p:spPr>
            <a:xfrm>
              <a:off x="1557000" y="1049760"/>
              <a:ext cx="154800" cy="14868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90" name="object 55"/>
            <p:cNvGrpSpPr/>
            <p:nvPr/>
          </p:nvGrpSpPr>
          <p:grpSpPr>
            <a:xfrm>
              <a:off x="1763280" y="1050840"/>
              <a:ext cx="672120" cy="178560"/>
              <a:chOff x="1763280" y="1050840"/>
              <a:chExt cx="672120" cy="178560"/>
            </a:xfrm>
          </p:grpSpPr>
          <p:pic>
            <p:nvPicPr>
              <p:cNvPr id="91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3280" y="1051560"/>
                <a:ext cx="117720" cy="14544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92" name="object 57"/>
              <p:cNvSpPr/>
              <p:nvPr/>
            </p:nvSpPr>
            <p:spPr>
              <a:xfrm>
                <a:off x="1918080" y="1050840"/>
                <a:ext cx="517320" cy="178560"/>
              </a:xfrm>
              <a:custGeom>
                <a:avLst/>
                <a:gdLst>
                  <a:gd name="textAreaLeft" fmla="*/ 0 w 517320"/>
                  <a:gd name="textAreaRight" fmla="*/ 522360 w 517320"/>
                  <a:gd name="textAreaTop" fmla="*/ 0 h 178560"/>
                  <a:gd name="textAreaBottom" fmla="*/ 183600 h 17856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</p:grpSp>
        <p:grpSp>
          <p:nvGrpSpPr>
            <p:cNvPr id="93" name="object 58"/>
            <p:cNvGrpSpPr/>
            <p:nvPr/>
          </p:nvGrpSpPr>
          <p:grpSpPr>
            <a:xfrm>
              <a:off x="2489040" y="1051560"/>
              <a:ext cx="286200" cy="145440"/>
              <a:chOff x="2489040" y="1051560"/>
              <a:chExt cx="286200" cy="145440"/>
            </a:xfrm>
          </p:grpSpPr>
          <p:pic>
            <p:nvPicPr>
              <p:cNvPr id="94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4920" cy="14544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95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9320" y="1051560"/>
                <a:ext cx="115920" cy="145440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grpSp>
          <p:nvGrpSpPr>
            <p:cNvPr id="96" name="object 61"/>
            <p:cNvGrpSpPr/>
            <p:nvPr/>
          </p:nvGrpSpPr>
          <p:grpSpPr>
            <a:xfrm>
              <a:off x="1557000" y="1284480"/>
              <a:ext cx="1468080" cy="183240"/>
              <a:chOff x="1557000" y="1284480"/>
              <a:chExt cx="1468080" cy="183240"/>
            </a:xfrm>
          </p:grpSpPr>
          <p:pic>
            <p:nvPicPr>
              <p:cNvPr id="97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7000" y="1292040"/>
                <a:ext cx="138240" cy="15048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98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6200" y="1292040"/>
                <a:ext cx="159480" cy="15048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99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8080" y="1284480"/>
                <a:ext cx="355320" cy="18324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100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400" y="1292040"/>
                <a:ext cx="159480" cy="15048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01" name="object 66"/>
              <p:cNvSpPr/>
              <p:nvPr/>
            </p:nvSpPr>
            <p:spPr>
              <a:xfrm>
                <a:off x="2494440" y="1290960"/>
                <a:ext cx="133200" cy="144720"/>
              </a:xfrm>
              <a:custGeom>
                <a:avLst/>
                <a:gdLst>
                  <a:gd name="textAreaLeft" fmla="*/ 0 w 133200"/>
                  <a:gd name="textAreaRight" fmla="*/ 138240 w 133200"/>
                  <a:gd name="textAreaTop" fmla="*/ 0 h 144720"/>
                  <a:gd name="textAreaBottom" fmla="*/ 149760 h 14472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000000"/>
                  </a:solidFill>
                  <a:effectLst/>
                  <a:uFillTx/>
                  <a:latin typeface="Arial"/>
                  <a:ea typeface="DejaVu Sans"/>
                </a:endParaRPr>
              </a:p>
            </p:txBody>
          </p:sp>
          <p:pic>
            <p:nvPicPr>
              <p:cNvPr id="102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840" y="1290960"/>
                <a:ext cx="165240" cy="17640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pic>
            <p:nvPicPr>
              <p:cNvPr id="103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3440" cy="145440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</p:grpSp>
      <p:sp>
        <p:nvSpPr>
          <p:cNvPr id="104" name="Прямоугольник: скругленные углы 2"/>
          <p:cNvSpPr/>
          <p:nvPr/>
        </p:nvSpPr>
        <p:spPr>
          <a:xfrm>
            <a:off x="6140520" y="9593280"/>
            <a:ext cx="869760" cy="8539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  <a:ea typeface="DejaVu Sans"/>
            </a:endParaRPr>
          </a:p>
        </p:txBody>
      </p:sp>
      <p:sp>
        <p:nvSpPr>
          <p:cNvPr id="105" name="Овал 3"/>
          <p:cNvSpPr/>
          <p:nvPr/>
        </p:nvSpPr>
        <p:spPr>
          <a:xfrm>
            <a:off x="6048360" y="7937640"/>
            <a:ext cx="809280" cy="8110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effectLst/>
              <a:uFillTx/>
              <a:latin typeface="Calibri"/>
              <a:ea typeface="DejaVu Sans"/>
            </a:endParaRPr>
          </a:p>
        </p:txBody>
      </p:sp>
      <p:pic>
        <p:nvPicPr>
          <p:cNvPr id="106" name="object 48" descr=""/>
          <p:cNvPicPr/>
          <p:nvPr/>
        </p:nvPicPr>
        <p:blipFill>
          <a:blip r:embed="rId19"/>
          <a:stretch/>
        </p:blipFill>
        <p:spPr>
          <a:xfrm>
            <a:off x="6162840" y="8142120"/>
            <a:ext cx="596520" cy="51084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7" name="Рисунок 7" descr=""/>
          <p:cNvPicPr/>
          <p:nvPr/>
        </p:nvPicPr>
        <p:blipFill>
          <a:blip r:embed="rId20"/>
          <a:stretch/>
        </p:blipFill>
        <p:spPr>
          <a:xfrm>
            <a:off x="6153120" y="9577440"/>
            <a:ext cx="856800" cy="85680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08" name="Таблица 4"/>
          <p:cNvGraphicFramePr/>
          <p:nvPr/>
        </p:nvGraphicFramePr>
        <p:xfrm>
          <a:off x="984600" y="1701000"/>
          <a:ext cx="6428520" cy="6437880"/>
        </p:xfrm>
        <a:graphic>
          <a:graphicData uri="http://schemas.openxmlformats.org/drawingml/2006/table">
            <a:tbl>
              <a:tblPr/>
              <a:tblGrid>
                <a:gridCol w="798120"/>
                <a:gridCol w="4564440"/>
                <a:gridCol w="1066320"/>
              </a:tblGrid>
              <a:tr h="71712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2959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Calibri"/>
                        </a:rPr>
                        <a:t>06.07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Встреча с психологом Отделения ОСФР по Республике Крым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11-00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488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Calibri"/>
                        </a:rPr>
                        <a:t>08.07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Calibri Light"/>
                        </a:rPr>
                        <a:t>Праздничное мероприятие «День семью, любви и верности».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492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09.07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Урок компьютерной грамотности: «Учимся работать в WORD»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3196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14.07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Calibri Light"/>
                        </a:rPr>
                        <a:t>Праздничное мероприятие «День рождения СФР»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278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Calibri"/>
                        </a:rPr>
                        <a:t>16.07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Арт-терапия «антистрес рисунки».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10-00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68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Calibri"/>
                        </a:rPr>
                        <a:t>17.07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  <a:ea typeface="Calibri Light"/>
                        </a:rPr>
                        <a:t>Лекция-встреча с начальником Управления установления пенсий Бондаренко С.В. по вопросам разъяснения пенсионного законодательства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10-00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4849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20.07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Calibri Light"/>
                        </a:rPr>
                        <a:t>Урок финансовой грамотности: «Встреча с представителем АБ «Россия»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669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23.07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Индивидуальное консультирование граждан по вопросам предоставления технических средств реабилитации и санаторно-курортного лечения.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1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10-00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3024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24.07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</a:rPr>
                        <a:t>Посещение музея г.Алушта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10-00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2883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28.07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Calibri Light"/>
                        </a:rPr>
                        <a:t>День Крещения Руси. История праздника.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10-00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216000">
                <a:tc>
                  <a:txBody>
                    <a:bodyPr anchor="t">
                      <a:noAutofit/>
                    </a:bodyPr>
                    <a:p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30.07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Урок цифровой грамотности «Месенджер МАХ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</a:t>
                      </a:r>
                      <a:r>
                        <a:rPr b="0" lang="ru-RU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:00</a:t>
                      </a:r>
                      <a:endParaRPr b="0" lang="ru-RU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</TotalTime>
  <Application>LibreOffice/25.2.1.2$Windows_X86_64 LibreOffice_project/d3abf4aee5fd705e4a92bba33a32f40bc4e56f49</Application>
  <AppVersion>15.0000</AppVersion>
  <Words>175</Words>
  <Paragraphs>40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2026-06-22T11:06:36Z</cp:lastPrinted>
  <dcterms:modified xsi:type="dcterms:W3CDTF">2026-06-23T14:07:37Z</dcterms:modified>
  <cp:revision>69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