
<file path=[Content_Types].xml><?xml version="1.0" encoding="utf-8"?>
<Types xmlns="http://schemas.openxmlformats.org/package/2006/content-types"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6799263" cy="9929813"/>
  <p:defaultTextStyle>
    <a:defPPr>
      <a:defRPr kern="0"/>
    </a:def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40" d="100"/>
          <a:sy n="140" d="100"/>
        </p:scale>
        <p:origin x="-1680" y="222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6/29/2026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6/29/2026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6/29/2026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6/29/2026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6/29/2026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6/29/2026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5" dirty="0" smtClean="0"/>
              <a:t>ИЮЛЬ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39148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lang="ru-RU" sz="1300" spc="-35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lang="ru-RU" sz="1300" dirty="0" smtClean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 Республика Крым, Ленинский район,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пгт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. Ленино ул. Трудовая, 2</a:t>
            </a:r>
            <a:b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Контактный номер +7 978 8176043</a:t>
            </a: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 Савченко Лидия Анатольевна</a:t>
            </a:r>
            <a:endParaRPr lang="ru-RU"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819087" y="6846898"/>
            <a:ext cx="3297554" cy="75148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5080" algn="r"/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lang="ru-RU" sz="1600" b="1" spc="-6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работы: </a:t>
            </a:r>
          </a:p>
          <a:p>
            <a:pPr marR="5080" algn="r"/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понедельник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четверг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09:00</a:t>
            </a:r>
            <a:r>
              <a:rPr lang="ru-RU"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lang="ru-RU" sz="1600" b="1" spc="-1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18:00</a:t>
            </a:r>
          </a:p>
          <a:p>
            <a:pPr marR="5080" algn="r"/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пятница 09:00 – 16:45</a:t>
            </a:r>
            <a:endParaRPr lang="ru-RU"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50370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lang="ru-RU"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lang="ru-RU" sz="800" spc="5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lang="ru-RU" sz="800" dirty="0" smtClean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lang="ru-RU" sz="800" dirty="0" smtClean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lang="ru-RU"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lang="ru-RU" sz="800" spc="5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lang="ru-RU" sz="800" spc="1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5" dirty="0" smtClean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lang="ru-RU" sz="800" dirty="0" smtClean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lang="ru-RU" sz="800" dirty="0" smtClean="0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lang="ru-RU" sz="800" spc="45" dirty="0" smtClean="0">
                <a:solidFill>
                  <a:srgbClr val="FFFFFF"/>
                </a:solidFill>
                <a:latin typeface="Calibri"/>
                <a:cs typeface="Calibri"/>
              </a:rPr>
              <a:t> Республике Крым</a:t>
            </a:r>
            <a:endParaRPr lang="ru-RU"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946103775"/>
              </p:ext>
            </p:extLst>
          </p:nvPr>
        </p:nvGraphicFramePr>
        <p:xfrm>
          <a:off x="349226" y="1515739"/>
          <a:ext cx="6786585" cy="650062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2048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793862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1150675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629065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449332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spc="-10" dirty="0" smtClean="0">
                          <a:solidFill>
                            <a:schemeClr val="tx1"/>
                          </a:solidFill>
                          <a:latin typeface="+mn-lt"/>
                          <a:cs typeface="Calibri"/>
                        </a:rPr>
                        <a:t>03.07.</a:t>
                      </a:r>
                      <a:endParaRPr lang="ru-RU" sz="1200" dirty="0" smtClean="0">
                        <a:solidFill>
                          <a:schemeClr val="tx1"/>
                        </a:solidFill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-68580" algn="just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Times New Roman" pitchFamily="18" charset="0"/>
                        </a:rPr>
                        <a:t>РГО. Просмотр фильма «Заповедная Россия. Байкало-Ленский заповедник».</a:t>
                      </a:r>
                      <a:endParaRPr lang="ru-RU" sz="1100" dirty="0">
                        <a:latin typeface="+mn-lt"/>
                        <a:ea typeface="Calibri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10:00</a:t>
                      </a:r>
                      <a:endParaRPr lang="ru-RU" sz="12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</a:tr>
              <a:tr h="449332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spc="-10" dirty="0" smtClean="0">
                          <a:solidFill>
                            <a:schemeClr val="tx1"/>
                          </a:solidFill>
                          <a:latin typeface="+mn-lt"/>
                          <a:cs typeface="Calibri"/>
                        </a:rPr>
                        <a:t>07.07</a:t>
                      </a:r>
                      <a:endParaRPr lang="ru-RU" sz="1200" dirty="0" smtClean="0">
                        <a:solidFill>
                          <a:schemeClr val="tx1"/>
                        </a:solidFill>
                        <a:latin typeface="+mn-lt"/>
                        <a:cs typeface="Calibri"/>
                      </a:endParaRP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dirty="0">
                        <a:solidFill>
                          <a:schemeClr val="tx1"/>
                        </a:solidFill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solidFill>
                            <a:schemeClr val="tx1"/>
                          </a:solidFill>
                          <a:latin typeface="+mn-lt"/>
                          <a:cs typeface="Times New Roman" pitchFamily="18" charset="0"/>
                        </a:rPr>
                        <a:t>Литературно-поэтическая мозаика «Семейная симфония» (ко Дню семьи, любви</a:t>
                      </a:r>
                      <a:r>
                        <a:rPr lang="ru-RU" sz="1200" b="0" baseline="0" dirty="0" smtClean="0">
                          <a:solidFill>
                            <a:schemeClr val="tx1"/>
                          </a:solidFill>
                          <a:latin typeface="+mn-lt"/>
                          <a:cs typeface="Times New Roman" pitchFamily="18" charset="0"/>
                        </a:rPr>
                        <a:t> и верности) Ленинская ЦРМБ</a:t>
                      </a:r>
                      <a:endParaRPr lang="ru-RU" sz="1200" b="0" dirty="0">
                        <a:solidFill>
                          <a:schemeClr val="tx1"/>
                        </a:solidFill>
                        <a:latin typeface="+mn-lt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10:00</a:t>
                      </a:r>
                      <a:endParaRPr lang="ru-RU" sz="12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</a:tr>
              <a:tr h="449332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+mn-lt"/>
                          <a:cs typeface="Calibri"/>
                        </a:rPr>
                        <a:t>10.07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 Мастер-класс по изготовлению цветов.</a:t>
                      </a:r>
                      <a:r>
                        <a:rPr lang="ru-RU" sz="1200" baseline="0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 Приурочен ко Дню красивых цветов 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(история  и традиции праздника ) (Центр общения старшего поколения)</a:t>
                      </a:r>
                      <a:endParaRPr lang="ru-RU" sz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10:00</a:t>
                      </a:r>
                      <a:endParaRPr lang="ru-RU" sz="12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</a:tr>
              <a:tr h="449332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+mn-lt"/>
                          <a:cs typeface="Calibri"/>
                        </a:rPr>
                        <a:t>13.07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1" dirty="0" smtClean="0">
                        <a:solidFill>
                          <a:schemeClr val="tx1"/>
                        </a:solidFill>
                        <a:latin typeface="+mn-lt"/>
                        <a:cs typeface="Calibri"/>
                      </a:endParaRP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1" dirty="0" smtClean="0">
                        <a:solidFill>
                          <a:schemeClr val="tx1"/>
                        </a:solidFill>
                        <a:latin typeface="+mn-lt"/>
                        <a:cs typeface="Calibri"/>
                      </a:endParaRP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1" dirty="0" smtClean="0">
                        <a:solidFill>
                          <a:schemeClr val="tx1"/>
                        </a:solidFill>
                        <a:latin typeface="+mn-lt"/>
                        <a:cs typeface="Calibri"/>
                      </a:endParaRP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+mn-lt"/>
                          <a:cs typeface="Calibri"/>
                        </a:rPr>
                        <a:t>13.07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Когнитивная гимнастика –</a:t>
                      </a:r>
                      <a:r>
                        <a:rPr lang="ru-RU" sz="1200" baseline="0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 решаем головоломки. Приурочен к международному Дню головоломки 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(Центр общения старшего поколения)</a:t>
                      </a:r>
                    </a:p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dirty="0" smtClean="0">
                        <a:solidFill>
                          <a:schemeClr val="tx1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Магия горячего шоколада,</a:t>
                      </a:r>
                      <a:r>
                        <a:rPr lang="ru-RU" sz="1200" baseline="0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 приурочен к всемирному Дню шоколада 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(история  и традиции праздника ) (Центр общения старшего поколения)</a:t>
                      </a:r>
                      <a:endParaRPr lang="ru-RU" sz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10:00</a:t>
                      </a:r>
                      <a:r>
                        <a:rPr lang="en-US" sz="12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  </a:t>
                      </a:r>
                      <a:r>
                        <a:rPr lang="ru-RU" sz="12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                </a:t>
                      </a:r>
                    </a:p>
                    <a:p>
                      <a:endParaRPr lang="ru-RU" sz="1200" b="0" dirty="0" smtClean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endParaRPr lang="ru-RU" sz="1200" b="0" dirty="0" smtClean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endParaRPr lang="ru-RU" sz="1200" b="0" dirty="0" smtClean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r>
                        <a:rPr lang="en-US" sz="12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11</a:t>
                      </a:r>
                      <a:r>
                        <a:rPr lang="ru-RU" sz="12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:00</a:t>
                      </a:r>
                      <a:endParaRPr lang="ru-RU" sz="12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32380059"/>
                  </a:ext>
                </a:extLst>
              </a:tr>
              <a:tr h="269599">
                <a:tc>
                  <a:txBody>
                    <a:bodyPr/>
                    <a:lstStyle/>
                    <a:p>
                      <a:r>
                        <a:rPr lang="ru-RU" sz="1200" b="1" dirty="0" smtClean="0">
                          <a:solidFill>
                            <a:schemeClr val="tx1"/>
                          </a:solidFill>
                        </a:rPr>
                        <a:t>15.07  </a:t>
                      </a:r>
                    </a:p>
                    <a:p>
                      <a:r>
                        <a:rPr lang="ru-RU" sz="1200" b="1" dirty="0" smtClean="0">
                          <a:solidFill>
                            <a:schemeClr val="tx1"/>
                          </a:solidFill>
                        </a:rPr>
                        <a:t>15.07</a:t>
                      </a:r>
                      <a:endParaRPr lang="ru-RU" sz="12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+mn-lt"/>
                        </a:rPr>
                        <a:t>Урок финансовой грамотности  ( банк ВТБ)</a:t>
                      </a:r>
                      <a:endParaRPr lang="ru-RU" sz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Times New Roman" pitchFamily="18" charset="0"/>
                        </a:rPr>
                        <a:t>День именинника. Поздравления юбиляра июля.</a:t>
                      </a:r>
                      <a:endParaRPr lang="ru-RU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solidFill>
                            <a:schemeClr val="tx1"/>
                          </a:solidFill>
                        </a:rPr>
                        <a:t>10:00</a:t>
                      </a:r>
                    </a:p>
                    <a:p>
                      <a:r>
                        <a:rPr lang="ru-RU" sz="1200" dirty="0" smtClean="0">
                          <a:solidFill>
                            <a:schemeClr val="tx1"/>
                          </a:solidFill>
                        </a:rPr>
                        <a:t>11:00</a:t>
                      </a:r>
                      <a:endParaRPr lang="ru-RU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285857638"/>
                  </a:ext>
                </a:extLst>
              </a:tr>
              <a:tr h="464399">
                <a:tc>
                  <a:txBody>
                    <a:bodyPr/>
                    <a:lstStyle/>
                    <a:p>
                      <a:r>
                        <a:rPr lang="ru-RU" sz="1200" b="1" dirty="0" smtClean="0">
                          <a:solidFill>
                            <a:schemeClr val="tx1"/>
                          </a:solidFill>
                        </a:rPr>
                        <a:t>17.07</a:t>
                      </a:r>
                    </a:p>
                    <a:p>
                      <a:endParaRPr lang="ru-RU" sz="1200" b="1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ru-RU" sz="1200" b="1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ru-RU" sz="1200" b="1" dirty="0" smtClean="0">
                          <a:solidFill>
                            <a:schemeClr val="tx1"/>
                          </a:solidFill>
                        </a:rPr>
                        <a:t>17.07</a:t>
                      </a:r>
                      <a:endParaRPr lang="ru-RU" sz="12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Times New Roman" pitchFamily="18" charset="0"/>
                        </a:rPr>
                        <a:t>Тематическая лекция по вопросам разъяснения пенсионного законодательства (в режиме ВКС) </a:t>
                      </a:r>
                      <a:r>
                        <a:rPr lang="ru-RU" sz="1200" baseline="0" dirty="0" smtClean="0">
                          <a:latin typeface="+mn-lt"/>
                        </a:rPr>
                        <a:t>(приказ ОСФР по Республике Крым от 10.06. 2026 №609)</a:t>
                      </a:r>
                      <a:endParaRPr lang="ru-RU" sz="1200" dirty="0" smtClean="0">
                        <a:latin typeface="+mn-lt"/>
                      </a:endParaRPr>
                    </a:p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latin typeface="+mn-lt"/>
                        </a:rPr>
                        <a:t>Индивидуальное консультирование</a:t>
                      </a:r>
                      <a:r>
                        <a:rPr lang="ru-RU" sz="1200" baseline="0" dirty="0" smtClean="0">
                          <a:latin typeface="+mn-lt"/>
                        </a:rPr>
                        <a:t> по пенсионным вопросам</a:t>
                      </a:r>
                      <a:endParaRPr lang="ru-RU" sz="1200" dirty="0">
                        <a:solidFill>
                          <a:schemeClr val="tx1"/>
                        </a:solidFill>
                        <a:latin typeface="+mn-lt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solidFill>
                            <a:schemeClr val="tx1"/>
                          </a:solidFill>
                        </a:rPr>
                        <a:t> 10:00</a:t>
                      </a:r>
                    </a:p>
                    <a:p>
                      <a:endParaRPr lang="ru-RU" sz="1200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ru-RU" sz="1200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ru-RU" sz="1200" dirty="0" smtClean="0">
                          <a:solidFill>
                            <a:schemeClr val="tx1"/>
                          </a:solidFill>
                        </a:rPr>
                        <a:t>11:00</a:t>
                      </a:r>
                      <a:endParaRPr lang="ru-RU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200774102"/>
                  </a:ext>
                </a:extLst>
              </a:tr>
              <a:tr h="466057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spc="-10" dirty="0" smtClean="0">
                          <a:solidFill>
                            <a:schemeClr val="tx1"/>
                          </a:solidFill>
                          <a:latin typeface="+mn-lt"/>
                          <a:cs typeface="Calibri"/>
                        </a:rPr>
                        <a:t>23.07.</a:t>
                      </a:r>
                      <a:endParaRPr lang="ru-RU" sz="1200" dirty="0" smtClean="0">
                        <a:solidFill>
                          <a:schemeClr val="tx1"/>
                        </a:solidFill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-68580" algn="just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Times New Roman" pitchFamily="18" charset="0"/>
                        </a:rPr>
                        <a:t>РГО. Просмотр фильма «Говорящие с белухами».</a:t>
                      </a:r>
                      <a:endParaRPr lang="ru-RU" sz="1100" dirty="0">
                        <a:latin typeface="+mn-lt"/>
                        <a:ea typeface="Calibri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10:00</a:t>
                      </a:r>
                      <a:endParaRPr lang="ru-RU" sz="12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</a:tr>
              <a:tr h="269599">
                <a:tc>
                  <a:txBody>
                    <a:bodyPr/>
                    <a:lstStyle/>
                    <a:p>
                      <a:r>
                        <a:rPr lang="ru-RU" sz="1200" b="1" dirty="0" smtClean="0">
                          <a:solidFill>
                            <a:schemeClr val="tx1"/>
                          </a:solidFill>
                        </a:rPr>
                        <a:t>27.07</a:t>
                      </a:r>
                      <a:endParaRPr lang="ru-RU" sz="12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+mn-lt"/>
                        </a:rPr>
                        <a:t>Духовно-познавательный час «Русь крещёная, Русь православная» (ко дню Крещения Руси) </a:t>
                      </a:r>
                      <a:r>
                        <a:rPr lang="ru-RU" sz="1200" b="0" baseline="0" dirty="0" smtClean="0">
                          <a:solidFill>
                            <a:schemeClr val="tx1"/>
                          </a:solidFill>
                          <a:latin typeface="+mn-lt"/>
                          <a:cs typeface="Times New Roman" pitchFamily="18" charset="0"/>
                        </a:rPr>
                        <a:t>Ленинская ЦРМБ</a:t>
                      </a:r>
                      <a:endParaRPr lang="ru-RU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solidFill>
                            <a:schemeClr val="tx1"/>
                          </a:solidFill>
                        </a:rPr>
                        <a:t>11:00</a:t>
                      </a:r>
                      <a:endParaRPr lang="ru-RU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571029">
                <a:tc>
                  <a:txBody>
                    <a:bodyPr/>
                    <a:lstStyle/>
                    <a:p>
                      <a:r>
                        <a:rPr lang="ru-RU" sz="1200" b="1" smtClean="0">
                          <a:solidFill>
                            <a:schemeClr val="tx1"/>
                          </a:solidFill>
                        </a:rPr>
                        <a:t>29.07</a:t>
                      </a:r>
                      <a:endParaRPr lang="ru-RU" sz="12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Урок цифровой грамотности  - </a:t>
                      </a:r>
                      <a:r>
                        <a:rPr lang="ru-RU" sz="1200" b="0" u="none" strike="noStrike" dirty="0" smtClean="0">
                          <a:solidFill>
                            <a:schemeClr val="tx1"/>
                          </a:solidFill>
                          <a:effectLst/>
                          <a:uFillTx/>
                          <a:latin typeface="+mn-lt"/>
                        </a:rPr>
                        <a:t>индивидуальное консультирование по  созданию  цифрового </a:t>
                      </a:r>
                      <a:r>
                        <a:rPr lang="en-US" sz="1200" b="0" u="none" strike="noStrike" dirty="0" smtClean="0">
                          <a:solidFill>
                            <a:schemeClr val="tx1"/>
                          </a:solidFill>
                          <a:effectLst/>
                          <a:uFillTx/>
                          <a:latin typeface="+mn-lt"/>
                        </a:rPr>
                        <a:t>ID</a:t>
                      </a:r>
                      <a:r>
                        <a:rPr lang="ru-RU" sz="1200" b="0" u="none" strike="noStrike" baseline="0" dirty="0" smtClean="0">
                          <a:solidFill>
                            <a:schemeClr val="tx1"/>
                          </a:solidFill>
                          <a:effectLst/>
                          <a:uFillTx/>
                          <a:latin typeface="+mn-lt"/>
                        </a:rPr>
                        <a:t> в </a:t>
                      </a:r>
                      <a:r>
                        <a:rPr lang="en-US" sz="1200" b="0" u="none" strike="noStrike" baseline="0" dirty="0" smtClean="0">
                          <a:solidFill>
                            <a:schemeClr val="tx1"/>
                          </a:solidFill>
                          <a:effectLst/>
                          <a:uFillTx/>
                          <a:latin typeface="+mn-lt"/>
                        </a:rPr>
                        <a:t>M</a:t>
                      </a:r>
                      <a:r>
                        <a:rPr lang="ru-RU" sz="1200" b="0" u="none" strike="noStrike" baseline="0" dirty="0" smtClean="0">
                          <a:solidFill>
                            <a:schemeClr val="tx1"/>
                          </a:solidFill>
                          <a:effectLst/>
                          <a:uFillTx/>
                          <a:latin typeface="+mn-lt"/>
                        </a:rPr>
                        <a:t>А</a:t>
                      </a:r>
                      <a:r>
                        <a:rPr lang="en-US" sz="1200" b="0" u="none" strike="noStrike" baseline="0" dirty="0" smtClean="0">
                          <a:solidFill>
                            <a:schemeClr val="tx1"/>
                          </a:solidFill>
                          <a:effectLst/>
                          <a:uFillTx/>
                          <a:latin typeface="+mn-lt"/>
                        </a:rPr>
                        <a:t>X </a:t>
                      </a:r>
                      <a:endParaRPr lang="ru-RU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solidFill>
                            <a:schemeClr val="tx1"/>
                          </a:solidFill>
                        </a:rPr>
                        <a:t>10:00</a:t>
                      </a:r>
                      <a:endParaRPr lang="ru-RU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6638889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12287</TotalTime>
  <Words>260</Words>
  <Application>Microsoft Office PowerPoint</Application>
  <PresentationFormat>Произвольный</PresentationFormat>
  <Paragraphs>63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ИЮЛЬ 2026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user</cp:lastModifiedBy>
  <cp:revision>377</cp:revision>
  <dcterms:created xsi:type="dcterms:W3CDTF">2025-11-06T11:20:25Z</dcterms:created>
  <dcterms:modified xsi:type="dcterms:W3CDTF">2026-06-29T08:34:38Z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