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53A15A-0EA3-4852-9392-09F3D1FA5DAE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EC7B29-262A-4FF5-975E-6F7F06143572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A59DBAD-49B8-4931-B60B-62A4F31EED20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1A03150-9410-4A34-A931-048498B4B5E4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EB0EDD4-4F36-48D8-B409-BD2AC248153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633EBE-660F-4596-9B77-EE2B0BE2DAFB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A2B0374-580D-417D-AECA-B474F04EC178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455A31-8B81-4C4B-AD52-F2618C5827C1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0F14285-7530-47B7-B537-C9CDE6716FD0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5061B9-7809-4D6D-8035-A94525FDFDA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05D8DC8-5FCF-4A6D-A711-A8A32BCC20AA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0FC5193-5C41-490F-9FFC-E19A1F440237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24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48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D954AC8-39A9-463C-8356-B790DCD6E622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480" cy="529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5200" cy="165348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0760" cy="3578760"/>
          </a:xfrm>
          <a:custGeom>
            <a:avLst/>
            <a:gdLst>
              <a:gd name="textAreaLeft" fmla="*/ 0 w 7340760"/>
              <a:gd name="textAreaRight" fmla="*/ 7345800 w 7340760"/>
              <a:gd name="textAreaTop" fmla="*/ 0 h 3578760"/>
              <a:gd name="textAreaBottom" fmla="*/ 3583800 h 35787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81840" y="8587080"/>
            <a:ext cx="1143000" cy="127800"/>
            <a:chOff x="681840" y="8587080"/>
            <a:chExt cx="1143000" cy="12780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81840" y="8587080"/>
              <a:ext cx="98280" cy="127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808920" y="8588880"/>
              <a:ext cx="89640" cy="124560"/>
            </a:xfrm>
            <a:custGeom>
              <a:avLst/>
              <a:gdLst>
                <a:gd name="textAreaLeft" fmla="*/ 0 w 89640"/>
                <a:gd name="textAreaRight" fmla="*/ 94680 w 89640"/>
                <a:gd name="textAreaTop" fmla="*/ 0 h 124560"/>
                <a:gd name="textAreaBottom" fmla="*/ 129600 h 1245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926280" y="8587080"/>
              <a:ext cx="287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39120" y="8587080"/>
              <a:ext cx="31428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82920" y="8588880"/>
              <a:ext cx="105120" cy="124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716840" y="8588880"/>
              <a:ext cx="108000" cy="126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234000"/>
            <a:ext cx="2478960" cy="10051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4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400" b="1" strike="noStrike" spc="-7">
                <a:solidFill>
                  <a:srgbClr val="FFFFFF"/>
                </a:solidFill>
                <a:latin typeface="Calibri"/>
              </a:rPr>
              <a:t>   </a:t>
            </a:r>
            <a:r>
              <a:rPr lang="ru-RU" sz="2400" b="1" strike="noStrike" spc="-12">
                <a:solidFill>
                  <a:srgbClr val="FFFFFF"/>
                </a:solidFill>
                <a:latin typeface="Calibri"/>
              </a:rPr>
              <a:t>ИЮЛЬ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803080"/>
            <a:ext cx="5109120" cy="174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32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2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пгт. Первомайское, пер. Садовый, дом 4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 (з6552) 77001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Мельникова Татьяна Петровна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 rot="10800000" flipV="1">
            <a:off x="2342880" y="8176320"/>
            <a:ext cx="3163680" cy="72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4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4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4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   </a:t>
            </a:r>
            <a:r>
              <a:rPr lang="ru-RU" sz="1400" b="0" strike="noStrike" spc="-1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Calibri"/>
                <a:ea typeface="DejaVu Sans"/>
              </a:rPr>
              <a:t>понедельник – четверг  09:00 – 18:00 пятница    09:00 -  16:45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26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6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6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  <a:ea typeface="DejaVu Sans"/>
              </a:rPr>
              <a:t> Республике Крым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2800" cy="678240"/>
            <a:chOff x="512280" y="489240"/>
            <a:chExt cx="2512800" cy="67824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480" cy="660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715320"/>
              <a:ext cx="290160" cy="124200"/>
            </a:xfrm>
            <a:custGeom>
              <a:avLst/>
              <a:gdLst>
                <a:gd name="textAreaLeft" fmla="*/ 0 w 290160"/>
                <a:gd name="textAreaRight" fmla="*/ 295200 w 290160"/>
                <a:gd name="textAreaTop" fmla="*/ 0 h 124200"/>
                <a:gd name="textAreaBottom" fmla="*/ 128520 h 1242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715320"/>
              <a:ext cx="442800" cy="100440"/>
              <a:chOff x="1917720" y="715320"/>
              <a:chExt cx="442800" cy="10044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715320"/>
                <a:ext cx="285840" cy="100440"/>
              </a:xfrm>
              <a:custGeom>
                <a:avLst/>
                <a:gdLst>
                  <a:gd name="textAreaLeft" fmla="*/ 0 w 285840"/>
                  <a:gd name="textAreaRight" fmla="*/ 290880 w 285840"/>
                  <a:gd name="textAreaTop" fmla="*/ 0 h 100440"/>
                  <a:gd name="textAreaBottom" fmla="*/ 104760 h 1004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715320"/>
                <a:ext cx="116280" cy="997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878400"/>
              <a:ext cx="154800" cy="1022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879480"/>
              <a:ext cx="672480" cy="123120"/>
              <a:chOff x="1762920" y="879480"/>
              <a:chExt cx="672480" cy="1231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879480"/>
                <a:ext cx="117720" cy="99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879480"/>
                <a:ext cx="517680" cy="123120"/>
              </a:xfrm>
              <a:custGeom>
                <a:avLst/>
                <a:gdLst>
                  <a:gd name="textAreaLeft" fmla="*/ 0 w 517680"/>
                  <a:gd name="textAreaRight" fmla="*/ 522720 w 517680"/>
                  <a:gd name="textAreaTop" fmla="*/ 0 h 123120"/>
                  <a:gd name="textAreaBottom" fmla="*/ 127440 h 1231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879480"/>
              <a:ext cx="285840" cy="99720"/>
              <a:chOff x="2489040" y="879480"/>
              <a:chExt cx="285840" cy="9972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879480"/>
                <a:ext cx="124920" cy="99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879480"/>
                <a:ext cx="115920" cy="997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041120"/>
              <a:ext cx="1468440" cy="126360"/>
              <a:chOff x="1556640" y="1041120"/>
              <a:chExt cx="1468440" cy="12636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046520"/>
                <a:ext cx="138240" cy="103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046520"/>
                <a:ext cx="159480" cy="103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041120"/>
                <a:ext cx="355320" cy="126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046520"/>
                <a:ext cx="159480" cy="103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045800"/>
                <a:ext cx="133560" cy="99720"/>
              </a:xfrm>
              <a:custGeom>
                <a:avLst/>
                <a:gdLst>
                  <a:gd name="textAreaLeft" fmla="*/ 0 w 133560"/>
                  <a:gd name="textAreaRight" fmla="*/ 138600 w 133560"/>
                  <a:gd name="textAreaTop" fmla="*/ 0 h 99720"/>
                  <a:gd name="textAreaBottom" fmla="*/ 104040 h 997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045800"/>
                <a:ext cx="165240" cy="121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045800"/>
                <a:ext cx="163440" cy="997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69760" cy="8535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0360" cy="810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6520" cy="51156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7160" cy="8571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97840" y="1746300"/>
          <a:ext cx="6469920" cy="5753100"/>
        </p:xfrm>
        <a:graphic>
          <a:graphicData uri="http://schemas.openxmlformats.org/drawingml/2006/table">
            <a:tbl>
              <a:tblPr/>
              <a:tblGrid>
                <a:gridCol w="647640"/>
                <a:gridCol w="4824000"/>
                <a:gridCol w="998280"/>
              </a:tblGrid>
              <a:tr h="3741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</a:t>
                      </a:r>
                      <a:r>
                        <a:rPr lang="ru-RU" sz="16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Мероприятия, направленные на профилактику в сфере  мошеннических  проявлений. Встреча с сотрудником ОМВД.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5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0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Час русской традиции «Традиции и обычаи русской семьи»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Финансовая грамотность. </a:t>
                      </a:r>
                    </a:p>
                    <a:p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Встреча со специалистом ГЕНБАНКА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Семинар на тему: «</a:t>
                      </a:r>
                      <a:r>
                        <a:rPr lang="ru-RU" sz="1350" b="0" strike="noStrike" spc="-1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Гериатрическая</a:t>
                      </a: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помощь социально одиноких граждан в условиях сельской местности</a:t>
                      </a:r>
                      <a:r>
                        <a:rPr lang="ru-RU" sz="1350" b="0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 Специалист ЦРБ.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  <a:endParaRPr lang="ru-RU" sz="135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Цифровая грамотность. 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Встреча со специалистом профильного отдела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</a:t>
                      </a:r>
                      <a:r>
                        <a:rPr lang="ru-RU" sz="1350" b="0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16.07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Федеральное </a:t>
                      </a:r>
                      <a:r>
                        <a:rPr lang="ru-RU" sz="135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35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мероприятие.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9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Пенсионная грамотность.</a:t>
                      </a: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Встреча со специалистом профильного отдела в режиме ВКС.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23.07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Федеральное </a:t>
                      </a:r>
                      <a:r>
                        <a:rPr lang="ru-RU" sz="1350" b="0" strike="noStrike" spc="-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35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мероприятие</a:t>
                      </a:r>
                      <a:r>
                        <a:rPr lang="ru-RU" sz="135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0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Час интересных сообщений «Моя Россия. Морские обитатели»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Встреча со специалистом библиотеки.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8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28.07</a:t>
                      </a:r>
                      <a:endParaRPr lang="ru-RU" sz="135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День Крещения Руси.</a:t>
                      </a:r>
                      <a:endParaRPr lang="ru-RU" sz="135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50" b="0" strike="noStrike" spc="-1">
                          <a:solidFill>
                            <a:schemeClr val="dk1"/>
                          </a:solid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Встреча со специалистом библиотеки.</a:t>
                      </a:r>
                      <a:endParaRPr lang="ru-RU" sz="1350" b="0" strike="noStrike" spc="-1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50" b="0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5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</TotalTime>
  <Words>177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Localadmin</cp:lastModifiedBy>
  <cp:revision>94</cp:revision>
  <cp:lastPrinted>2026-03-25T14:43:50Z</cp:lastPrinted>
  <dcterms:created xsi:type="dcterms:W3CDTF">2025-11-06T11:20:25Z</dcterms:created>
  <dcterms:modified xsi:type="dcterms:W3CDTF">2026-06-25T10:56:34Z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