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844540" y="0"/>
            <a:ext cx="3711960" cy="1650240"/>
          </a:xfrm>
          <a:prstGeom prst="rect">
            <a:avLst/>
          </a:prstGeom>
          <a:ln>
            <a:noFill/>
          </a:ln>
        </p:spPr>
      </p:pic>
      <p:pic>
        <p:nvPicPr>
          <p:cNvPr id="39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42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43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44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628920" y="8441640"/>
            <a:ext cx="5105880" cy="22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Смедляева Зейнеб Меметовна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" name="object 49"/>
          <p:cNvPicPr/>
          <p:nvPr/>
        </p:nvPicPr>
        <p:blipFill>
          <a:blip r:embed="rId8" cstate="print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48" name="CustomShape 4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51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52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53" name="CustomShape 6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4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55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56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57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58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59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60" name="CustomShape 7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62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63" name="CustomShape 8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9"/>
          <p:cNvSpPr/>
          <p:nvPr/>
        </p:nvSpPr>
        <p:spPr>
          <a:xfrm>
            <a:off x="6047640" y="793764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5" name="object 48"/>
          <p:cNvPicPr/>
          <p:nvPr/>
        </p:nvPicPr>
        <p:blipFill>
          <a:blip r:embed="rId20" cstate="print"/>
          <a:stretch/>
        </p:blipFill>
        <p:spPr>
          <a:xfrm>
            <a:off x="6162120" y="818604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66" name="Рисунок 7"/>
          <p:cNvPicPr/>
          <p:nvPr/>
        </p:nvPicPr>
        <p:blipFill>
          <a:blip r:embed="rId21" cstate="print"/>
          <a:stretch/>
        </p:blipFill>
        <p:spPr>
          <a:xfrm>
            <a:off x="6147000" y="9595800"/>
            <a:ext cx="853920" cy="853920"/>
          </a:xfrm>
          <a:prstGeom prst="rect">
            <a:avLst/>
          </a:prstGeom>
          <a:ln>
            <a:noFill/>
          </a:ln>
        </p:spPr>
      </p:pic>
      <p:graphicFrame>
        <p:nvGraphicFramePr>
          <p:cNvPr id="67" name="Table 10"/>
          <p:cNvGraphicFramePr/>
          <p:nvPr/>
        </p:nvGraphicFramePr>
        <p:xfrm>
          <a:off x="249858" y="1818309"/>
          <a:ext cx="7100982" cy="5221927"/>
        </p:xfrm>
        <a:graphic>
          <a:graphicData uri="http://schemas.openxmlformats.org/drawingml/2006/table">
            <a:tbl>
              <a:tblPr/>
              <a:tblGrid>
                <a:gridCol w="792088"/>
                <a:gridCol w="5212015"/>
                <a:gridCol w="1096879"/>
              </a:tblGrid>
              <a:tr h="6910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45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01.07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Мероприятие ко Дню участника боевых действий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(совместно с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Администрацией города)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754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07.07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Мастер-класс по лепке из глины для детей дошкольного возраста в детском саду «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Дюймовочка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г.Саки приуроченный ко Дню семьи, любви и верности.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45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08.07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Праздничное мероприятие ко Дню семьи, любви и верности (Администрация г.Саки)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456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10</a:t>
                      </a: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.07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Урок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финансовой грамотности совместно с Банком России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10:00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</a:tr>
              <a:tr h="545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13.07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Встреча с психологом Отделения СФР по Республике Крым Бережной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Т.Н.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14.07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Нейроробика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- занятие по улучшению когнитивных функций.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10:00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</a:tr>
              <a:tr h="69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Встреча с врачом  </a:t>
                      </a: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Сакской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ЦРБ на тему: «Деменции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нет. Рекомендации и профилактика»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8" name="CustomShape 11"/>
          <p:cNvSpPr/>
          <p:nvPr/>
        </p:nvSpPr>
        <p:spPr>
          <a:xfrm>
            <a:off x="217800" y="7074720"/>
            <a:ext cx="7337520" cy="34315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12"/>
          <p:cNvSpPr/>
          <p:nvPr/>
        </p:nvSpPr>
        <p:spPr>
          <a:xfrm>
            <a:off x="397800" y="8254080"/>
            <a:ext cx="5105880" cy="22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72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rPr dirty="0"/>
              <a:t/>
            </a:r>
            <a:br>
              <a:rPr dirty="0"/>
            </a:b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CustomShape 13"/>
          <p:cNvSpPr/>
          <p:nvPr/>
        </p:nvSpPr>
        <p:spPr>
          <a:xfrm>
            <a:off x="6047640" y="817704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388720"/>
            <a:ext cx="593280" cy="508320"/>
          </a:xfrm>
          <a:prstGeom prst="rect">
            <a:avLst/>
          </a:prstGeom>
          <a:ln>
            <a:noFill/>
          </a:ln>
        </p:spPr>
      </p:pic>
      <p:sp>
        <p:nvSpPr>
          <p:cNvPr id="72" name="CustomShape 14"/>
          <p:cNvSpPr/>
          <p:nvPr/>
        </p:nvSpPr>
        <p:spPr>
          <a:xfrm>
            <a:off x="4008600" y="7641000"/>
            <a:ext cx="3289320" cy="73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09:00 – 16:45</a:t>
            </a:r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5"/>
          <p:cNvSpPr/>
          <p:nvPr/>
        </p:nvSpPr>
        <p:spPr>
          <a:xfrm>
            <a:off x="5696280" y="9005760"/>
            <a:ext cx="1755000" cy="7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ct val="100000"/>
              </a:lnSpc>
              <a:spcBef>
                <a:spcPts val="258"/>
              </a:spcBef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Республике Крым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16"/>
          <p:cNvSpPr/>
          <p:nvPr/>
        </p:nvSpPr>
        <p:spPr>
          <a:xfrm>
            <a:off x="6055560" y="952560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02720" y="9587160"/>
            <a:ext cx="772200" cy="746640"/>
          </a:xfrm>
          <a:prstGeom prst="rect">
            <a:avLst/>
          </a:prstGeom>
          <a:ln>
            <a:noFill/>
          </a:ln>
        </p:spPr>
      </p:pic>
      <p:sp>
        <p:nvSpPr>
          <p:cNvPr id="77" name="TextBox 76"/>
          <p:cNvSpPr txBox="1"/>
          <p:nvPr/>
        </p:nvSpPr>
        <p:spPr>
          <a:xfrm>
            <a:off x="4498330" y="0"/>
            <a:ext cx="3058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МЕРОПРИЯТИЯ  </a:t>
            </a:r>
            <a:b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НА ИЮЛЬ </a:t>
            </a:r>
            <a:b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2026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Table 1"/>
          <p:cNvGraphicFramePr/>
          <p:nvPr/>
        </p:nvGraphicFramePr>
        <p:xfrm>
          <a:off x="272880" y="1842480"/>
          <a:ext cx="7178400" cy="4493760"/>
        </p:xfrm>
        <a:graphic>
          <a:graphicData uri="http://schemas.openxmlformats.org/drawingml/2006/table">
            <a:tbl>
              <a:tblPr/>
              <a:tblGrid>
                <a:gridCol w="696960"/>
                <a:gridCol w="5472360"/>
                <a:gridCol w="1009080"/>
              </a:tblGrid>
              <a:tr h="630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16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16.07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Урок финансовой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грамотности совместно с банком ВТБ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0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17.07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Урок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пенсионной грамотности в режиме видеоконференции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4"/>
                    </a:solidFill>
                  </a:tcPr>
                </a:tc>
              </a:tr>
              <a:tr h="54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21.07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Урок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компьютерной грамотности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4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22.07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Урок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рукоделия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BEE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BEEF4"/>
                    </a:solidFill>
                  </a:tcPr>
                </a:tc>
              </a:tr>
              <a:tr h="54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23.07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Просмотр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фильма русского географического общества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«</a:t>
                      </a:r>
                      <a:r>
                        <a:rPr lang="ru-RU" sz="16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Я-белый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 медведь»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+mn-ea"/>
                        </a:rPr>
                        <a:t>10:00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27.07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Мастер класс по созданию декоративных украшений.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29.07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Урок рукоделия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30.07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Товарищеский турнир по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шахматам совместно с обществом инвалидов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«Товарищ»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object 33"/>
          <p:cNvPicPr/>
          <p:nvPr/>
        </p:nvPicPr>
        <p:blipFill>
          <a:blip r:embed="rId2" cstate="print"/>
          <a:stretch/>
        </p:blipFill>
        <p:spPr>
          <a:xfrm>
            <a:off x="3819240" y="15120"/>
            <a:ext cx="3711960" cy="1650240"/>
          </a:xfrm>
          <a:prstGeom prst="rect">
            <a:avLst/>
          </a:prstGeom>
          <a:ln>
            <a:noFill/>
          </a:ln>
        </p:spPr>
      </p:pic>
      <p:pic>
        <p:nvPicPr>
          <p:cNvPr id="78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5040" cy="124560"/>
          </a:xfrm>
          <a:prstGeom prst="rect">
            <a:avLst/>
          </a:prstGeom>
          <a:ln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86400" cy="1213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0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4040" cy="124560"/>
          </a:xfrm>
          <a:prstGeom prst="rect">
            <a:avLst/>
          </a:prstGeom>
          <a:ln>
            <a:noFill/>
          </a:ln>
        </p:spPr>
      </p:pic>
      <p:pic>
        <p:nvPicPr>
          <p:cNvPr id="81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1040" cy="124560"/>
          </a:xfrm>
          <a:prstGeom prst="rect">
            <a:avLst/>
          </a:prstGeom>
          <a:ln>
            <a:noFill/>
          </a:ln>
        </p:spPr>
      </p:pic>
      <p:pic>
        <p:nvPicPr>
          <p:cNvPr id="82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1880" cy="120960"/>
          </a:xfrm>
          <a:prstGeom prst="rect">
            <a:avLst/>
          </a:prstGeom>
          <a:ln>
            <a:noFill/>
          </a:ln>
        </p:spPr>
      </p:pic>
      <p:pic>
        <p:nvPicPr>
          <p:cNvPr id="83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4760" cy="122760"/>
          </a:xfrm>
          <a:prstGeom prst="rect">
            <a:avLst/>
          </a:prstGeom>
          <a:ln>
            <a:noFill/>
          </a:ln>
        </p:spPr>
      </p:pic>
      <p:sp>
        <p:nvSpPr>
          <p:cNvPr id="85" name="CustomShape 4"/>
          <p:cNvSpPr/>
          <p:nvPr/>
        </p:nvSpPr>
        <p:spPr>
          <a:xfrm>
            <a:off x="628920" y="8441640"/>
            <a:ext cx="5105880" cy="22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Смедляева Зейнеб Меметовна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object 49"/>
          <p:cNvPicPr/>
          <p:nvPr/>
        </p:nvPicPr>
        <p:blipFill>
          <a:blip r:embed="rId8" cstate="print"/>
          <a:stretch/>
        </p:blipFill>
        <p:spPr>
          <a:xfrm>
            <a:off x="512280" y="489240"/>
            <a:ext cx="831240" cy="948960"/>
          </a:xfrm>
          <a:prstGeom prst="rect">
            <a:avLst/>
          </a:prstGeom>
          <a:ln>
            <a:noFill/>
          </a:ln>
        </p:spPr>
      </p:pic>
      <p:sp>
        <p:nvSpPr>
          <p:cNvPr id="87" name="CustomShape 5"/>
          <p:cNvSpPr/>
          <p:nvPr/>
        </p:nvSpPr>
        <p:spPr>
          <a:xfrm>
            <a:off x="1577160" y="814680"/>
            <a:ext cx="286920" cy="1771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6"/>
          <p:cNvSpPr/>
          <p:nvPr/>
        </p:nvSpPr>
        <p:spPr>
          <a:xfrm>
            <a:off x="1917720" y="814680"/>
            <a:ext cx="282600" cy="1429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9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3040" cy="141840"/>
          </a:xfrm>
          <a:prstGeom prst="rect">
            <a:avLst/>
          </a:prstGeom>
          <a:ln>
            <a:noFill/>
          </a:ln>
        </p:spPr>
      </p:pic>
      <p:pic>
        <p:nvPicPr>
          <p:cNvPr id="90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1560" cy="145440"/>
          </a:xfrm>
          <a:prstGeom prst="rect">
            <a:avLst/>
          </a:prstGeom>
          <a:ln>
            <a:noFill/>
          </a:ln>
        </p:spPr>
      </p:pic>
      <p:pic>
        <p:nvPicPr>
          <p:cNvPr id="91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4480" cy="141840"/>
          </a:xfrm>
          <a:prstGeom prst="rect">
            <a:avLst/>
          </a:prstGeom>
          <a:ln>
            <a:noFill/>
          </a:ln>
        </p:spPr>
      </p:pic>
      <p:sp>
        <p:nvSpPr>
          <p:cNvPr id="92" name="CustomShape 7"/>
          <p:cNvSpPr/>
          <p:nvPr/>
        </p:nvSpPr>
        <p:spPr>
          <a:xfrm>
            <a:off x="1917720" y="1051200"/>
            <a:ext cx="514440" cy="1753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3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1680" cy="141840"/>
          </a:xfrm>
          <a:prstGeom prst="rect">
            <a:avLst/>
          </a:prstGeom>
          <a:ln>
            <a:noFill/>
          </a:ln>
        </p:spPr>
      </p:pic>
      <p:pic>
        <p:nvPicPr>
          <p:cNvPr id="94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2680" cy="141840"/>
          </a:xfrm>
          <a:prstGeom prst="rect">
            <a:avLst/>
          </a:prstGeom>
          <a:ln>
            <a:noFill/>
          </a:ln>
        </p:spPr>
      </p:pic>
      <p:pic>
        <p:nvPicPr>
          <p:cNvPr id="95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5000" cy="147240"/>
          </a:xfrm>
          <a:prstGeom prst="rect">
            <a:avLst/>
          </a:prstGeom>
          <a:ln>
            <a:noFill/>
          </a:ln>
        </p:spPr>
      </p:pic>
      <p:pic>
        <p:nvPicPr>
          <p:cNvPr id="96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56240" cy="147240"/>
          </a:xfrm>
          <a:prstGeom prst="rect">
            <a:avLst/>
          </a:prstGeom>
          <a:ln>
            <a:noFill/>
          </a:ln>
        </p:spPr>
      </p:pic>
      <p:pic>
        <p:nvPicPr>
          <p:cNvPr id="97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2080" cy="179640"/>
          </a:xfrm>
          <a:prstGeom prst="rect">
            <a:avLst/>
          </a:prstGeom>
          <a:ln>
            <a:noFill/>
          </a:ln>
        </p:spPr>
      </p:pic>
      <p:pic>
        <p:nvPicPr>
          <p:cNvPr id="98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56240" cy="147240"/>
          </a:xfrm>
          <a:prstGeom prst="rect">
            <a:avLst/>
          </a:prstGeom>
          <a:ln>
            <a:noFill/>
          </a:ln>
        </p:spPr>
      </p:pic>
      <p:sp>
        <p:nvSpPr>
          <p:cNvPr id="99" name="CustomShape 8"/>
          <p:cNvSpPr/>
          <p:nvPr/>
        </p:nvSpPr>
        <p:spPr>
          <a:xfrm>
            <a:off x="2494080" y="1290960"/>
            <a:ext cx="130320" cy="1414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0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2000" cy="173160"/>
          </a:xfrm>
          <a:prstGeom prst="rect">
            <a:avLst/>
          </a:prstGeom>
          <a:ln>
            <a:noFill/>
          </a:ln>
        </p:spPr>
      </p:pic>
      <p:pic>
        <p:nvPicPr>
          <p:cNvPr id="101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0200" cy="141840"/>
          </a:xfrm>
          <a:prstGeom prst="rect">
            <a:avLst/>
          </a:prstGeom>
          <a:ln>
            <a:noFill/>
          </a:ln>
        </p:spPr>
      </p:pic>
      <p:sp>
        <p:nvSpPr>
          <p:cNvPr id="102" name="CustomShape 9"/>
          <p:cNvSpPr/>
          <p:nvPr/>
        </p:nvSpPr>
        <p:spPr>
          <a:xfrm>
            <a:off x="6140520" y="959364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10"/>
          <p:cNvSpPr/>
          <p:nvPr/>
        </p:nvSpPr>
        <p:spPr>
          <a:xfrm>
            <a:off x="6047640" y="793764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4" name="object 48"/>
          <p:cNvPicPr/>
          <p:nvPr/>
        </p:nvPicPr>
        <p:blipFill>
          <a:blip r:embed="rId20" cstate="print"/>
          <a:stretch/>
        </p:blipFill>
        <p:spPr>
          <a:xfrm>
            <a:off x="6162120" y="8186040"/>
            <a:ext cx="593280" cy="508320"/>
          </a:xfrm>
          <a:prstGeom prst="rect">
            <a:avLst/>
          </a:prstGeom>
          <a:ln>
            <a:noFill/>
          </a:ln>
        </p:spPr>
      </p:pic>
      <p:pic>
        <p:nvPicPr>
          <p:cNvPr id="105" name="Рисунок 7"/>
          <p:cNvPicPr/>
          <p:nvPr/>
        </p:nvPicPr>
        <p:blipFill>
          <a:blip r:embed="rId21" cstate="print"/>
          <a:stretch/>
        </p:blipFill>
        <p:spPr>
          <a:xfrm>
            <a:off x="6147000" y="9595800"/>
            <a:ext cx="853920" cy="853920"/>
          </a:xfrm>
          <a:prstGeom prst="rect">
            <a:avLst/>
          </a:prstGeom>
          <a:ln>
            <a:noFill/>
          </a:ln>
        </p:spPr>
      </p:pic>
      <p:sp>
        <p:nvSpPr>
          <p:cNvPr id="106" name="CustomShape 11"/>
          <p:cNvSpPr/>
          <p:nvPr/>
        </p:nvSpPr>
        <p:spPr>
          <a:xfrm>
            <a:off x="217800" y="7116840"/>
            <a:ext cx="7337520" cy="35755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12"/>
          <p:cNvSpPr/>
          <p:nvPr/>
        </p:nvSpPr>
        <p:spPr>
          <a:xfrm>
            <a:off x="393840" y="8395920"/>
            <a:ext cx="5105880" cy="229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100000"/>
              </a:lnSpc>
            </a:pPr>
            <a:r>
              <a:rPr lang="ru-RU" sz="4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7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t/>
            </a:r>
            <a:br/>
            <a:r>
              <a:rPr lang="ru-RU" sz="1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Смедляева Зейнеб Меметовна</a:t>
            </a:r>
            <a:endParaRPr lang="ru-RU" sz="1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13"/>
          <p:cNvSpPr/>
          <p:nvPr/>
        </p:nvSpPr>
        <p:spPr>
          <a:xfrm>
            <a:off x="6047640" y="8177040"/>
            <a:ext cx="807120" cy="807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9" name="object 48"/>
          <p:cNvPicPr/>
          <p:nvPr/>
        </p:nvPicPr>
        <p:blipFill>
          <a:blip r:embed="rId20" cstate="print"/>
          <a:stretch/>
        </p:blipFill>
        <p:spPr>
          <a:xfrm>
            <a:off x="6162120" y="8388720"/>
            <a:ext cx="593280" cy="508320"/>
          </a:xfrm>
          <a:prstGeom prst="rect">
            <a:avLst/>
          </a:prstGeom>
          <a:ln>
            <a:noFill/>
          </a:ln>
        </p:spPr>
      </p:pic>
      <p:sp>
        <p:nvSpPr>
          <p:cNvPr id="110" name="CustomShape 14"/>
          <p:cNvSpPr/>
          <p:nvPr/>
        </p:nvSpPr>
        <p:spPr>
          <a:xfrm>
            <a:off x="4008600" y="7641000"/>
            <a:ext cx="3289320" cy="73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15"/>
          <p:cNvSpPr/>
          <p:nvPr/>
        </p:nvSpPr>
        <p:spPr>
          <a:xfrm>
            <a:off x="6055560" y="9525600"/>
            <a:ext cx="866520" cy="850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2" name="Рисунок 7"/>
          <p:cNvPicPr/>
          <p:nvPr/>
        </p:nvPicPr>
        <p:blipFill>
          <a:blip r:embed="rId21" cstate="print"/>
          <a:stretch/>
        </p:blipFill>
        <p:spPr>
          <a:xfrm>
            <a:off x="6102720" y="9587160"/>
            <a:ext cx="772200" cy="746640"/>
          </a:xfrm>
          <a:prstGeom prst="rect">
            <a:avLst/>
          </a:prstGeom>
          <a:ln>
            <a:noFill/>
          </a:ln>
        </p:spPr>
      </p:pic>
      <p:sp>
        <p:nvSpPr>
          <p:cNvPr id="113" name="CustomShape 16"/>
          <p:cNvSpPr/>
          <p:nvPr/>
        </p:nvSpPr>
        <p:spPr>
          <a:xfrm>
            <a:off x="5696280" y="9005760"/>
            <a:ext cx="1755000" cy="7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ct val="100000"/>
              </a:lnSpc>
              <a:spcBef>
                <a:spcPts val="258"/>
              </a:spcBef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3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Республике Крым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778250" y="0"/>
            <a:ext cx="377825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МЕРОПРИЯТИЯ  </a:t>
            </a:r>
            <a:b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НА ИЮЛЬ </a:t>
            </a:r>
            <a:b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2026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3265</TotalTime>
  <Words>303</Words>
  <Application>Microsoft Office PowerPoint</Application>
  <PresentationFormat>Произвольный</PresentationFormat>
  <Paragraphs>81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121</cp:revision>
  <cp:lastPrinted>2026-06-19T11:20:27Z</cp:lastPrinted>
  <dcterms:created xsi:type="dcterms:W3CDTF">2025-11-06T11:20:25Z</dcterms:created>
  <dcterms:modified xsi:type="dcterms:W3CDTF">2026-06-24T13:44:00Z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