
<file path=[Content_Types].xml><?xml version="1.0" encoding="utf-8"?>
<Types xmlns="http://schemas.openxmlformats.org/package/2006/content-types"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_rels/slideMaster1.xml.rels" ContentType="application/vnd.openxmlformats-package.relationships+xml"/>
  <Override PartName="/ppt/slideMasters/_rels/slideMaster2.xml.rels" ContentType="application/vnd.openxmlformats-package.relationships+xml"/>
  <Override PartName="/ppt/theme/theme1.xml" ContentType="application/vnd.openxmlformats-officedocument.theme+xml"/>
  <Override PartName="/ppt/theme/theme2.xml" ContentType="application/vnd.openxmlformats-officedocument.theme+xml"/>
  <Override PartName="/ppt/slideLayouts/slideLayout9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_rels/slideLayout9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20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22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24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slide4.xml" ContentType="application/vnd.openxmlformats-officedocument.presentationml.slide+xml"/>
  <Override PartName="/ppt/media/image75.png" ContentType="image/png"/>
  <Override PartName="/ppt/media/image9.png" ContentType="image/png"/>
  <Override PartName="/ppt/media/image57.png" ContentType="image/png"/>
  <Override PartName="/ppt/media/image1.png" ContentType="image/png"/>
  <Override PartName="/ppt/media/image58.png" ContentType="image/png"/>
  <Override PartName="/ppt/media/image2.png" ContentType="image/png"/>
  <Override PartName="/ppt/media/image59.png" ContentType="image/png"/>
  <Override PartName="/ppt/media/image3.png" ContentType="image/png"/>
  <Override PartName="/ppt/media/image70.png" ContentType="image/png"/>
  <Override PartName="/ppt/media/image4.png" ContentType="image/png"/>
  <Override PartName="/ppt/media/image71.png" ContentType="image/png"/>
  <Override PartName="/ppt/media/image5.png" ContentType="image/png"/>
  <Override PartName="/ppt/media/image72.png" ContentType="image/png"/>
  <Override PartName="/ppt/media/image6.png" ContentType="image/png"/>
  <Override PartName="/ppt/media/image73.png" ContentType="image/png"/>
  <Override PartName="/ppt/media/image7.png" ContentType="image/png"/>
  <Override PartName="/ppt/media/image74.png" ContentType="image/png"/>
  <Override PartName="/ppt/media/image8.png" ContentType="image/png"/>
  <Override PartName="/ppt/media/image10.png" ContentType="image/png"/>
  <Override PartName="/ppt/media/image11.png" ContentType="image/png"/>
  <Override PartName="/ppt/media/image12.png" ContentType="image/png"/>
  <Override PartName="/ppt/media/image13.png" ContentType="image/png"/>
  <Override PartName="/ppt/media/image14.png" ContentType="image/png"/>
  <Override PartName="/ppt/media/image15.png" ContentType="image/png"/>
  <Override PartName="/ppt/media/image16.png" ContentType="image/png"/>
  <Override PartName="/ppt/media/image17.png" ContentType="image/png"/>
  <Override PartName="/ppt/media/image18.png" ContentType="image/png"/>
  <Override PartName="/ppt/media/image19.png" ContentType="image/png"/>
  <Override PartName="/ppt/media/image20.png" ContentType="image/png"/>
  <Override PartName="/ppt/media/image21.png" ContentType="image/png"/>
  <Override PartName="/ppt/media/image22.png" ContentType="image/png"/>
  <Override PartName="/ppt/media/image23.png" ContentType="image/png"/>
  <Override PartName="/ppt/media/image24.png" ContentType="image/png"/>
  <Override PartName="/ppt/media/image25.png" ContentType="image/png"/>
  <Override PartName="/ppt/media/image26.png" ContentType="image/png"/>
  <Override PartName="/ppt/media/image27.png" ContentType="image/png"/>
  <Override PartName="/ppt/media/image28.png" ContentType="image/png"/>
  <Override PartName="/ppt/media/image29.png" ContentType="image/png"/>
  <Override PartName="/ppt/media/image30.png" ContentType="image/png"/>
  <Override PartName="/ppt/media/image31.png" ContentType="image/png"/>
  <Override PartName="/ppt/media/image32.png" ContentType="image/png"/>
  <Override PartName="/ppt/media/image33.png" ContentType="image/png"/>
  <Override PartName="/ppt/media/image34.png" ContentType="image/png"/>
  <Override PartName="/ppt/media/image35.png" ContentType="image/png"/>
  <Override PartName="/ppt/media/image36.png" ContentType="image/png"/>
  <Override PartName="/ppt/media/image37.png" ContentType="image/png"/>
  <Override PartName="/ppt/media/image38.png" ContentType="image/png"/>
  <Override PartName="/ppt/media/image39.png" ContentType="image/png"/>
  <Override PartName="/ppt/media/image40.png" ContentType="image/png"/>
  <Override PartName="/ppt/media/image41.png" ContentType="image/png"/>
  <Override PartName="/ppt/media/image42.png" ContentType="image/png"/>
  <Override PartName="/ppt/media/image43.png" ContentType="image/png"/>
  <Override PartName="/ppt/media/image44.png" ContentType="image/png"/>
  <Override PartName="/ppt/media/image45.png" ContentType="image/png"/>
  <Override PartName="/ppt/media/image46.png" ContentType="image/png"/>
  <Override PartName="/ppt/media/image47.png" ContentType="image/png"/>
  <Override PartName="/ppt/media/image48.png" ContentType="image/png"/>
  <Override PartName="/ppt/media/image49.png" ContentType="image/png"/>
  <Override PartName="/ppt/media/image50.png" ContentType="image/png"/>
  <Override PartName="/ppt/media/image51.png" ContentType="image/png"/>
  <Override PartName="/ppt/media/image52.png" ContentType="image/png"/>
  <Override PartName="/ppt/media/image53.png" ContentType="image/png"/>
  <Override PartName="/ppt/media/image54.png" ContentType="image/png"/>
  <Override PartName="/ppt/media/image55.png" ContentType="image/png"/>
  <Override PartName="/ppt/media/image56.png" ContentType="image/png"/>
  <Override PartName="/ppt/media/image60.png" ContentType="image/png"/>
  <Override PartName="/ppt/media/image61.png" ContentType="image/png"/>
  <Override PartName="/ppt/media/image62.png" ContentType="image/png"/>
  <Override PartName="/ppt/media/image63.png" ContentType="image/png"/>
  <Override PartName="/ppt/media/image64.png" ContentType="image/png"/>
  <Override PartName="/ppt/media/image65.png" ContentType="image/png"/>
  <Override PartName="/ppt/media/image66.png" ContentType="image/png"/>
  <Override PartName="/ppt/media/image67.png" ContentType="image/png"/>
  <Override PartName="/ppt/media/image68.png" ContentType="image/png"/>
  <Override PartName="/ppt/media/image69.png" ContentType="image/png"/>
  <Override PartName="/ppt/media/image76.png" ContentType="image/png"/>
  <Override PartName="/ppt/media/image77.png" ContentType="image/png"/>
  <Override PartName="/ppt/media/image78.png" ContentType="image/png"/>
  <Override PartName="/ppt/media/image79.png" ContentType="image/png"/>
  <Override PartName="/ppt/media/image80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61" r:id="rId3"/>
  </p:sldMasterIdLst>
  <p:sldIdLst>
    <p:sldId id="256" r:id="rId4"/>
    <p:sldId id="257" r:id="rId5"/>
    <p:sldId id="258" r:id="rId6"/>
    <p:sldId id="259" r:id="rId7"/>
  </p:sldIdLst>
  <p:sldSz cx="7559675" cy="10691812"/>
  <p:notesSz cx="7559675" cy="10691812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377640" y="381240"/>
            <a:ext cx="6803280" cy="18752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ru-RU" sz="4400" spc="-1" strike="noStrike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377640" y="2501640"/>
            <a:ext cx="6803280" cy="29574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377640" y="5740560"/>
            <a:ext cx="6803280" cy="29574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377640" y="381240"/>
            <a:ext cx="6803280" cy="18752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ru-RU" sz="4400" spc="-1" strike="noStrike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377640" y="2501640"/>
            <a:ext cx="3319920" cy="29574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3863880" y="2501640"/>
            <a:ext cx="3319920" cy="29574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 type="body"/>
          </p:nvPr>
        </p:nvSpPr>
        <p:spPr>
          <a:xfrm>
            <a:off x="3863880" y="5740560"/>
            <a:ext cx="3319920" cy="29574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 type="body"/>
          </p:nvPr>
        </p:nvSpPr>
        <p:spPr>
          <a:xfrm>
            <a:off x="377640" y="5740560"/>
            <a:ext cx="3319920" cy="29574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377640" y="381240"/>
            <a:ext cx="6803280" cy="18752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ru-RU" sz="4400" spc="-1" strike="noStrike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377640" y="2501640"/>
            <a:ext cx="2190240" cy="29574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 type="body"/>
          </p:nvPr>
        </p:nvSpPr>
        <p:spPr>
          <a:xfrm>
            <a:off x="2677680" y="2501640"/>
            <a:ext cx="2190240" cy="29574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 type="body"/>
          </p:nvPr>
        </p:nvSpPr>
        <p:spPr>
          <a:xfrm>
            <a:off x="4978080" y="2501640"/>
            <a:ext cx="2190240" cy="29574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 type="body"/>
          </p:nvPr>
        </p:nvSpPr>
        <p:spPr>
          <a:xfrm>
            <a:off x="4978080" y="5740560"/>
            <a:ext cx="2190240" cy="29574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 type="body"/>
          </p:nvPr>
        </p:nvSpPr>
        <p:spPr>
          <a:xfrm>
            <a:off x="2677680" y="5740560"/>
            <a:ext cx="2190240" cy="29574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 type="body"/>
          </p:nvPr>
        </p:nvSpPr>
        <p:spPr>
          <a:xfrm>
            <a:off x="377640" y="5740560"/>
            <a:ext cx="2190240" cy="29574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PlaceHolder 1"/>
          <p:cNvSpPr>
            <a:spLocks noGrp="1"/>
          </p:cNvSpPr>
          <p:nvPr>
            <p:ph type="title"/>
          </p:nvPr>
        </p:nvSpPr>
        <p:spPr>
          <a:xfrm>
            <a:off x="377640" y="381240"/>
            <a:ext cx="6803280" cy="18752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ru-RU" sz="4400" spc="-1" strike="noStrike">
              <a:latin typeface="Arial"/>
            </a:endParaRPr>
          </a:p>
        </p:txBody>
      </p:sp>
      <p:sp>
        <p:nvSpPr>
          <p:cNvPr id="41" name="PlaceHolder 2"/>
          <p:cNvSpPr>
            <a:spLocks noGrp="1"/>
          </p:cNvSpPr>
          <p:nvPr>
            <p:ph type="subTitle"/>
          </p:nvPr>
        </p:nvSpPr>
        <p:spPr>
          <a:xfrm>
            <a:off x="377640" y="2501640"/>
            <a:ext cx="6803280" cy="62006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ru-RU" sz="3200" spc="-1" strike="noStrike">
              <a:latin typeface="Arial"/>
            </a:endParaRP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377640" y="381240"/>
            <a:ext cx="6803280" cy="18752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ru-RU" sz="4400" spc="-1" strike="noStrike">
              <a:latin typeface="Arial"/>
            </a:endParaRPr>
          </a:p>
        </p:txBody>
      </p:sp>
      <p:sp>
        <p:nvSpPr>
          <p:cNvPr id="43" name="PlaceHolder 2"/>
          <p:cNvSpPr>
            <a:spLocks noGrp="1"/>
          </p:cNvSpPr>
          <p:nvPr>
            <p:ph type="body"/>
          </p:nvPr>
        </p:nvSpPr>
        <p:spPr>
          <a:xfrm>
            <a:off x="377640" y="2501640"/>
            <a:ext cx="6803280" cy="62006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PlaceHolder 1"/>
          <p:cNvSpPr>
            <a:spLocks noGrp="1"/>
          </p:cNvSpPr>
          <p:nvPr>
            <p:ph type="title"/>
          </p:nvPr>
        </p:nvSpPr>
        <p:spPr>
          <a:xfrm>
            <a:off x="377640" y="381240"/>
            <a:ext cx="6803280" cy="18752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ru-RU" sz="4400" spc="-1" strike="noStrike">
              <a:latin typeface="Arial"/>
            </a:endParaRPr>
          </a:p>
        </p:txBody>
      </p:sp>
      <p:sp>
        <p:nvSpPr>
          <p:cNvPr id="45" name="PlaceHolder 2"/>
          <p:cNvSpPr>
            <a:spLocks noGrp="1"/>
          </p:cNvSpPr>
          <p:nvPr>
            <p:ph type="body"/>
          </p:nvPr>
        </p:nvSpPr>
        <p:spPr>
          <a:xfrm>
            <a:off x="377640" y="2501640"/>
            <a:ext cx="3319920" cy="62006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46" name="PlaceHolder 3"/>
          <p:cNvSpPr>
            <a:spLocks noGrp="1"/>
          </p:cNvSpPr>
          <p:nvPr>
            <p:ph type="body"/>
          </p:nvPr>
        </p:nvSpPr>
        <p:spPr>
          <a:xfrm>
            <a:off x="3863880" y="2501640"/>
            <a:ext cx="3319920" cy="62006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PlaceHolder 1"/>
          <p:cNvSpPr>
            <a:spLocks noGrp="1"/>
          </p:cNvSpPr>
          <p:nvPr>
            <p:ph type="title"/>
          </p:nvPr>
        </p:nvSpPr>
        <p:spPr>
          <a:xfrm>
            <a:off x="377640" y="381240"/>
            <a:ext cx="6803280" cy="18752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ru-RU" sz="4400" spc="-1" strike="noStrike">
              <a:latin typeface="Arial"/>
            </a:endParaRP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subTitle"/>
          </p:nvPr>
        </p:nvSpPr>
        <p:spPr>
          <a:xfrm>
            <a:off x="377640" y="426240"/>
            <a:ext cx="6803280" cy="82749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ru-RU" sz="3200" spc="-1" strike="noStrike">
              <a:latin typeface="Arial"/>
            </a:endParaRPr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377640" y="381240"/>
            <a:ext cx="6803280" cy="18752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ru-RU" sz="4400" spc="-1" strike="noStrike">
              <a:latin typeface="Arial"/>
            </a:endParaRPr>
          </a:p>
        </p:txBody>
      </p:sp>
      <p:sp>
        <p:nvSpPr>
          <p:cNvPr id="50" name="PlaceHolder 2"/>
          <p:cNvSpPr>
            <a:spLocks noGrp="1"/>
          </p:cNvSpPr>
          <p:nvPr>
            <p:ph type="body"/>
          </p:nvPr>
        </p:nvSpPr>
        <p:spPr>
          <a:xfrm>
            <a:off x="377640" y="2501640"/>
            <a:ext cx="3319920" cy="29574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51" name="PlaceHolder 3"/>
          <p:cNvSpPr>
            <a:spLocks noGrp="1"/>
          </p:cNvSpPr>
          <p:nvPr>
            <p:ph type="body"/>
          </p:nvPr>
        </p:nvSpPr>
        <p:spPr>
          <a:xfrm>
            <a:off x="377640" y="5740560"/>
            <a:ext cx="3319920" cy="29574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52" name="PlaceHolder 4"/>
          <p:cNvSpPr>
            <a:spLocks noGrp="1"/>
          </p:cNvSpPr>
          <p:nvPr>
            <p:ph type="body"/>
          </p:nvPr>
        </p:nvSpPr>
        <p:spPr>
          <a:xfrm>
            <a:off x="3863880" y="2501640"/>
            <a:ext cx="3319920" cy="62006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377640" y="381240"/>
            <a:ext cx="6803280" cy="18752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ru-RU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377640" y="2501640"/>
            <a:ext cx="6803280" cy="62006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ru-RU" sz="3200" spc="-1" strike="noStrike">
              <a:latin typeface="Arial"/>
            </a:endParaRP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377640" y="381240"/>
            <a:ext cx="6803280" cy="18752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ru-RU" sz="4400" spc="-1" strike="noStrike">
              <a:latin typeface="Arial"/>
            </a:endParaRPr>
          </a:p>
        </p:txBody>
      </p:sp>
      <p:sp>
        <p:nvSpPr>
          <p:cNvPr id="54" name="PlaceHolder 2"/>
          <p:cNvSpPr>
            <a:spLocks noGrp="1"/>
          </p:cNvSpPr>
          <p:nvPr>
            <p:ph type="body"/>
          </p:nvPr>
        </p:nvSpPr>
        <p:spPr>
          <a:xfrm>
            <a:off x="377640" y="2501640"/>
            <a:ext cx="3319920" cy="62006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55" name="PlaceHolder 3"/>
          <p:cNvSpPr>
            <a:spLocks noGrp="1"/>
          </p:cNvSpPr>
          <p:nvPr>
            <p:ph type="body"/>
          </p:nvPr>
        </p:nvSpPr>
        <p:spPr>
          <a:xfrm>
            <a:off x="3863880" y="2501640"/>
            <a:ext cx="3319920" cy="29574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56" name="PlaceHolder 4"/>
          <p:cNvSpPr>
            <a:spLocks noGrp="1"/>
          </p:cNvSpPr>
          <p:nvPr>
            <p:ph type="body"/>
          </p:nvPr>
        </p:nvSpPr>
        <p:spPr>
          <a:xfrm>
            <a:off x="3863880" y="5740560"/>
            <a:ext cx="3319920" cy="29574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PlaceHolder 1"/>
          <p:cNvSpPr>
            <a:spLocks noGrp="1"/>
          </p:cNvSpPr>
          <p:nvPr>
            <p:ph type="title"/>
          </p:nvPr>
        </p:nvSpPr>
        <p:spPr>
          <a:xfrm>
            <a:off x="377640" y="381240"/>
            <a:ext cx="6803280" cy="18752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ru-RU" sz="4400" spc="-1" strike="noStrike">
              <a:latin typeface="Arial"/>
            </a:endParaRPr>
          </a:p>
        </p:txBody>
      </p:sp>
      <p:sp>
        <p:nvSpPr>
          <p:cNvPr id="58" name="PlaceHolder 2"/>
          <p:cNvSpPr>
            <a:spLocks noGrp="1"/>
          </p:cNvSpPr>
          <p:nvPr>
            <p:ph type="body"/>
          </p:nvPr>
        </p:nvSpPr>
        <p:spPr>
          <a:xfrm>
            <a:off x="377640" y="2501640"/>
            <a:ext cx="3319920" cy="29574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59" name="PlaceHolder 3"/>
          <p:cNvSpPr>
            <a:spLocks noGrp="1"/>
          </p:cNvSpPr>
          <p:nvPr>
            <p:ph type="body"/>
          </p:nvPr>
        </p:nvSpPr>
        <p:spPr>
          <a:xfrm>
            <a:off x="3863880" y="2501640"/>
            <a:ext cx="3319920" cy="29574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60" name="PlaceHolder 4"/>
          <p:cNvSpPr>
            <a:spLocks noGrp="1"/>
          </p:cNvSpPr>
          <p:nvPr>
            <p:ph type="body"/>
          </p:nvPr>
        </p:nvSpPr>
        <p:spPr>
          <a:xfrm>
            <a:off x="377640" y="5740560"/>
            <a:ext cx="6803280" cy="29574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PlaceHolder 1"/>
          <p:cNvSpPr>
            <a:spLocks noGrp="1"/>
          </p:cNvSpPr>
          <p:nvPr>
            <p:ph type="title"/>
          </p:nvPr>
        </p:nvSpPr>
        <p:spPr>
          <a:xfrm>
            <a:off x="377640" y="381240"/>
            <a:ext cx="6803280" cy="18752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ru-RU" sz="4400" spc="-1" strike="noStrike">
              <a:latin typeface="Arial"/>
            </a:endParaRPr>
          </a:p>
        </p:txBody>
      </p:sp>
      <p:sp>
        <p:nvSpPr>
          <p:cNvPr id="62" name="PlaceHolder 2"/>
          <p:cNvSpPr>
            <a:spLocks noGrp="1"/>
          </p:cNvSpPr>
          <p:nvPr>
            <p:ph type="body"/>
          </p:nvPr>
        </p:nvSpPr>
        <p:spPr>
          <a:xfrm>
            <a:off x="377640" y="2501640"/>
            <a:ext cx="6803280" cy="29574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63" name="PlaceHolder 3"/>
          <p:cNvSpPr>
            <a:spLocks noGrp="1"/>
          </p:cNvSpPr>
          <p:nvPr>
            <p:ph type="body"/>
          </p:nvPr>
        </p:nvSpPr>
        <p:spPr>
          <a:xfrm>
            <a:off x="377640" y="5740560"/>
            <a:ext cx="6803280" cy="29574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PlaceHolder 1"/>
          <p:cNvSpPr>
            <a:spLocks noGrp="1"/>
          </p:cNvSpPr>
          <p:nvPr>
            <p:ph type="title"/>
          </p:nvPr>
        </p:nvSpPr>
        <p:spPr>
          <a:xfrm>
            <a:off x="377640" y="381240"/>
            <a:ext cx="6803280" cy="18752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ru-RU" sz="4400" spc="-1" strike="noStrike">
              <a:latin typeface="Arial"/>
            </a:endParaRPr>
          </a:p>
        </p:txBody>
      </p:sp>
      <p:sp>
        <p:nvSpPr>
          <p:cNvPr id="65" name="PlaceHolder 2"/>
          <p:cNvSpPr>
            <a:spLocks noGrp="1"/>
          </p:cNvSpPr>
          <p:nvPr>
            <p:ph type="body"/>
          </p:nvPr>
        </p:nvSpPr>
        <p:spPr>
          <a:xfrm>
            <a:off x="377640" y="2501640"/>
            <a:ext cx="3319920" cy="29574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66" name="PlaceHolder 3"/>
          <p:cNvSpPr>
            <a:spLocks noGrp="1"/>
          </p:cNvSpPr>
          <p:nvPr>
            <p:ph type="body"/>
          </p:nvPr>
        </p:nvSpPr>
        <p:spPr>
          <a:xfrm>
            <a:off x="3863880" y="2501640"/>
            <a:ext cx="3319920" cy="29574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67" name="PlaceHolder 4"/>
          <p:cNvSpPr>
            <a:spLocks noGrp="1"/>
          </p:cNvSpPr>
          <p:nvPr>
            <p:ph type="body"/>
          </p:nvPr>
        </p:nvSpPr>
        <p:spPr>
          <a:xfrm>
            <a:off x="3863880" y="5740560"/>
            <a:ext cx="3319920" cy="29574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68" name="PlaceHolder 5"/>
          <p:cNvSpPr>
            <a:spLocks noGrp="1"/>
          </p:cNvSpPr>
          <p:nvPr>
            <p:ph type="body"/>
          </p:nvPr>
        </p:nvSpPr>
        <p:spPr>
          <a:xfrm>
            <a:off x="377640" y="5740560"/>
            <a:ext cx="3319920" cy="29574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PlaceHolder 1"/>
          <p:cNvSpPr>
            <a:spLocks noGrp="1"/>
          </p:cNvSpPr>
          <p:nvPr>
            <p:ph type="title"/>
          </p:nvPr>
        </p:nvSpPr>
        <p:spPr>
          <a:xfrm>
            <a:off x="377640" y="381240"/>
            <a:ext cx="6803280" cy="18752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ru-RU" sz="4400" spc="-1" strike="noStrike">
              <a:latin typeface="Arial"/>
            </a:endParaRPr>
          </a:p>
        </p:txBody>
      </p:sp>
      <p:sp>
        <p:nvSpPr>
          <p:cNvPr id="70" name="PlaceHolder 2"/>
          <p:cNvSpPr>
            <a:spLocks noGrp="1"/>
          </p:cNvSpPr>
          <p:nvPr>
            <p:ph type="body"/>
          </p:nvPr>
        </p:nvSpPr>
        <p:spPr>
          <a:xfrm>
            <a:off x="377640" y="2501640"/>
            <a:ext cx="2190240" cy="29574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71" name="PlaceHolder 3"/>
          <p:cNvSpPr>
            <a:spLocks noGrp="1"/>
          </p:cNvSpPr>
          <p:nvPr>
            <p:ph type="body"/>
          </p:nvPr>
        </p:nvSpPr>
        <p:spPr>
          <a:xfrm>
            <a:off x="2677680" y="2501640"/>
            <a:ext cx="2190240" cy="29574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72" name="PlaceHolder 4"/>
          <p:cNvSpPr>
            <a:spLocks noGrp="1"/>
          </p:cNvSpPr>
          <p:nvPr>
            <p:ph type="body"/>
          </p:nvPr>
        </p:nvSpPr>
        <p:spPr>
          <a:xfrm>
            <a:off x="4978080" y="2501640"/>
            <a:ext cx="2190240" cy="29574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73" name="PlaceHolder 5"/>
          <p:cNvSpPr>
            <a:spLocks noGrp="1"/>
          </p:cNvSpPr>
          <p:nvPr>
            <p:ph type="body"/>
          </p:nvPr>
        </p:nvSpPr>
        <p:spPr>
          <a:xfrm>
            <a:off x="4978080" y="5740560"/>
            <a:ext cx="2190240" cy="29574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74" name="PlaceHolder 6"/>
          <p:cNvSpPr>
            <a:spLocks noGrp="1"/>
          </p:cNvSpPr>
          <p:nvPr>
            <p:ph type="body"/>
          </p:nvPr>
        </p:nvSpPr>
        <p:spPr>
          <a:xfrm>
            <a:off x="2677680" y="5740560"/>
            <a:ext cx="2190240" cy="29574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75" name="PlaceHolder 7"/>
          <p:cNvSpPr>
            <a:spLocks noGrp="1"/>
          </p:cNvSpPr>
          <p:nvPr>
            <p:ph type="body"/>
          </p:nvPr>
        </p:nvSpPr>
        <p:spPr>
          <a:xfrm>
            <a:off x="377640" y="5740560"/>
            <a:ext cx="2190240" cy="29574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377640" y="381240"/>
            <a:ext cx="6803280" cy="18752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ru-RU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377640" y="2501640"/>
            <a:ext cx="6803280" cy="62006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377640" y="381240"/>
            <a:ext cx="6803280" cy="18752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ru-RU" sz="4400" spc="-1" strike="noStrike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377640" y="2501640"/>
            <a:ext cx="3319920" cy="62006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body"/>
          </p:nvPr>
        </p:nvSpPr>
        <p:spPr>
          <a:xfrm>
            <a:off x="3863880" y="2501640"/>
            <a:ext cx="3319920" cy="62006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377640" y="381240"/>
            <a:ext cx="6803280" cy="18752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ru-RU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377640" y="426240"/>
            <a:ext cx="6803280" cy="82749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ru-RU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377640" y="381240"/>
            <a:ext cx="6803280" cy="18752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ru-RU" sz="4400" spc="-1" strike="noStrike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377640" y="2501640"/>
            <a:ext cx="3319920" cy="29574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 type="body"/>
          </p:nvPr>
        </p:nvSpPr>
        <p:spPr>
          <a:xfrm>
            <a:off x="377640" y="5740560"/>
            <a:ext cx="3319920" cy="29574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 type="body"/>
          </p:nvPr>
        </p:nvSpPr>
        <p:spPr>
          <a:xfrm>
            <a:off x="3863880" y="2501640"/>
            <a:ext cx="3319920" cy="62006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377640" y="381240"/>
            <a:ext cx="6803280" cy="18752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ru-RU" sz="4400" spc="-1" strike="noStrike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377640" y="2501640"/>
            <a:ext cx="3319920" cy="62006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3863880" y="2501640"/>
            <a:ext cx="3319920" cy="29574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body"/>
          </p:nvPr>
        </p:nvSpPr>
        <p:spPr>
          <a:xfrm>
            <a:off x="3863880" y="5740560"/>
            <a:ext cx="3319920" cy="29574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377640" y="381240"/>
            <a:ext cx="6803280" cy="18752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ru-RU" sz="4400" spc="-1" strike="noStrike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377640" y="2501640"/>
            <a:ext cx="3319920" cy="29574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3863880" y="2501640"/>
            <a:ext cx="3319920" cy="29574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377640" y="5740560"/>
            <a:ext cx="6803280" cy="29574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377640" y="426240"/>
            <a:ext cx="6803280" cy="1784880"/>
          </a:xfrm>
          <a:prstGeom prst="rect">
            <a:avLst/>
          </a:prstGeom>
        </p:spPr>
        <p:txBody>
          <a:bodyPr lIns="0" rIns="0" tIns="0" bIns="0" anchor="ctr"/>
          <a:p>
            <a:pPr algn="ctr"/>
            <a:r>
              <a:rPr b="0" lang="ru-RU" sz="4400" spc="-1" strike="noStrike">
                <a:latin typeface="Arial"/>
              </a:rPr>
              <a:t>Для правки текста заголовка щёлкните мышью</a:t>
            </a:r>
            <a:endParaRPr b="0" lang="ru-RU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377640" y="2501640"/>
            <a:ext cx="6803280" cy="62006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3200" spc="-1" strike="noStrike">
                <a:latin typeface="Arial"/>
              </a:rPr>
              <a:t>Для правки структуры щёлкните мышью</a:t>
            </a:r>
            <a:endParaRPr b="0" lang="ru-RU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2800" spc="-1" strike="noStrike">
                <a:latin typeface="Arial"/>
              </a:rPr>
              <a:t>Второй уровень структуры</a:t>
            </a:r>
            <a:endParaRPr b="0" lang="ru-RU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400" spc="-1" strike="noStrike">
                <a:latin typeface="Arial"/>
              </a:rPr>
              <a:t>Третий уровень структуры</a:t>
            </a:r>
            <a:endParaRPr b="0" lang="ru-RU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2000" spc="-1" strike="noStrike">
                <a:latin typeface="Arial"/>
              </a:rPr>
              <a:t>Четвёртый уровень структуры</a:t>
            </a:r>
            <a:endParaRPr b="0" lang="ru-RU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pc="-1" strike="noStrike">
                <a:latin typeface="Arial"/>
              </a:rPr>
              <a:t>Пятый уровень структуры</a:t>
            </a:r>
            <a:endParaRPr b="0" lang="ru-RU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pc="-1" strike="noStrike">
                <a:latin typeface="Arial"/>
              </a:rPr>
              <a:t>Шестой уровень структуры</a:t>
            </a:r>
            <a:endParaRPr b="0" lang="ru-RU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pc="-1" strike="noStrike">
                <a:latin typeface="Arial"/>
              </a:rPr>
              <a:t>Седьмой уровень структуры</a:t>
            </a:r>
            <a:endParaRPr b="0" lang="ru-RU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/>
          </p:cNvSpPr>
          <p:nvPr>
            <p:ph type="title"/>
          </p:nvPr>
        </p:nvSpPr>
        <p:spPr>
          <a:xfrm>
            <a:off x="377640" y="426240"/>
            <a:ext cx="6803280" cy="1784880"/>
          </a:xfrm>
          <a:prstGeom prst="rect">
            <a:avLst/>
          </a:prstGeom>
        </p:spPr>
        <p:txBody>
          <a:bodyPr lIns="0" rIns="0" tIns="0" bIns="0" anchor="ctr"/>
          <a:p>
            <a:pPr algn="ctr"/>
            <a:r>
              <a:rPr b="0" lang="ru-RU" sz="4400" spc="-1" strike="noStrike">
                <a:latin typeface="Arial"/>
              </a:rPr>
              <a:t>Для правки текста заголовка щёлкните мышью</a:t>
            </a:r>
            <a:endParaRPr b="0" lang="ru-RU" sz="4400" spc="-1" strike="noStrike">
              <a:latin typeface="Arial"/>
            </a:endParaRPr>
          </a:p>
        </p:txBody>
      </p:sp>
      <p:sp>
        <p:nvSpPr>
          <p:cNvPr id="39" name="PlaceHolder 2"/>
          <p:cNvSpPr>
            <a:spLocks noGrp="1"/>
          </p:cNvSpPr>
          <p:nvPr>
            <p:ph type="body"/>
          </p:nvPr>
        </p:nvSpPr>
        <p:spPr>
          <a:xfrm>
            <a:off x="377640" y="2501640"/>
            <a:ext cx="6803280" cy="62006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3200" spc="-1" strike="noStrike">
                <a:latin typeface="Arial"/>
              </a:rPr>
              <a:t>Для правки структуры щёлкните мышью</a:t>
            </a:r>
            <a:endParaRPr b="0" lang="ru-RU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2800" spc="-1" strike="noStrike">
                <a:latin typeface="Arial"/>
              </a:rPr>
              <a:t>Второй уровень структуры</a:t>
            </a:r>
            <a:endParaRPr b="0" lang="ru-RU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400" spc="-1" strike="noStrike">
                <a:latin typeface="Arial"/>
              </a:rPr>
              <a:t>Третий уровень структуры</a:t>
            </a:r>
            <a:endParaRPr b="0" lang="ru-RU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2000" spc="-1" strike="noStrike">
                <a:latin typeface="Arial"/>
              </a:rPr>
              <a:t>Четвёртый уровень структуры</a:t>
            </a:r>
            <a:endParaRPr b="0" lang="ru-RU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pc="-1" strike="noStrike">
                <a:latin typeface="Arial"/>
              </a:rPr>
              <a:t>Пятый уровень структуры</a:t>
            </a:r>
            <a:endParaRPr b="0" lang="ru-RU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pc="-1" strike="noStrike">
                <a:latin typeface="Arial"/>
              </a:rPr>
              <a:t>Шестой уровень структуры</a:t>
            </a:r>
            <a:endParaRPr b="0" lang="ru-RU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pc="-1" strike="noStrike">
                <a:latin typeface="Arial"/>
              </a:rPr>
              <a:t>Седьмой уровень структуры</a:t>
            </a:r>
            <a:endParaRPr b="0" lang="ru-RU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2.png"/><Relationship Id="rId3" Type="http://schemas.openxmlformats.org/officeDocument/2006/relationships/image" Target="../media/image3.png"/><Relationship Id="rId4" Type="http://schemas.openxmlformats.org/officeDocument/2006/relationships/image" Target="../media/image4.png"/><Relationship Id="rId5" Type="http://schemas.openxmlformats.org/officeDocument/2006/relationships/image" Target="../media/image5.png"/><Relationship Id="rId6" Type="http://schemas.openxmlformats.org/officeDocument/2006/relationships/image" Target="../media/image6.png"/><Relationship Id="rId7" Type="http://schemas.openxmlformats.org/officeDocument/2006/relationships/image" Target="../media/image7.png"/><Relationship Id="rId8" Type="http://schemas.openxmlformats.org/officeDocument/2006/relationships/image" Target="../media/image8.png"/><Relationship Id="rId9" Type="http://schemas.openxmlformats.org/officeDocument/2006/relationships/image" Target="../media/image9.png"/><Relationship Id="rId10" Type="http://schemas.openxmlformats.org/officeDocument/2006/relationships/image" Target="../media/image10.png"/><Relationship Id="rId11" Type="http://schemas.openxmlformats.org/officeDocument/2006/relationships/image" Target="../media/image11.png"/><Relationship Id="rId12" Type="http://schemas.openxmlformats.org/officeDocument/2006/relationships/image" Target="../media/image12.png"/><Relationship Id="rId13" Type="http://schemas.openxmlformats.org/officeDocument/2006/relationships/image" Target="../media/image13.png"/><Relationship Id="rId14" Type="http://schemas.openxmlformats.org/officeDocument/2006/relationships/image" Target="../media/image14.png"/><Relationship Id="rId15" Type="http://schemas.openxmlformats.org/officeDocument/2006/relationships/image" Target="../media/image15.png"/><Relationship Id="rId16" Type="http://schemas.openxmlformats.org/officeDocument/2006/relationships/image" Target="../media/image16.png"/><Relationship Id="rId17" Type="http://schemas.openxmlformats.org/officeDocument/2006/relationships/image" Target="../media/image17.png"/><Relationship Id="rId18" Type="http://schemas.openxmlformats.org/officeDocument/2006/relationships/image" Target="../media/image18.png"/><Relationship Id="rId19" Type="http://schemas.openxmlformats.org/officeDocument/2006/relationships/image" Target="../media/image19.png"/><Relationship Id="rId20" Type="http://schemas.openxmlformats.org/officeDocument/2006/relationships/image" Target="../media/image20.png"/><Relationship Id="rId21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1.png"/><Relationship Id="rId2" Type="http://schemas.openxmlformats.org/officeDocument/2006/relationships/image" Target="../media/image22.png"/><Relationship Id="rId3" Type="http://schemas.openxmlformats.org/officeDocument/2006/relationships/image" Target="../media/image23.png"/><Relationship Id="rId4" Type="http://schemas.openxmlformats.org/officeDocument/2006/relationships/image" Target="../media/image24.png"/><Relationship Id="rId5" Type="http://schemas.openxmlformats.org/officeDocument/2006/relationships/image" Target="../media/image25.png"/><Relationship Id="rId6" Type="http://schemas.openxmlformats.org/officeDocument/2006/relationships/image" Target="../media/image26.png"/><Relationship Id="rId7" Type="http://schemas.openxmlformats.org/officeDocument/2006/relationships/image" Target="../media/image27.png"/><Relationship Id="rId8" Type="http://schemas.openxmlformats.org/officeDocument/2006/relationships/image" Target="../media/image28.png"/><Relationship Id="rId9" Type="http://schemas.openxmlformats.org/officeDocument/2006/relationships/image" Target="../media/image29.png"/><Relationship Id="rId10" Type="http://schemas.openxmlformats.org/officeDocument/2006/relationships/image" Target="../media/image30.png"/><Relationship Id="rId11" Type="http://schemas.openxmlformats.org/officeDocument/2006/relationships/image" Target="../media/image31.png"/><Relationship Id="rId12" Type="http://schemas.openxmlformats.org/officeDocument/2006/relationships/image" Target="../media/image32.png"/><Relationship Id="rId13" Type="http://schemas.openxmlformats.org/officeDocument/2006/relationships/image" Target="../media/image33.png"/><Relationship Id="rId14" Type="http://schemas.openxmlformats.org/officeDocument/2006/relationships/image" Target="../media/image34.png"/><Relationship Id="rId15" Type="http://schemas.openxmlformats.org/officeDocument/2006/relationships/image" Target="../media/image35.png"/><Relationship Id="rId16" Type="http://schemas.openxmlformats.org/officeDocument/2006/relationships/image" Target="../media/image36.png"/><Relationship Id="rId17" Type="http://schemas.openxmlformats.org/officeDocument/2006/relationships/image" Target="../media/image37.png"/><Relationship Id="rId18" Type="http://schemas.openxmlformats.org/officeDocument/2006/relationships/image" Target="../media/image38.png"/><Relationship Id="rId19" Type="http://schemas.openxmlformats.org/officeDocument/2006/relationships/image" Target="../media/image39.png"/><Relationship Id="rId20" Type="http://schemas.openxmlformats.org/officeDocument/2006/relationships/image" Target="../media/image40.png"/><Relationship Id="rId21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41.png"/><Relationship Id="rId2" Type="http://schemas.openxmlformats.org/officeDocument/2006/relationships/image" Target="../media/image42.png"/><Relationship Id="rId3" Type="http://schemas.openxmlformats.org/officeDocument/2006/relationships/image" Target="../media/image43.png"/><Relationship Id="rId4" Type="http://schemas.openxmlformats.org/officeDocument/2006/relationships/image" Target="../media/image44.png"/><Relationship Id="rId5" Type="http://schemas.openxmlformats.org/officeDocument/2006/relationships/image" Target="../media/image45.png"/><Relationship Id="rId6" Type="http://schemas.openxmlformats.org/officeDocument/2006/relationships/image" Target="../media/image46.png"/><Relationship Id="rId7" Type="http://schemas.openxmlformats.org/officeDocument/2006/relationships/image" Target="../media/image47.png"/><Relationship Id="rId8" Type="http://schemas.openxmlformats.org/officeDocument/2006/relationships/image" Target="../media/image48.png"/><Relationship Id="rId9" Type="http://schemas.openxmlformats.org/officeDocument/2006/relationships/image" Target="../media/image49.png"/><Relationship Id="rId10" Type="http://schemas.openxmlformats.org/officeDocument/2006/relationships/image" Target="../media/image50.png"/><Relationship Id="rId11" Type="http://schemas.openxmlformats.org/officeDocument/2006/relationships/image" Target="../media/image51.png"/><Relationship Id="rId12" Type="http://schemas.openxmlformats.org/officeDocument/2006/relationships/image" Target="../media/image52.png"/><Relationship Id="rId13" Type="http://schemas.openxmlformats.org/officeDocument/2006/relationships/image" Target="../media/image53.png"/><Relationship Id="rId14" Type="http://schemas.openxmlformats.org/officeDocument/2006/relationships/image" Target="../media/image54.png"/><Relationship Id="rId15" Type="http://schemas.openxmlformats.org/officeDocument/2006/relationships/image" Target="../media/image55.png"/><Relationship Id="rId16" Type="http://schemas.openxmlformats.org/officeDocument/2006/relationships/image" Target="../media/image56.png"/><Relationship Id="rId17" Type="http://schemas.openxmlformats.org/officeDocument/2006/relationships/image" Target="../media/image57.png"/><Relationship Id="rId18" Type="http://schemas.openxmlformats.org/officeDocument/2006/relationships/image" Target="../media/image58.png"/><Relationship Id="rId19" Type="http://schemas.openxmlformats.org/officeDocument/2006/relationships/image" Target="../media/image59.png"/><Relationship Id="rId20" Type="http://schemas.openxmlformats.org/officeDocument/2006/relationships/image" Target="../media/image60.png"/><Relationship Id="rId21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61.png"/><Relationship Id="rId2" Type="http://schemas.openxmlformats.org/officeDocument/2006/relationships/image" Target="../media/image62.png"/><Relationship Id="rId3" Type="http://schemas.openxmlformats.org/officeDocument/2006/relationships/image" Target="../media/image63.png"/><Relationship Id="rId4" Type="http://schemas.openxmlformats.org/officeDocument/2006/relationships/image" Target="../media/image64.png"/><Relationship Id="rId5" Type="http://schemas.openxmlformats.org/officeDocument/2006/relationships/image" Target="../media/image65.png"/><Relationship Id="rId6" Type="http://schemas.openxmlformats.org/officeDocument/2006/relationships/image" Target="../media/image66.png"/><Relationship Id="rId7" Type="http://schemas.openxmlformats.org/officeDocument/2006/relationships/image" Target="../media/image67.png"/><Relationship Id="rId8" Type="http://schemas.openxmlformats.org/officeDocument/2006/relationships/image" Target="../media/image68.png"/><Relationship Id="rId9" Type="http://schemas.openxmlformats.org/officeDocument/2006/relationships/image" Target="../media/image69.png"/><Relationship Id="rId10" Type="http://schemas.openxmlformats.org/officeDocument/2006/relationships/image" Target="../media/image70.png"/><Relationship Id="rId11" Type="http://schemas.openxmlformats.org/officeDocument/2006/relationships/image" Target="../media/image71.png"/><Relationship Id="rId12" Type="http://schemas.openxmlformats.org/officeDocument/2006/relationships/image" Target="../media/image72.png"/><Relationship Id="rId13" Type="http://schemas.openxmlformats.org/officeDocument/2006/relationships/image" Target="../media/image73.png"/><Relationship Id="rId14" Type="http://schemas.openxmlformats.org/officeDocument/2006/relationships/image" Target="../media/image74.png"/><Relationship Id="rId15" Type="http://schemas.openxmlformats.org/officeDocument/2006/relationships/image" Target="../media/image75.png"/><Relationship Id="rId16" Type="http://schemas.openxmlformats.org/officeDocument/2006/relationships/image" Target="../media/image76.png"/><Relationship Id="rId17" Type="http://schemas.openxmlformats.org/officeDocument/2006/relationships/image" Target="../media/image77.png"/><Relationship Id="rId18" Type="http://schemas.openxmlformats.org/officeDocument/2006/relationships/image" Target="../media/image78.png"/><Relationship Id="rId19" Type="http://schemas.openxmlformats.org/officeDocument/2006/relationships/image" Target="../media/image79.png"/><Relationship Id="rId20" Type="http://schemas.openxmlformats.org/officeDocument/2006/relationships/image" Target="../media/image80.png"/><Relationship Id="rId21" Type="http://schemas.openxmlformats.org/officeDocument/2006/relationships/slideLayout" Target="../slideLayouts/slideLayout13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6" name="object 33" descr=""/>
          <p:cNvPicPr/>
          <p:nvPr/>
        </p:nvPicPr>
        <p:blipFill>
          <a:blip r:embed="rId1"/>
          <a:stretch/>
        </p:blipFill>
        <p:spPr>
          <a:xfrm>
            <a:off x="3849480" y="0"/>
            <a:ext cx="3706560" cy="1644840"/>
          </a:xfrm>
          <a:prstGeom prst="rect">
            <a:avLst/>
          </a:prstGeom>
          <a:ln>
            <a:noFill/>
          </a:ln>
        </p:spPr>
      </p:pic>
      <p:sp>
        <p:nvSpPr>
          <p:cNvPr id="77" name="CustomShape 1"/>
          <p:cNvSpPr/>
          <p:nvPr/>
        </p:nvSpPr>
        <p:spPr>
          <a:xfrm>
            <a:off x="111240" y="7000200"/>
            <a:ext cx="7332120" cy="3570120"/>
          </a:xfrm>
          <a:custGeom>
            <a:avLst/>
            <a:gdLst/>
            <a:ah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pic>
        <p:nvPicPr>
          <p:cNvPr id="78" name="object 36" descr=""/>
          <p:cNvPicPr/>
          <p:nvPr/>
        </p:nvPicPr>
        <p:blipFill>
          <a:blip r:embed="rId2"/>
          <a:stretch/>
        </p:blipFill>
        <p:spPr>
          <a:xfrm>
            <a:off x="644400" y="8176320"/>
            <a:ext cx="89640" cy="119160"/>
          </a:xfrm>
          <a:prstGeom prst="rect">
            <a:avLst/>
          </a:prstGeom>
          <a:ln>
            <a:noFill/>
          </a:ln>
        </p:spPr>
      </p:pic>
      <p:sp>
        <p:nvSpPr>
          <p:cNvPr id="79" name="CustomShape 2"/>
          <p:cNvSpPr/>
          <p:nvPr/>
        </p:nvSpPr>
        <p:spPr>
          <a:xfrm>
            <a:off x="771480" y="8178120"/>
            <a:ext cx="81000" cy="115920"/>
          </a:xfrm>
          <a:custGeom>
            <a:avLst/>
            <a:gdLst/>
            <a:ahLst/>
            <a:rect l="l" t="t" r="r" b="b"/>
            <a:pathLst>
              <a:path w="94615" h="129540">
                <a:moveTo>
                  <a:pt x="94272" y="0"/>
                </a:moveTo>
                <a:lnTo>
                  <a:pt x="0" y="0"/>
                </a:lnTo>
                <a:lnTo>
                  <a:pt x="0" y="20320"/>
                </a:lnTo>
                <a:lnTo>
                  <a:pt x="0" y="59690"/>
                </a:lnTo>
                <a:lnTo>
                  <a:pt x="0" y="80010"/>
                </a:lnTo>
                <a:lnTo>
                  <a:pt x="0" y="129540"/>
                </a:lnTo>
                <a:lnTo>
                  <a:pt x="23952" y="129540"/>
                </a:lnTo>
                <a:lnTo>
                  <a:pt x="23952" y="80010"/>
                </a:lnTo>
                <a:lnTo>
                  <a:pt x="86321" y="80010"/>
                </a:lnTo>
                <a:lnTo>
                  <a:pt x="86321" y="59690"/>
                </a:lnTo>
                <a:lnTo>
                  <a:pt x="23952" y="59690"/>
                </a:lnTo>
                <a:lnTo>
                  <a:pt x="23952" y="20320"/>
                </a:lnTo>
                <a:lnTo>
                  <a:pt x="94272" y="20320"/>
                </a:lnTo>
                <a:lnTo>
                  <a:pt x="94272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pic>
        <p:nvPicPr>
          <p:cNvPr id="80" name="object 38" descr=""/>
          <p:cNvPicPr/>
          <p:nvPr/>
        </p:nvPicPr>
        <p:blipFill>
          <a:blip r:embed="rId3"/>
          <a:stretch/>
        </p:blipFill>
        <p:spPr>
          <a:xfrm>
            <a:off x="888840" y="8176320"/>
            <a:ext cx="278640" cy="119160"/>
          </a:xfrm>
          <a:prstGeom prst="rect">
            <a:avLst/>
          </a:prstGeom>
          <a:ln>
            <a:noFill/>
          </a:ln>
        </p:spPr>
      </p:pic>
      <p:pic>
        <p:nvPicPr>
          <p:cNvPr id="81" name="object 39" descr=""/>
          <p:cNvPicPr/>
          <p:nvPr/>
        </p:nvPicPr>
        <p:blipFill>
          <a:blip r:embed="rId4"/>
          <a:stretch/>
        </p:blipFill>
        <p:spPr>
          <a:xfrm>
            <a:off x="1201680" y="8176320"/>
            <a:ext cx="305640" cy="119160"/>
          </a:xfrm>
          <a:prstGeom prst="rect">
            <a:avLst/>
          </a:prstGeom>
          <a:ln>
            <a:noFill/>
          </a:ln>
        </p:spPr>
      </p:pic>
      <p:pic>
        <p:nvPicPr>
          <p:cNvPr id="82" name="object 40" descr=""/>
          <p:cNvPicPr/>
          <p:nvPr/>
        </p:nvPicPr>
        <p:blipFill>
          <a:blip r:embed="rId5"/>
          <a:stretch/>
        </p:blipFill>
        <p:spPr>
          <a:xfrm>
            <a:off x="1545480" y="8178120"/>
            <a:ext cx="96480" cy="115560"/>
          </a:xfrm>
          <a:prstGeom prst="rect">
            <a:avLst/>
          </a:prstGeom>
          <a:ln>
            <a:noFill/>
          </a:ln>
        </p:spPr>
      </p:pic>
      <p:pic>
        <p:nvPicPr>
          <p:cNvPr id="83" name="object 41" descr=""/>
          <p:cNvPicPr/>
          <p:nvPr/>
        </p:nvPicPr>
        <p:blipFill>
          <a:blip r:embed="rId6"/>
          <a:stretch/>
        </p:blipFill>
        <p:spPr>
          <a:xfrm>
            <a:off x="1679400" y="8178120"/>
            <a:ext cx="99360" cy="117360"/>
          </a:xfrm>
          <a:prstGeom prst="rect">
            <a:avLst/>
          </a:prstGeom>
          <a:ln>
            <a:noFill/>
          </a:ln>
        </p:spPr>
      </p:pic>
      <p:sp>
        <p:nvSpPr>
          <p:cNvPr id="84" name="CustomShape 3"/>
          <p:cNvSpPr/>
          <p:nvPr/>
        </p:nvSpPr>
        <p:spPr>
          <a:xfrm>
            <a:off x="3851280" y="0"/>
            <a:ext cx="3374640" cy="16988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81360" bIns="0"/>
          <a:p>
            <a:pPr marL="439560" indent="-414360" algn="r">
              <a:lnSpc>
                <a:spcPts val="2701"/>
              </a:lnSpc>
              <a:spcBef>
                <a:spcPts val="641"/>
              </a:spcBef>
            </a:pPr>
            <a:r>
              <a:rPr b="1" lang="ru-RU" sz="2800" spc="-1" strike="noStrike">
                <a:solidFill>
                  <a:srgbClr val="ffffff"/>
                </a:solidFill>
                <a:latin typeface="Times New Roman"/>
                <a:ea typeface="DejaVu Sans"/>
              </a:rPr>
              <a:t>МЕРОПРИЯТИЯ НА </a:t>
            </a:r>
            <a:r>
              <a:rPr b="1" lang="ru-RU" sz="3600" spc="-1" strike="noStrike">
                <a:solidFill>
                  <a:srgbClr val="ffffff"/>
                </a:solidFill>
                <a:latin typeface="Times New Roman"/>
                <a:ea typeface="DejaVu Sans"/>
              </a:rPr>
              <a:t>июль </a:t>
            </a:r>
            <a:r>
              <a:rPr b="1" lang="ru-RU" sz="2800" spc="-1" strike="noStrike">
                <a:solidFill>
                  <a:srgbClr val="ffffff"/>
                </a:solidFill>
                <a:latin typeface="Times New Roman"/>
                <a:ea typeface="DejaVu Sans"/>
              </a:rPr>
              <a:t>2026</a:t>
            </a:r>
            <a:endParaRPr b="0" lang="ru-RU" sz="2800" spc="-1" strike="noStrike">
              <a:latin typeface="Arial"/>
            </a:endParaRPr>
          </a:p>
        </p:txBody>
      </p:sp>
      <p:sp>
        <p:nvSpPr>
          <p:cNvPr id="85" name="CustomShape 4"/>
          <p:cNvSpPr/>
          <p:nvPr/>
        </p:nvSpPr>
        <p:spPr>
          <a:xfrm>
            <a:off x="628920" y="8441640"/>
            <a:ext cx="5100480" cy="19972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74600" bIns="0"/>
          <a:p>
            <a:pPr marL="12600">
              <a:lnSpc>
                <a:spcPct val="75000"/>
              </a:lnSpc>
              <a:spcBef>
                <a:spcPts val="1375"/>
              </a:spcBef>
            </a:pPr>
            <a:r>
              <a:rPr b="1" lang="ru-RU" sz="4400" spc="-1" strike="noStrike">
                <a:solidFill>
                  <a:srgbClr val="ffffff"/>
                </a:solidFill>
                <a:latin typeface="Calibri"/>
                <a:ea typeface="DejaVu Sans"/>
              </a:rPr>
              <a:t>ПРИХОДИТЕ, МЫ</a:t>
            </a:r>
            <a:r>
              <a:rPr b="1" lang="ru-RU" sz="4400" spc="-35" strike="noStrike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b="1" lang="ru-RU" sz="4400" spc="-1" strike="noStrike">
                <a:solidFill>
                  <a:srgbClr val="ffffff"/>
                </a:solidFill>
                <a:latin typeface="Calibri"/>
                <a:ea typeface="DejaVu Sans"/>
              </a:rPr>
              <a:t>ВАС</a:t>
            </a:r>
            <a:r>
              <a:rPr b="1" lang="ru-RU" sz="4400" spc="-35" strike="noStrike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b="1" lang="ru-RU" sz="4400" spc="-1" strike="noStrike">
                <a:solidFill>
                  <a:srgbClr val="ffffff"/>
                </a:solidFill>
                <a:latin typeface="Calibri"/>
                <a:ea typeface="DejaVu Sans"/>
              </a:rPr>
              <a:t>ЖДЕМ!</a:t>
            </a:r>
            <a:endParaRPr b="0" lang="ru-RU" sz="4400" spc="-1" strike="noStrike">
              <a:latin typeface="Arial"/>
            </a:endParaRPr>
          </a:p>
          <a:p>
            <a:pPr marL="15120">
              <a:lnSpc>
                <a:spcPct val="115000"/>
              </a:lnSpc>
              <a:spcBef>
                <a:spcPts val="1040"/>
              </a:spcBef>
            </a:pPr>
            <a:r>
              <a:rPr b="0" lang="ru-RU" sz="1300" spc="-1" strike="noStrike">
                <a:solidFill>
                  <a:srgbClr val="ffffff"/>
                </a:solidFill>
                <a:latin typeface="Calibri"/>
                <a:ea typeface="DejaVu Sans"/>
              </a:rPr>
              <a:t>Наши контакты: +7 (978) 063-28-64</a:t>
            </a:r>
            <a:endParaRPr b="0" lang="ru-RU" sz="1300" spc="-1" strike="noStrike">
              <a:latin typeface="Arial"/>
            </a:endParaRPr>
          </a:p>
          <a:p>
            <a:pPr marL="15120">
              <a:lnSpc>
                <a:spcPct val="115000"/>
              </a:lnSpc>
              <a:spcBef>
                <a:spcPts val="1040"/>
              </a:spcBef>
            </a:pPr>
            <a:r>
              <a:rPr b="0" lang="ru-RU" sz="1300" spc="-1" strike="noStrike">
                <a:solidFill>
                  <a:srgbClr val="ffffff"/>
                </a:solidFill>
                <a:latin typeface="Calibri"/>
                <a:ea typeface="DejaVu Sans"/>
              </a:rPr>
              <a:t>Россмайсль Мирослава Александровна</a:t>
            </a:r>
            <a:endParaRPr b="0" lang="ru-RU" sz="1300" spc="-1" strike="noStrike">
              <a:latin typeface="Arial"/>
            </a:endParaRPr>
          </a:p>
          <a:p>
            <a:pPr marL="15120">
              <a:lnSpc>
                <a:spcPct val="115000"/>
              </a:lnSpc>
              <a:spcBef>
                <a:spcPts val="130"/>
              </a:spcBef>
            </a:pPr>
            <a:r>
              <a:rPr b="0" lang="ru-RU" sz="1300" spc="-1" strike="noStrike">
                <a:solidFill>
                  <a:srgbClr val="ffffff"/>
                </a:solidFill>
                <a:latin typeface="Calibri"/>
                <a:ea typeface="DejaVu Sans"/>
              </a:rPr>
              <a:t>Адрес: г. Симферополь, ул. Киевская, д. 125 Б</a:t>
            </a:r>
            <a:br/>
            <a:endParaRPr b="0" lang="ru-RU" sz="1300" spc="-1" strike="noStrike">
              <a:latin typeface="Arial"/>
            </a:endParaRPr>
          </a:p>
        </p:txBody>
      </p:sp>
      <p:sp>
        <p:nvSpPr>
          <p:cNvPr id="86" name="CustomShape 5"/>
          <p:cNvSpPr/>
          <p:nvPr/>
        </p:nvSpPr>
        <p:spPr>
          <a:xfrm>
            <a:off x="1878840" y="7489080"/>
            <a:ext cx="5677200" cy="5446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/>
          <a:p>
            <a:pPr marL="12600" indent="1948680">
              <a:lnSpc>
                <a:spcPct val="112000"/>
              </a:lnSpc>
              <a:spcBef>
                <a:spcPts val="99"/>
              </a:spcBef>
            </a:pPr>
            <a:r>
              <a:rPr b="1" lang="ru-RU" sz="1600" spc="-1" strike="noStrike">
                <a:solidFill>
                  <a:srgbClr val="58595b"/>
                </a:solidFill>
                <a:latin typeface="Calibri"/>
                <a:ea typeface="DejaVu Sans"/>
              </a:rPr>
              <a:t>Время работы:</a:t>
            </a:r>
            <a:endParaRPr b="0" lang="ru-RU" sz="1600" spc="-1" strike="noStrike">
              <a:latin typeface="Arial"/>
            </a:endParaRPr>
          </a:p>
          <a:p>
            <a:pPr marL="12600" indent="1948680">
              <a:lnSpc>
                <a:spcPct val="112000"/>
              </a:lnSpc>
              <a:spcBef>
                <a:spcPts val="99"/>
              </a:spcBef>
            </a:pPr>
            <a:r>
              <a:rPr b="1" lang="ru-RU" sz="1600" spc="-1" strike="noStrike">
                <a:solidFill>
                  <a:srgbClr val="58595b"/>
                </a:solidFill>
                <a:latin typeface="Calibri"/>
                <a:ea typeface="DejaVu Sans"/>
              </a:rPr>
              <a:t>понедельник — четверг 09:00 -  18:00</a:t>
            </a:r>
            <a:endParaRPr b="0" lang="ru-RU" sz="1600" spc="-1" strike="noStrike">
              <a:latin typeface="Arial"/>
            </a:endParaRPr>
          </a:p>
          <a:p>
            <a:pPr marL="12600" indent="1948680">
              <a:lnSpc>
                <a:spcPct val="112000"/>
              </a:lnSpc>
              <a:spcBef>
                <a:spcPts val="99"/>
              </a:spcBef>
            </a:pPr>
            <a:r>
              <a:rPr b="1" lang="ru-RU" sz="1600" spc="-1" strike="noStrike">
                <a:solidFill>
                  <a:srgbClr val="58595b"/>
                </a:solidFill>
                <a:latin typeface="Calibri"/>
                <a:ea typeface="DejaVu Sans"/>
              </a:rPr>
              <a:t>пятница 09:00 — 16:45</a:t>
            </a:r>
            <a:endParaRPr b="0" lang="ru-RU" sz="1600" spc="-1" strike="noStrike">
              <a:latin typeface="Arial"/>
            </a:endParaRPr>
          </a:p>
        </p:txBody>
      </p:sp>
      <p:sp>
        <p:nvSpPr>
          <p:cNvPr id="87" name="CustomShape 6"/>
          <p:cNvSpPr/>
          <p:nvPr/>
        </p:nvSpPr>
        <p:spPr>
          <a:xfrm>
            <a:off x="6123240" y="8786520"/>
            <a:ext cx="1063440" cy="7308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33120" bIns="0"/>
          <a:p>
            <a:pPr marL="12600">
              <a:lnSpc>
                <a:spcPts val="799"/>
              </a:lnSpc>
              <a:spcBef>
                <a:spcPts val="258"/>
              </a:spcBef>
            </a:pPr>
            <a:r>
              <a:rPr b="0" lang="ru-RU" sz="800" spc="-1" strike="noStrike">
                <a:solidFill>
                  <a:srgbClr val="ffffff"/>
                </a:solidFill>
                <a:latin typeface="Calibri"/>
                <a:ea typeface="DejaVu Sans"/>
              </a:rPr>
              <a:t>Отделение Фонда</a:t>
            </a:r>
            <a:r>
              <a:rPr b="0" lang="ru-RU" sz="800" spc="398" strike="noStrike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b="0" lang="ru-RU" sz="800" spc="-1" strike="noStrike">
                <a:solidFill>
                  <a:srgbClr val="ffffff"/>
                </a:solidFill>
                <a:latin typeface="Calibri"/>
                <a:ea typeface="DejaVu Sans"/>
              </a:rPr>
              <a:t>пенсионного</a:t>
            </a:r>
            <a:endParaRPr b="0" lang="ru-RU" sz="800" spc="-1" strike="noStrike"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b="0" lang="ru-RU" sz="800" spc="-1" strike="noStrike">
                <a:solidFill>
                  <a:srgbClr val="ffffff"/>
                </a:solidFill>
                <a:latin typeface="Calibri"/>
                <a:ea typeface="DejaVu Sans"/>
              </a:rPr>
              <a:t>и социального</a:t>
            </a:r>
            <a:r>
              <a:rPr b="0" lang="ru-RU" sz="800" spc="398" strike="noStrike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b="0" lang="ru-RU" sz="800" spc="-1" strike="noStrike">
                <a:solidFill>
                  <a:srgbClr val="ffffff"/>
                </a:solidFill>
                <a:latin typeface="Calibri"/>
                <a:ea typeface="DejaVu Sans"/>
              </a:rPr>
              <a:t>страхования РФ</a:t>
            </a:r>
            <a:endParaRPr b="0" lang="ru-RU" sz="800" spc="-1" strike="noStrike"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b="0" lang="ru-RU" sz="800" spc="-1" strike="noStrike">
                <a:solidFill>
                  <a:srgbClr val="ffffff"/>
                </a:solidFill>
                <a:latin typeface="Calibri"/>
                <a:ea typeface="DejaVu Sans"/>
              </a:rPr>
              <a:t>по г. Симферополю и Симферопольскому району</a:t>
            </a:r>
            <a:endParaRPr b="0" lang="ru-RU" sz="800" spc="-1" strike="noStrike">
              <a:latin typeface="Arial"/>
            </a:endParaRPr>
          </a:p>
        </p:txBody>
      </p:sp>
      <p:pic>
        <p:nvPicPr>
          <p:cNvPr id="88" name="object 49" descr=""/>
          <p:cNvPicPr/>
          <p:nvPr/>
        </p:nvPicPr>
        <p:blipFill>
          <a:blip r:embed="rId7"/>
          <a:stretch/>
        </p:blipFill>
        <p:spPr>
          <a:xfrm>
            <a:off x="512280" y="489240"/>
            <a:ext cx="825840" cy="943560"/>
          </a:xfrm>
          <a:prstGeom prst="rect">
            <a:avLst/>
          </a:prstGeom>
          <a:ln>
            <a:noFill/>
          </a:ln>
        </p:spPr>
      </p:pic>
      <p:sp>
        <p:nvSpPr>
          <p:cNvPr id="89" name="CustomShape 7"/>
          <p:cNvSpPr/>
          <p:nvPr/>
        </p:nvSpPr>
        <p:spPr>
          <a:xfrm>
            <a:off x="1577160" y="814680"/>
            <a:ext cx="281520" cy="171720"/>
          </a:xfrm>
          <a:custGeom>
            <a:avLst/>
            <a:gdLst/>
            <a:ahLst/>
            <a:rect l="l" t="t" r="r" b="b"/>
            <a:pathLst>
              <a:path w="295275" h="185419">
                <a:moveTo>
                  <a:pt x="149402" y="132080"/>
                </a:moveTo>
                <a:lnTo>
                  <a:pt x="126225" y="132080"/>
                </a:lnTo>
                <a:lnTo>
                  <a:pt x="126225" y="0"/>
                </a:lnTo>
                <a:lnTo>
                  <a:pt x="104965" y="0"/>
                </a:lnTo>
                <a:lnTo>
                  <a:pt x="104965" y="132080"/>
                </a:lnTo>
                <a:lnTo>
                  <a:pt x="21259" y="132080"/>
                </a:lnTo>
                <a:lnTo>
                  <a:pt x="21259" y="0"/>
                </a:lnTo>
                <a:lnTo>
                  <a:pt x="0" y="0"/>
                </a:lnTo>
                <a:lnTo>
                  <a:pt x="0" y="132080"/>
                </a:lnTo>
                <a:lnTo>
                  <a:pt x="0" y="151130"/>
                </a:lnTo>
                <a:lnTo>
                  <a:pt x="129438" y="151130"/>
                </a:lnTo>
                <a:lnTo>
                  <a:pt x="129438" y="185420"/>
                </a:lnTo>
                <a:lnTo>
                  <a:pt x="149402" y="185420"/>
                </a:lnTo>
                <a:lnTo>
                  <a:pt x="149402" y="151130"/>
                </a:lnTo>
                <a:lnTo>
                  <a:pt x="149402" y="132080"/>
                </a:lnTo>
                <a:close/>
                <a:moveTo>
                  <a:pt x="295008" y="132080"/>
                </a:moveTo>
                <a:lnTo>
                  <a:pt x="207429" y="132080"/>
                </a:lnTo>
                <a:lnTo>
                  <a:pt x="207429" y="83820"/>
                </a:lnTo>
                <a:lnTo>
                  <a:pt x="282778" y="83820"/>
                </a:lnTo>
                <a:lnTo>
                  <a:pt x="282778" y="64770"/>
                </a:lnTo>
                <a:lnTo>
                  <a:pt x="207429" y="64770"/>
                </a:lnTo>
                <a:lnTo>
                  <a:pt x="207429" y="19050"/>
                </a:lnTo>
                <a:lnTo>
                  <a:pt x="291998" y="19050"/>
                </a:lnTo>
                <a:lnTo>
                  <a:pt x="291998" y="0"/>
                </a:lnTo>
                <a:lnTo>
                  <a:pt x="185966" y="0"/>
                </a:lnTo>
                <a:lnTo>
                  <a:pt x="185966" y="19050"/>
                </a:lnTo>
                <a:lnTo>
                  <a:pt x="185966" y="64770"/>
                </a:lnTo>
                <a:lnTo>
                  <a:pt x="185966" y="83820"/>
                </a:lnTo>
                <a:lnTo>
                  <a:pt x="185966" y="132080"/>
                </a:lnTo>
                <a:lnTo>
                  <a:pt x="185966" y="151130"/>
                </a:lnTo>
                <a:lnTo>
                  <a:pt x="295008" y="151130"/>
                </a:lnTo>
                <a:lnTo>
                  <a:pt x="295008" y="132080"/>
                </a:lnTo>
                <a:close/>
              </a:path>
            </a:pathLst>
          </a:custGeom>
          <a:solidFill>
            <a:srgbClr val="58595b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90" name="CustomShape 8"/>
          <p:cNvSpPr/>
          <p:nvPr/>
        </p:nvSpPr>
        <p:spPr>
          <a:xfrm>
            <a:off x="1917720" y="814680"/>
            <a:ext cx="277200" cy="137520"/>
          </a:xfrm>
          <a:custGeom>
            <a:avLst/>
            <a:gdLst/>
            <a:ahLst/>
            <a:rect l="l" t="t" r="r" b="b"/>
            <a:pathLst>
              <a:path w="290830" h="151130">
                <a:moveTo>
                  <a:pt x="129222" y="381"/>
                </a:moveTo>
                <a:lnTo>
                  <a:pt x="107759" y="381"/>
                </a:lnTo>
                <a:lnTo>
                  <a:pt x="107759" y="65151"/>
                </a:lnTo>
                <a:lnTo>
                  <a:pt x="21463" y="65151"/>
                </a:lnTo>
                <a:lnTo>
                  <a:pt x="21463" y="381"/>
                </a:lnTo>
                <a:lnTo>
                  <a:pt x="0" y="381"/>
                </a:lnTo>
                <a:lnTo>
                  <a:pt x="0" y="65151"/>
                </a:lnTo>
                <a:lnTo>
                  <a:pt x="0" y="84201"/>
                </a:lnTo>
                <a:lnTo>
                  <a:pt x="0" y="150241"/>
                </a:lnTo>
                <a:lnTo>
                  <a:pt x="21463" y="150241"/>
                </a:lnTo>
                <a:lnTo>
                  <a:pt x="21463" y="84201"/>
                </a:lnTo>
                <a:lnTo>
                  <a:pt x="107759" y="84201"/>
                </a:lnTo>
                <a:lnTo>
                  <a:pt x="107759" y="150241"/>
                </a:lnTo>
                <a:lnTo>
                  <a:pt x="129222" y="150241"/>
                </a:lnTo>
                <a:lnTo>
                  <a:pt x="129222" y="84201"/>
                </a:lnTo>
                <a:lnTo>
                  <a:pt x="129222" y="65151"/>
                </a:lnTo>
                <a:lnTo>
                  <a:pt x="129222" y="381"/>
                </a:lnTo>
                <a:close/>
                <a:moveTo>
                  <a:pt x="290398" y="0"/>
                </a:moveTo>
                <a:lnTo>
                  <a:pt x="166535" y="0"/>
                </a:lnTo>
                <a:lnTo>
                  <a:pt x="166535" y="19050"/>
                </a:lnTo>
                <a:lnTo>
                  <a:pt x="217843" y="19050"/>
                </a:lnTo>
                <a:lnTo>
                  <a:pt x="217843" y="151130"/>
                </a:lnTo>
                <a:lnTo>
                  <a:pt x="238874" y="151130"/>
                </a:lnTo>
                <a:lnTo>
                  <a:pt x="238874" y="19050"/>
                </a:lnTo>
                <a:lnTo>
                  <a:pt x="290398" y="19050"/>
                </a:lnTo>
                <a:lnTo>
                  <a:pt x="290398" y="0"/>
                </a:lnTo>
                <a:close/>
              </a:path>
            </a:pathLst>
          </a:custGeom>
          <a:solidFill>
            <a:srgbClr val="58595b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pic>
        <p:nvPicPr>
          <p:cNvPr id="91" name="object 53" descr=""/>
          <p:cNvPicPr/>
          <p:nvPr/>
        </p:nvPicPr>
        <p:blipFill>
          <a:blip r:embed="rId8"/>
          <a:stretch/>
        </p:blipFill>
        <p:spPr>
          <a:xfrm>
            <a:off x="2244240" y="815040"/>
            <a:ext cx="107640" cy="136440"/>
          </a:xfrm>
          <a:prstGeom prst="rect">
            <a:avLst/>
          </a:prstGeom>
          <a:ln>
            <a:noFill/>
          </a:ln>
        </p:spPr>
      </p:pic>
      <p:pic>
        <p:nvPicPr>
          <p:cNvPr id="92" name="object 54" descr=""/>
          <p:cNvPicPr/>
          <p:nvPr/>
        </p:nvPicPr>
        <p:blipFill>
          <a:blip r:embed="rId9"/>
          <a:stretch/>
        </p:blipFill>
        <p:spPr>
          <a:xfrm>
            <a:off x="1556640" y="1049760"/>
            <a:ext cx="146160" cy="140040"/>
          </a:xfrm>
          <a:prstGeom prst="rect">
            <a:avLst/>
          </a:prstGeom>
          <a:ln>
            <a:noFill/>
          </a:ln>
        </p:spPr>
      </p:pic>
      <p:pic>
        <p:nvPicPr>
          <p:cNvPr id="93" name="object 56" descr=""/>
          <p:cNvPicPr/>
          <p:nvPr/>
        </p:nvPicPr>
        <p:blipFill>
          <a:blip r:embed="rId10"/>
          <a:stretch/>
        </p:blipFill>
        <p:spPr>
          <a:xfrm>
            <a:off x="1762920" y="1051560"/>
            <a:ext cx="109080" cy="136440"/>
          </a:xfrm>
          <a:prstGeom prst="rect">
            <a:avLst/>
          </a:prstGeom>
          <a:ln>
            <a:noFill/>
          </a:ln>
        </p:spPr>
      </p:pic>
      <p:sp>
        <p:nvSpPr>
          <p:cNvPr id="94" name="CustomShape 9"/>
          <p:cNvSpPr/>
          <p:nvPr/>
        </p:nvSpPr>
        <p:spPr>
          <a:xfrm>
            <a:off x="1917720" y="1051200"/>
            <a:ext cx="509040" cy="169920"/>
          </a:xfrm>
          <a:custGeom>
            <a:avLst/>
            <a:gdLst/>
            <a:ahLst/>
            <a:rect l="l" t="t" r="r" b="b"/>
            <a:pathLst>
              <a:path w="522605" h="183515">
                <a:moveTo>
                  <a:pt x="104749" y="495"/>
                </a:moveTo>
                <a:lnTo>
                  <a:pt x="83718" y="495"/>
                </a:lnTo>
                <a:lnTo>
                  <a:pt x="83718" y="132080"/>
                </a:lnTo>
                <a:lnTo>
                  <a:pt x="104749" y="132080"/>
                </a:lnTo>
                <a:lnTo>
                  <a:pt x="104749" y="495"/>
                </a:lnTo>
                <a:close/>
                <a:moveTo>
                  <a:pt x="210794" y="132575"/>
                </a:moveTo>
                <a:lnTo>
                  <a:pt x="188252" y="132575"/>
                </a:lnTo>
                <a:lnTo>
                  <a:pt x="188252" y="495"/>
                </a:lnTo>
                <a:lnTo>
                  <a:pt x="167220" y="495"/>
                </a:lnTo>
                <a:lnTo>
                  <a:pt x="167220" y="132575"/>
                </a:lnTo>
                <a:lnTo>
                  <a:pt x="166789" y="132575"/>
                </a:lnTo>
                <a:lnTo>
                  <a:pt x="21247" y="132575"/>
                </a:lnTo>
                <a:lnTo>
                  <a:pt x="21247" y="495"/>
                </a:lnTo>
                <a:lnTo>
                  <a:pt x="0" y="495"/>
                </a:lnTo>
                <a:lnTo>
                  <a:pt x="0" y="132575"/>
                </a:lnTo>
                <a:lnTo>
                  <a:pt x="0" y="150355"/>
                </a:lnTo>
                <a:lnTo>
                  <a:pt x="166789" y="150355"/>
                </a:lnTo>
                <a:lnTo>
                  <a:pt x="188252" y="150355"/>
                </a:lnTo>
                <a:lnTo>
                  <a:pt x="191046" y="150355"/>
                </a:lnTo>
                <a:lnTo>
                  <a:pt x="191046" y="183375"/>
                </a:lnTo>
                <a:lnTo>
                  <a:pt x="210794" y="183375"/>
                </a:lnTo>
                <a:lnTo>
                  <a:pt x="210794" y="150355"/>
                </a:lnTo>
                <a:lnTo>
                  <a:pt x="210794" y="132575"/>
                </a:lnTo>
                <a:close/>
                <a:moveTo>
                  <a:pt x="352691" y="132080"/>
                </a:moveTo>
                <a:lnTo>
                  <a:pt x="265112" y="132080"/>
                </a:lnTo>
                <a:lnTo>
                  <a:pt x="265112" y="83820"/>
                </a:lnTo>
                <a:lnTo>
                  <a:pt x="340461" y="83820"/>
                </a:lnTo>
                <a:lnTo>
                  <a:pt x="340461" y="64770"/>
                </a:lnTo>
                <a:lnTo>
                  <a:pt x="265112" y="64770"/>
                </a:lnTo>
                <a:lnTo>
                  <a:pt x="265112" y="19050"/>
                </a:lnTo>
                <a:lnTo>
                  <a:pt x="349681" y="19050"/>
                </a:lnTo>
                <a:lnTo>
                  <a:pt x="349681" y="0"/>
                </a:lnTo>
                <a:lnTo>
                  <a:pt x="243649" y="0"/>
                </a:lnTo>
                <a:lnTo>
                  <a:pt x="243649" y="19050"/>
                </a:lnTo>
                <a:lnTo>
                  <a:pt x="243649" y="64770"/>
                </a:lnTo>
                <a:lnTo>
                  <a:pt x="243649" y="83820"/>
                </a:lnTo>
                <a:lnTo>
                  <a:pt x="243649" y="132080"/>
                </a:lnTo>
                <a:lnTo>
                  <a:pt x="243649" y="151130"/>
                </a:lnTo>
                <a:lnTo>
                  <a:pt x="352691" y="151130"/>
                </a:lnTo>
                <a:lnTo>
                  <a:pt x="352691" y="132080"/>
                </a:lnTo>
                <a:close/>
                <a:moveTo>
                  <a:pt x="522490" y="495"/>
                </a:moveTo>
                <a:lnTo>
                  <a:pt x="501027" y="495"/>
                </a:lnTo>
                <a:lnTo>
                  <a:pt x="501027" y="65265"/>
                </a:lnTo>
                <a:lnTo>
                  <a:pt x="414731" y="65265"/>
                </a:lnTo>
                <a:lnTo>
                  <a:pt x="414731" y="495"/>
                </a:lnTo>
                <a:lnTo>
                  <a:pt x="393268" y="495"/>
                </a:lnTo>
                <a:lnTo>
                  <a:pt x="393268" y="65265"/>
                </a:lnTo>
                <a:lnTo>
                  <a:pt x="393268" y="84315"/>
                </a:lnTo>
                <a:lnTo>
                  <a:pt x="393268" y="150355"/>
                </a:lnTo>
                <a:lnTo>
                  <a:pt x="414731" y="150355"/>
                </a:lnTo>
                <a:lnTo>
                  <a:pt x="414731" y="84315"/>
                </a:lnTo>
                <a:lnTo>
                  <a:pt x="501027" y="84315"/>
                </a:lnTo>
                <a:lnTo>
                  <a:pt x="501027" y="150355"/>
                </a:lnTo>
                <a:lnTo>
                  <a:pt x="522490" y="150355"/>
                </a:lnTo>
                <a:lnTo>
                  <a:pt x="522490" y="84315"/>
                </a:lnTo>
                <a:lnTo>
                  <a:pt x="522490" y="65265"/>
                </a:lnTo>
                <a:lnTo>
                  <a:pt x="522490" y="495"/>
                </a:lnTo>
                <a:close/>
              </a:path>
            </a:pathLst>
          </a:custGeom>
          <a:solidFill>
            <a:srgbClr val="58595b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pic>
        <p:nvPicPr>
          <p:cNvPr id="95" name="object 59" descr=""/>
          <p:cNvPicPr/>
          <p:nvPr/>
        </p:nvPicPr>
        <p:blipFill>
          <a:blip r:embed="rId11"/>
          <a:stretch/>
        </p:blipFill>
        <p:spPr>
          <a:xfrm>
            <a:off x="2489040" y="1051560"/>
            <a:ext cx="116280" cy="136440"/>
          </a:xfrm>
          <a:prstGeom prst="rect">
            <a:avLst/>
          </a:prstGeom>
          <a:ln>
            <a:noFill/>
          </a:ln>
        </p:spPr>
      </p:pic>
      <p:pic>
        <p:nvPicPr>
          <p:cNvPr id="96" name="object 60" descr=""/>
          <p:cNvPicPr/>
          <p:nvPr/>
        </p:nvPicPr>
        <p:blipFill>
          <a:blip r:embed="rId12"/>
          <a:stretch/>
        </p:blipFill>
        <p:spPr>
          <a:xfrm>
            <a:off x="2658960" y="1051560"/>
            <a:ext cx="107280" cy="136440"/>
          </a:xfrm>
          <a:prstGeom prst="rect">
            <a:avLst/>
          </a:prstGeom>
          <a:ln>
            <a:noFill/>
          </a:ln>
        </p:spPr>
      </p:pic>
      <p:pic>
        <p:nvPicPr>
          <p:cNvPr id="97" name="object 62" descr=""/>
          <p:cNvPicPr/>
          <p:nvPr/>
        </p:nvPicPr>
        <p:blipFill>
          <a:blip r:embed="rId13"/>
          <a:stretch/>
        </p:blipFill>
        <p:spPr>
          <a:xfrm>
            <a:off x="1556640" y="1292040"/>
            <a:ext cx="129600" cy="141840"/>
          </a:xfrm>
          <a:prstGeom prst="rect">
            <a:avLst/>
          </a:prstGeom>
          <a:ln>
            <a:noFill/>
          </a:ln>
        </p:spPr>
      </p:pic>
      <p:pic>
        <p:nvPicPr>
          <p:cNvPr id="98" name="object 63" descr=""/>
          <p:cNvPicPr/>
          <p:nvPr/>
        </p:nvPicPr>
        <p:blipFill>
          <a:blip r:embed="rId14"/>
          <a:stretch/>
        </p:blipFill>
        <p:spPr>
          <a:xfrm>
            <a:off x="1725840" y="1292040"/>
            <a:ext cx="150840" cy="141840"/>
          </a:xfrm>
          <a:prstGeom prst="rect">
            <a:avLst/>
          </a:prstGeom>
          <a:ln>
            <a:noFill/>
          </a:ln>
        </p:spPr>
      </p:pic>
      <p:pic>
        <p:nvPicPr>
          <p:cNvPr id="99" name="object 64" descr=""/>
          <p:cNvPicPr/>
          <p:nvPr/>
        </p:nvPicPr>
        <p:blipFill>
          <a:blip r:embed="rId15"/>
          <a:stretch/>
        </p:blipFill>
        <p:spPr>
          <a:xfrm>
            <a:off x="1917720" y="1284480"/>
            <a:ext cx="346680" cy="174240"/>
          </a:xfrm>
          <a:prstGeom prst="rect">
            <a:avLst/>
          </a:prstGeom>
          <a:ln>
            <a:noFill/>
          </a:ln>
        </p:spPr>
      </p:pic>
      <p:pic>
        <p:nvPicPr>
          <p:cNvPr id="100" name="object 65" descr=""/>
          <p:cNvPicPr/>
          <p:nvPr/>
        </p:nvPicPr>
        <p:blipFill>
          <a:blip r:embed="rId16"/>
          <a:stretch/>
        </p:blipFill>
        <p:spPr>
          <a:xfrm>
            <a:off x="2300040" y="1292040"/>
            <a:ext cx="150840" cy="141840"/>
          </a:xfrm>
          <a:prstGeom prst="rect">
            <a:avLst/>
          </a:prstGeom>
          <a:ln>
            <a:noFill/>
          </a:ln>
        </p:spPr>
      </p:pic>
      <p:sp>
        <p:nvSpPr>
          <p:cNvPr id="101" name="CustomShape 10"/>
          <p:cNvSpPr/>
          <p:nvPr/>
        </p:nvSpPr>
        <p:spPr>
          <a:xfrm>
            <a:off x="2494080" y="1290960"/>
            <a:ext cx="124920" cy="136080"/>
          </a:xfrm>
          <a:custGeom>
            <a:avLst/>
            <a:gdLst/>
            <a:ahLst/>
            <a:rect l="l" t="t" r="r" b="b"/>
            <a:pathLst>
              <a:path w="138430" h="149859">
                <a:moveTo>
                  <a:pt x="137807" y="0"/>
                </a:moveTo>
                <a:lnTo>
                  <a:pt x="103035" y="0"/>
                </a:lnTo>
                <a:lnTo>
                  <a:pt x="103035" y="59690"/>
                </a:lnTo>
                <a:lnTo>
                  <a:pt x="34772" y="59690"/>
                </a:lnTo>
                <a:lnTo>
                  <a:pt x="34772" y="0"/>
                </a:lnTo>
                <a:lnTo>
                  <a:pt x="0" y="0"/>
                </a:lnTo>
                <a:lnTo>
                  <a:pt x="0" y="59690"/>
                </a:lnTo>
                <a:lnTo>
                  <a:pt x="0" y="88900"/>
                </a:lnTo>
                <a:lnTo>
                  <a:pt x="0" y="149860"/>
                </a:lnTo>
                <a:lnTo>
                  <a:pt x="34772" y="149860"/>
                </a:lnTo>
                <a:lnTo>
                  <a:pt x="34772" y="88900"/>
                </a:lnTo>
                <a:lnTo>
                  <a:pt x="103035" y="88900"/>
                </a:lnTo>
                <a:lnTo>
                  <a:pt x="103035" y="149860"/>
                </a:lnTo>
                <a:lnTo>
                  <a:pt x="137807" y="149860"/>
                </a:lnTo>
                <a:lnTo>
                  <a:pt x="137807" y="88900"/>
                </a:lnTo>
                <a:lnTo>
                  <a:pt x="137807" y="59690"/>
                </a:lnTo>
                <a:lnTo>
                  <a:pt x="137807" y="0"/>
                </a:lnTo>
                <a:close/>
              </a:path>
            </a:pathLst>
          </a:custGeom>
          <a:solidFill>
            <a:srgbClr val="58595b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pic>
        <p:nvPicPr>
          <p:cNvPr id="102" name="object 67" descr=""/>
          <p:cNvPicPr/>
          <p:nvPr/>
        </p:nvPicPr>
        <p:blipFill>
          <a:blip r:embed="rId17"/>
          <a:stretch/>
        </p:blipFill>
        <p:spPr>
          <a:xfrm>
            <a:off x="2661480" y="1290960"/>
            <a:ext cx="156600" cy="167760"/>
          </a:xfrm>
          <a:prstGeom prst="rect">
            <a:avLst/>
          </a:prstGeom>
          <a:ln>
            <a:noFill/>
          </a:ln>
        </p:spPr>
      </p:pic>
      <p:pic>
        <p:nvPicPr>
          <p:cNvPr id="103" name="object 68" descr=""/>
          <p:cNvPicPr/>
          <p:nvPr/>
        </p:nvPicPr>
        <p:blipFill>
          <a:blip r:embed="rId18"/>
          <a:stretch/>
        </p:blipFill>
        <p:spPr>
          <a:xfrm>
            <a:off x="2861640" y="1290960"/>
            <a:ext cx="154800" cy="136440"/>
          </a:xfrm>
          <a:prstGeom prst="rect">
            <a:avLst/>
          </a:prstGeom>
          <a:ln>
            <a:noFill/>
          </a:ln>
        </p:spPr>
      </p:pic>
      <p:sp>
        <p:nvSpPr>
          <p:cNvPr id="104" name="CustomShape 11"/>
          <p:cNvSpPr/>
          <p:nvPr/>
        </p:nvSpPr>
        <p:spPr>
          <a:xfrm>
            <a:off x="6140520" y="9593640"/>
            <a:ext cx="861120" cy="844920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05" name="CustomShape 12"/>
          <p:cNvSpPr/>
          <p:nvPr/>
        </p:nvSpPr>
        <p:spPr>
          <a:xfrm>
            <a:off x="6641640" y="8064000"/>
            <a:ext cx="801720" cy="80172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pic>
        <p:nvPicPr>
          <p:cNvPr id="106" name="object 48" descr=""/>
          <p:cNvPicPr/>
          <p:nvPr/>
        </p:nvPicPr>
        <p:blipFill>
          <a:blip r:embed="rId19"/>
          <a:stretch/>
        </p:blipFill>
        <p:spPr>
          <a:xfrm>
            <a:off x="6742800" y="8280000"/>
            <a:ext cx="587880" cy="502920"/>
          </a:xfrm>
          <a:prstGeom prst="rect">
            <a:avLst/>
          </a:prstGeom>
          <a:ln>
            <a:noFill/>
          </a:ln>
        </p:spPr>
      </p:pic>
      <p:pic>
        <p:nvPicPr>
          <p:cNvPr id="107" name="Рисунок 7" descr=""/>
          <p:cNvPicPr/>
          <p:nvPr/>
        </p:nvPicPr>
        <p:blipFill>
          <a:blip r:embed="rId20"/>
          <a:stretch/>
        </p:blipFill>
        <p:spPr>
          <a:xfrm>
            <a:off x="6153120" y="9577080"/>
            <a:ext cx="848520" cy="848520"/>
          </a:xfrm>
          <a:prstGeom prst="rect">
            <a:avLst/>
          </a:prstGeom>
          <a:ln>
            <a:noFill/>
          </a:ln>
        </p:spPr>
      </p:pic>
      <p:graphicFrame>
        <p:nvGraphicFramePr>
          <p:cNvPr id="108" name="Table 13"/>
          <p:cNvGraphicFramePr/>
          <p:nvPr/>
        </p:nvGraphicFramePr>
        <p:xfrm>
          <a:off x="131760" y="1510200"/>
          <a:ext cx="7315920" cy="4692960"/>
        </p:xfrm>
        <a:graphic>
          <a:graphicData uri="http://schemas.openxmlformats.org/drawingml/2006/table">
            <a:tbl>
              <a:tblPr/>
              <a:tblGrid>
                <a:gridCol w="893160"/>
                <a:gridCol w="5095440"/>
                <a:gridCol w="1327680"/>
              </a:tblGrid>
              <a:tr h="640440"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rgbClr val="ffffff"/>
                          </a:solidFill>
                          <a:latin typeface="Times New Roman"/>
                        </a:rPr>
                        <a:t>Дата 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rgbClr val="ffffff"/>
                          </a:solidFill>
                          <a:latin typeface="Times New Roman"/>
                        </a:rPr>
                        <a:t>Мероприятие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rgbClr val="ffffff"/>
                          </a:solidFill>
                          <a:latin typeface="Times New Roman"/>
                        </a:rPr>
                        <a:t>Время</a:t>
                      </a:r>
                      <a:endParaRPr b="0" lang="ru-RU" sz="18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rgbClr val="ffffff"/>
                          </a:solidFill>
                          <a:latin typeface="Times New Roman"/>
                        </a:rPr>
                        <a:t>начала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</a:tr>
              <a:tr h="1284840"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4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1.07</a:t>
                      </a:r>
                      <a:endParaRPr b="0" lang="ru-RU" sz="14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b="0" lang="ru-RU" sz="14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fcce4"/>
                    </a:solidFill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4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      </a:t>
                      </a:r>
                      <a:r>
                        <a:rPr b="1" i="1" lang="ru-RU" sz="14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Мероприятие</a:t>
                      </a:r>
                      <a:r>
                        <a:rPr b="1" lang="ru-RU" sz="14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: Встреча  в честь  Дня ветеранов боевых действий ( ансамбль «Россияночки» Н.  Жилкина   и заслуженного работник культуры,участник СВО П. Петков) </a:t>
                      </a:r>
                      <a:endParaRPr b="0" lang="ru-RU" sz="14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b="0" lang="ru-RU" sz="14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fcce4"/>
                    </a:solidFill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</a:pPr>
                      <a:endParaRPr b="0" lang="ru-RU" sz="18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4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13.00</a:t>
                      </a:r>
                      <a:endParaRPr b="0" lang="ru-RU" sz="14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fcce4"/>
                    </a:solidFill>
                  </a:tcPr>
                </a:tc>
              </a:tr>
              <a:tr h="491400"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4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2.07</a:t>
                      </a:r>
                      <a:endParaRPr b="0" lang="ru-RU" sz="14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fcce4"/>
                    </a:solidFill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i="1" lang="ru-RU" sz="14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Мероприятие</a:t>
                      </a:r>
                      <a:r>
                        <a:rPr b="1" lang="ru-RU" sz="14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: благотворительная Акция- упаковка чая «глинтвейн» для СВО (волонтер  Мама Маша)</a:t>
                      </a:r>
                      <a:endParaRPr b="0" lang="ru-RU" sz="14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4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Рукоделие:  вязание (сидений и поясов для участников СВО)</a:t>
                      </a:r>
                      <a:endParaRPr b="0" lang="ru-RU" sz="14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fcce4"/>
                    </a:solidFill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4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12.00</a:t>
                      </a:r>
                      <a:endParaRPr b="0" lang="ru-RU" sz="14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b="0" lang="ru-RU" sz="14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b="0" lang="ru-RU" sz="14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4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13.00</a:t>
                      </a:r>
                      <a:endParaRPr b="0" lang="ru-RU" sz="14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fcce4"/>
                    </a:solidFill>
                  </a:tcPr>
                </a:tc>
              </a:tr>
              <a:tr h="891000"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4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3.07</a:t>
                      </a:r>
                      <a:endParaRPr b="0" lang="ru-RU" sz="14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fcce4"/>
                    </a:solidFill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4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Лечебная гимнастика</a:t>
                      </a:r>
                      <a:endParaRPr b="0" lang="ru-RU" sz="14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b="0" lang="ru-RU" sz="14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i="1" lang="ru-RU" sz="14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Мероприятие </a:t>
                      </a:r>
                      <a:r>
                        <a:rPr b="1" lang="ru-RU" sz="14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: Игра «Дорога к здоровью» (DIXIT)  (лектор Е.Аксанова)</a:t>
                      </a:r>
                      <a:endParaRPr b="0" lang="ru-RU" sz="14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b="0" lang="ru-RU" sz="14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i="1" lang="ru-RU" sz="14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Р</a:t>
                      </a:r>
                      <a:r>
                        <a:rPr b="1" lang="ru-RU" sz="14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укоделие: (подшив сидений для участников СВО)</a:t>
                      </a:r>
                      <a:endParaRPr b="0" lang="ru-RU" sz="14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fcce4"/>
                    </a:solidFill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4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12.00</a:t>
                      </a:r>
                      <a:endParaRPr b="0" lang="ru-RU" sz="14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b="0" lang="ru-RU" sz="14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4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13.00</a:t>
                      </a:r>
                      <a:endParaRPr b="0" lang="ru-RU" sz="14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b="0" lang="ru-RU" sz="14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b="0" lang="ru-RU" sz="14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4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14.00</a:t>
                      </a:r>
                      <a:endParaRPr b="0" lang="ru-RU" sz="14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b="0" lang="ru-RU" sz="14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fcce4"/>
                    </a:solidFill>
                  </a:tcPr>
                </a:tc>
              </a:tr>
              <a:tr h="1013400"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4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6.07</a:t>
                      </a:r>
                      <a:endParaRPr b="0" lang="ru-RU" sz="14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fcce4"/>
                    </a:solidFill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4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Лечебная гимнастика</a:t>
                      </a:r>
                      <a:endParaRPr b="0" lang="ru-RU" sz="14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b="0" lang="ru-RU" sz="14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i="1" lang="ru-RU" sz="14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Мероприятие</a:t>
                      </a:r>
                      <a:r>
                        <a:rPr b="1" lang="ru-RU" sz="14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: лекция на тему «Сердце мое» в честь Дня кардиологии («Центр Здоровья»  В.Тамарова )</a:t>
                      </a:r>
                      <a:endParaRPr b="0" lang="ru-RU" sz="14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b="0" lang="ru-RU" sz="14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4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Финансовая грамотность: Банк ВТБ</a:t>
                      </a:r>
                      <a:endParaRPr b="0" lang="ru-RU" sz="14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fcce4"/>
                    </a:solidFill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4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12.00</a:t>
                      </a:r>
                      <a:endParaRPr b="0" lang="ru-RU" sz="14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b="0" lang="ru-RU" sz="14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4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13.00</a:t>
                      </a:r>
                      <a:endParaRPr b="0" lang="ru-RU" sz="14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b="0" lang="ru-RU" sz="14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b="0" lang="ru-RU" sz="14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4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14:00</a:t>
                      </a:r>
                      <a:endParaRPr b="0" lang="ru-RU" sz="14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fcce4"/>
                    </a:solidFill>
                  </a:tcPr>
                </a:tc>
              </a:tr>
              <a:tr h="372240"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4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7.07</a:t>
                      </a:r>
                      <a:endParaRPr b="0" lang="ru-RU" sz="14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fcce4"/>
                    </a:solidFill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  <a:spcBef>
                          <a:spcPts val="1191"/>
                        </a:spcBef>
                        <a:spcAft>
                          <a:spcPts val="992"/>
                        </a:spcAft>
                      </a:pPr>
                      <a:r>
                        <a:rPr b="1" i="1" lang="ru-RU" sz="14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Л</a:t>
                      </a:r>
                      <a:r>
                        <a:rPr b="1" lang="ru-RU" sz="14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екция: «Мошенники и безопасность в сети интернет» (лектор-помошник управляющего СФР по РК С.Шкуридин)  </a:t>
                      </a:r>
                      <a:endParaRPr b="0" lang="ru-RU" sz="14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fcce4"/>
                    </a:solidFill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4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11.00</a:t>
                      </a:r>
                      <a:endParaRPr b="0" lang="ru-RU" sz="14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fcce4"/>
                    </a:solidFill>
                  </a:tcPr>
                </a:tc>
              </a:tr>
            </a:tbl>
          </a:graphicData>
        </a:graphic>
      </p:graphicFrame>
    </p:spTree>
  </p:cSld>
  <p:timing>
    <p:tnLst>
      <p:par>
        <p:cTn id="1" dur="indefinite" restart="never" nodeType="tmRoot">
          <p:childTnLst>
            <p:seq>
              <p:cTn id="2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9" name="object 33" descr=""/>
          <p:cNvPicPr/>
          <p:nvPr/>
        </p:nvPicPr>
        <p:blipFill>
          <a:blip r:embed="rId1"/>
          <a:stretch/>
        </p:blipFill>
        <p:spPr>
          <a:xfrm>
            <a:off x="3637080" y="202320"/>
            <a:ext cx="3706560" cy="1644840"/>
          </a:xfrm>
          <a:prstGeom prst="rect">
            <a:avLst/>
          </a:prstGeom>
          <a:ln>
            <a:noFill/>
          </a:ln>
        </p:spPr>
      </p:pic>
      <p:sp>
        <p:nvSpPr>
          <p:cNvPr id="110" name="CustomShape 1"/>
          <p:cNvSpPr/>
          <p:nvPr/>
        </p:nvSpPr>
        <p:spPr>
          <a:xfrm>
            <a:off x="111240" y="7000200"/>
            <a:ext cx="7332120" cy="3570120"/>
          </a:xfrm>
          <a:custGeom>
            <a:avLst/>
            <a:gdLst/>
            <a:ah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pic>
        <p:nvPicPr>
          <p:cNvPr id="111" name="object 36" descr=""/>
          <p:cNvPicPr/>
          <p:nvPr/>
        </p:nvPicPr>
        <p:blipFill>
          <a:blip r:embed="rId2"/>
          <a:stretch/>
        </p:blipFill>
        <p:spPr>
          <a:xfrm>
            <a:off x="644400" y="8176320"/>
            <a:ext cx="89640" cy="119160"/>
          </a:xfrm>
          <a:prstGeom prst="rect">
            <a:avLst/>
          </a:prstGeom>
          <a:ln>
            <a:noFill/>
          </a:ln>
        </p:spPr>
      </p:pic>
      <p:sp>
        <p:nvSpPr>
          <p:cNvPr id="112" name="CustomShape 2"/>
          <p:cNvSpPr/>
          <p:nvPr/>
        </p:nvSpPr>
        <p:spPr>
          <a:xfrm>
            <a:off x="771480" y="8178120"/>
            <a:ext cx="81000" cy="115920"/>
          </a:xfrm>
          <a:custGeom>
            <a:avLst/>
            <a:gdLst/>
            <a:ahLst/>
            <a:rect l="l" t="t" r="r" b="b"/>
            <a:pathLst>
              <a:path w="94615" h="129540">
                <a:moveTo>
                  <a:pt x="94272" y="0"/>
                </a:moveTo>
                <a:lnTo>
                  <a:pt x="0" y="0"/>
                </a:lnTo>
                <a:lnTo>
                  <a:pt x="0" y="20320"/>
                </a:lnTo>
                <a:lnTo>
                  <a:pt x="0" y="59690"/>
                </a:lnTo>
                <a:lnTo>
                  <a:pt x="0" y="80010"/>
                </a:lnTo>
                <a:lnTo>
                  <a:pt x="0" y="129540"/>
                </a:lnTo>
                <a:lnTo>
                  <a:pt x="23952" y="129540"/>
                </a:lnTo>
                <a:lnTo>
                  <a:pt x="23952" y="80010"/>
                </a:lnTo>
                <a:lnTo>
                  <a:pt x="86321" y="80010"/>
                </a:lnTo>
                <a:lnTo>
                  <a:pt x="86321" y="59690"/>
                </a:lnTo>
                <a:lnTo>
                  <a:pt x="23952" y="59690"/>
                </a:lnTo>
                <a:lnTo>
                  <a:pt x="23952" y="20320"/>
                </a:lnTo>
                <a:lnTo>
                  <a:pt x="94272" y="20320"/>
                </a:lnTo>
                <a:lnTo>
                  <a:pt x="94272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pic>
        <p:nvPicPr>
          <p:cNvPr id="113" name="object 38" descr=""/>
          <p:cNvPicPr/>
          <p:nvPr/>
        </p:nvPicPr>
        <p:blipFill>
          <a:blip r:embed="rId3"/>
          <a:stretch/>
        </p:blipFill>
        <p:spPr>
          <a:xfrm>
            <a:off x="888840" y="8176320"/>
            <a:ext cx="278640" cy="119160"/>
          </a:xfrm>
          <a:prstGeom prst="rect">
            <a:avLst/>
          </a:prstGeom>
          <a:ln>
            <a:noFill/>
          </a:ln>
        </p:spPr>
      </p:pic>
      <p:pic>
        <p:nvPicPr>
          <p:cNvPr id="114" name="object 39" descr=""/>
          <p:cNvPicPr/>
          <p:nvPr/>
        </p:nvPicPr>
        <p:blipFill>
          <a:blip r:embed="rId4"/>
          <a:stretch/>
        </p:blipFill>
        <p:spPr>
          <a:xfrm>
            <a:off x="1201680" y="8176320"/>
            <a:ext cx="305640" cy="119160"/>
          </a:xfrm>
          <a:prstGeom prst="rect">
            <a:avLst/>
          </a:prstGeom>
          <a:ln>
            <a:noFill/>
          </a:ln>
        </p:spPr>
      </p:pic>
      <p:pic>
        <p:nvPicPr>
          <p:cNvPr id="115" name="object 40" descr=""/>
          <p:cNvPicPr/>
          <p:nvPr/>
        </p:nvPicPr>
        <p:blipFill>
          <a:blip r:embed="rId5"/>
          <a:stretch/>
        </p:blipFill>
        <p:spPr>
          <a:xfrm>
            <a:off x="1545480" y="8178120"/>
            <a:ext cx="96480" cy="115560"/>
          </a:xfrm>
          <a:prstGeom prst="rect">
            <a:avLst/>
          </a:prstGeom>
          <a:ln>
            <a:noFill/>
          </a:ln>
        </p:spPr>
      </p:pic>
      <p:pic>
        <p:nvPicPr>
          <p:cNvPr id="116" name="object 41" descr=""/>
          <p:cNvPicPr/>
          <p:nvPr/>
        </p:nvPicPr>
        <p:blipFill>
          <a:blip r:embed="rId6"/>
          <a:stretch/>
        </p:blipFill>
        <p:spPr>
          <a:xfrm>
            <a:off x="1679400" y="8178120"/>
            <a:ext cx="99360" cy="117360"/>
          </a:xfrm>
          <a:prstGeom prst="rect">
            <a:avLst/>
          </a:prstGeom>
          <a:ln>
            <a:noFill/>
          </a:ln>
        </p:spPr>
      </p:pic>
      <p:sp>
        <p:nvSpPr>
          <p:cNvPr id="117" name="CustomShape 3"/>
          <p:cNvSpPr/>
          <p:nvPr/>
        </p:nvSpPr>
        <p:spPr>
          <a:xfrm>
            <a:off x="3994200" y="288000"/>
            <a:ext cx="3131640" cy="11455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81360" bIns="0"/>
          <a:p>
            <a:pPr marL="439560" indent="-414360" algn="r">
              <a:lnSpc>
                <a:spcPts val="2701"/>
              </a:lnSpc>
              <a:spcBef>
                <a:spcPts val="641"/>
              </a:spcBef>
            </a:pPr>
            <a:r>
              <a:rPr b="1" lang="ru-RU" sz="2600" spc="-1" strike="noStrike">
                <a:solidFill>
                  <a:srgbClr val="ffffff"/>
                </a:solidFill>
                <a:latin typeface="Times New Roman"/>
                <a:ea typeface="DejaVu Sans"/>
              </a:rPr>
              <a:t>МЕРОПРИЯТИЯ НА ИЮЛЬ 2026</a:t>
            </a:r>
            <a:endParaRPr b="0" lang="ru-RU" sz="2600" spc="-1" strike="noStrike">
              <a:latin typeface="Arial"/>
            </a:endParaRPr>
          </a:p>
        </p:txBody>
      </p:sp>
      <p:sp>
        <p:nvSpPr>
          <p:cNvPr id="118" name="CustomShape 4"/>
          <p:cNvSpPr/>
          <p:nvPr/>
        </p:nvSpPr>
        <p:spPr>
          <a:xfrm>
            <a:off x="628920" y="8208000"/>
            <a:ext cx="5100480" cy="22309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74600" bIns="0"/>
          <a:p>
            <a:pPr marL="12600">
              <a:lnSpc>
                <a:spcPct val="75000"/>
              </a:lnSpc>
              <a:spcBef>
                <a:spcPts val="1375"/>
              </a:spcBef>
            </a:pPr>
            <a:r>
              <a:rPr b="1" lang="ru-RU" sz="4400" spc="-1" strike="noStrike">
                <a:solidFill>
                  <a:srgbClr val="ffffff"/>
                </a:solidFill>
                <a:latin typeface="Calibri"/>
                <a:ea typeface="DejaVu Sans"/>
              </a:rPr>
              <a:t>ПРИХОДИТЕ, МЫ</a:t>
            </a:r>
            <a:r>
              <a:rPr b="1" lang="ru-RU" sz="4400" spc="-35" strike="noStrike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b="1" lang="ru-RU" sz="4400" spc="-1" strike="noStrike">
                <a:solidFill>
                  <a:srgbClr val="ffffff"/>
                </a:solidFill>
                <a:latin typeface="Calibri"/>
                <a:ea typeface="DejaVu Sans"/>
              </a:rPr>
              <a:t>ВАС</a:t>
            </a:r>
            <a:r>
              <a:rPr b="1" lang="ru-RU" sz="4400" spc="-35" strike="noStrike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b="1" lang="ru-RU" sz="4400" spc="-1" strike="noStrike">
                <a:solidFill>
                  <a:srgbClr val="ffffff"/>
                </a:solidFill>
                <a:latin typeface="Calibri"/>
                <a:ea typeface="DejaVu Sans"/>
              </a:rPr>
              <a:t>ЖДЕМ!</a:t>
            </a:r>
            <a:endParaRPr b="0" lang="ru-RU" sz="4400" spc="-1" strike="noStrike">
              <a:latin typeface="Arial"/>
            </a:endParaRPr>
          </a:p>
          <a:p>
            <a:pPr marL="15120">
              <a:lnSpc>
                <a:spcPct val="115000"/>
              </a:lnSpc>
              <a:spcBef>
                <a:spcPts val="1040"/>
              </a:spcBef>
            </a:pPr>
            <a:r>
              <a:rPr b="0" lang="ru-RU" sz="1300" spc="-1" strike="noStrike">
                <a:solidFill>
                  <a:srgbClr val="ffffff"/>
                </a:solidFill>
                <a:latin typeface="Calibri"/>
                <a:ea typeface="DejaVu Sans"/>
              </a:rPr>
              <a:t>Наши контакты: +7 (978) 063-28-64</a:t>
            </a:r>
            <a:endParaRPr b="0" lang="ru-RU" sz="1300" spc="-1" strike="noStrike">
              <a:latin typeface="Arial"/>
            </a:endParaRPr>
          </a:p>
          <a:p>
            <a:pPr marL="15120">
              <a:lnSpc>
                <a:spcPct val="115000"/>
              </a:lnSpc>
              <a:spcBef>
                <a:spcPts val="1040"/>
              </a:spcBef>
            </a:pPr>
            <a:r>
              <a:rPr b="0" lang="ru-RU" sz="1300" spc="-1" strike="noStrike">
                <a:solidFill>
                  <a:srgbClr val="ffffff"/>
                </a:solidFill>
                <a:latin typeface="Calibri"/>
                <a:ea typeface="DejaVu Sans"/>
              </a:rPr>
              <a:t>Россмайсль Мирослава Александровна</a:t>
            </a:r>
            <a:endParaRPr b="0" lang="ru-RU" sz="1300" spc="-1" strike="noStrike">
              <a:latin typeface="Arial"/>
            </a:endParaRPr>
          </a:p>
          <a:p>
            <a:pPr marL="15120">
              <a:lnSpc>
                <a:spcPct val="115000"/>
              </a:lnSpc>
              <a:spcBef>
                <a:spcPts val="130"/>
              </a:spcBef>
            </a:pPr>
            <a:r>
              <a:rPr b="0" lang="ru-RU" sz="1300" spc="-1" strike="noStrike">
                <a:solidFill>
                  <a:srgbClr val="ffffff"/>
                </a:solidFill>
                <a:latin typeface="Calibri"/>
                <a:ea typeface="DejaVu Sans"/>
              </a:rPr>
              <a:t>Адрес: г. Симферополь, ул. Киевская, д. 125 Б</a:t>
            </a:r>
            <a:br/>
            <a:endParaRPr b="0" lang="ru-RU" sz="1300" spc="-1" strike="noStrike">
              <a:latin typeface="Arial"/>
            </a:endParaRPr>
          </a:p>
        </p:txBody>
      </p:sp>
      <p:sp>
        <p:nvSpPr>
          <p:cNvPr id="119" name="CustomShape 5"/>
          <p:cNvSpPr/>
          <p:nvPr/>
        </p:nvSpPr>
        <p:spPr>
          <a:xfrm>
            <a:off x="6123240" y="8786520"/>
            <a:ext cx="1063440" cy="7308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33120" bIns="0"/>
          <a:p>
            <a:pPr marL="12600">
              <a:lnSpc>
                <a:spcPts val="799"/>
              </a:lnSpc>
              <a:spcBef>
                <a:spcPts val="258"/>
              </a:spcBef>
            </a:pPr>
            <a:r>
              <a:rPr b="0" lang="ru-RU" sz="800" spc="-1" strike="noStrike">
                <a:solidFill>
                  <a:srgbClr val="ffffff"/>
                </a:solidFill>
                <a:latin typeface="Calibri"/>
                <a:ea typeface="DejaVu Sans"/>
              </a:rPr>
              <a:t>Отделение Фонда</a:t>
            </a:r>
            <a:r>
              <a:rPr b="0" lang="ru-RU" sz="800" spc="398" strike="noStrike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b="0" lang="ru-RU" sz="800" spc="-1" strike="noStrike">
                <a:solidFill>
                  <a:srgbClr val="ffffff"/>
                </a:solidFill>
                <a:latin typeface="Calibri"/>
                <a:ea typeface="DejaVu Sans"/>
              </a:rPr>
              <a:t>пенсионного</a:t>
            </a:r>
            <a:endParaRPr b="0" lang="ru-RU" sz="800" spc="-1" strike="noStrike"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b="0" lang="ru-RU" sz="800" spc="-1" strike="noStrike">
                <a:solidFill>
                  <a:srgbClr val="ffffff"/>
                </a:solidFill>
                <a:latin typeface="Calibri"/>
                <a:ea typeface="DejaVu Sans"/>
              </a:rPr>
              <a:t>и социального</a:t>
            </a:r>
            <a:r>
              <a:rPr b="0" lang="ru-RU" sz="800" spc="398" strike="noStrike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b="0" lang="ru-RU" sz="800" spc="-1" strike="noStrike">
                <a:solidFill>
                  <a:srgbClr val="ffffff"/>
                </a:solidFill>
                <a:latin typeface="Calibri"/>
                <a:ea typeface="DejaVu Sans"/>
              </a:rPr>
              <a:t>страхования РФ</a:t>
            </a:r>
            <a:endParaRPr b="0" lang="ru-RU" sz="800" spc="-1" strike="noStrike"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b="0" lang="ru-RU" sz="800" spc="-1" strike="noStrike">
                <a:solidFill>
                  <a:srgbClr val="ffffff"/>
                </a:solidFill>
                <a:latin typeface="Calibri"/>
                <a:ea typeface="DejaVu Sans"/>
              </a:rPr>
              <a:t>по г. Симферополю и Симферопольскому району</a:t>
            </a:r>
            <a:endParaRPr b="0" lang="ru-RU" sz="800" spc="-1" strike="noStrike">
              <a:latin typeface="Arial"/>
            </a:endParaRPr>
          </a:p>
        </p:txBody>
      </p:sp>
      <p:pic>
        <p:nvPicPr>
          <p:cNvPr id="120" name="object 49" descr=""/>
          <p:cNvPicPr/>
          <p:nvPr/>
        </p:nvPicPr>
        <p:blipFill>
          <a:blip r:embed="rId7"/>
          <a:stretch/>
        </p:blipFill>
        <p:spPr>
          <a:xfrm>
            <a:off x="512280" y="489240"/>
            <a:ext cx="825840" cy="943560"/>
          </a:xfrm>
          <a:prstGeom prst="rect">
            <a:avLst/>
          </a:prstGeom>
          <a:ln>
            <a:noFill/>
          </a:ln>
        </p:spPr>
      </p:pic>
      <p:sp>
        <p:nvSpPr>
          <p:cNvPr id="121" name="CustomShape 6"/>
          <p:cNvSpPr/>
          <p:nvPr/>
        </p:nvSpPr>
        <p:spPr>
          <a:xfrm>
            <a:off x="1577160" y="814680"/>
            <a:ext cx="281520" cy="171720"/>
          </a:xfrm>
          <a:custGeom>
            <a:avLst/>
            <a:gdLst/>
            <a:ahLst/>
            <a:rect l="l" t="t" r="r" b="b"/>
            <a:pathLst>
              <a:path w="295275" h="185419">
                <a:moveTo>
                  <a:pt x="149402" y="132080"/>
                </a:moveTo>
                <a:lnTo>
                  <a:pt x="126225" y="132080"/>
                </a:lnTo>
                <a:lnTo>
                  <a:pt x="126225" y="0"/>
                </a:lnTo>
                <a:lnTo>
                  <a:pt x="104965" y="0"/>
                </a:lnTo>
                <a:lnTo>
                  <a:pt x="104965" y="132080"/>
                </a:lnTo>
                <a:lnTo>
                  <a:pt x="21259" y="132080"/>
                </a:lnTo>
                <a:lnTo>
                  <a:pt x="21259" y="0"/>
                </a:lnTo>
                <a:lnTo>
                  <a:pt x="0" y="0"/>
                </a:lnTo>
                <a:lnTo>
                  <a:pt x="0" y="132080"/>
                </a:lnTo>
                <a:lnTo>
                  <a:pt x="0" y="151130"/>
                </a:lnTo>
                <a:lnTo>
                  <a:pt x="129438" y="151130"/>
                </a:lnTo>
                <a:lnTo>
                  <a:pt x="129438" y="185420"/>
                </a:lnTo>
                <a:lnTo>
                  <a:pt x="149402" y="185420"/>
                </a:lnTo>
                <a:lnTo>
                  <a:pt x="149402" y="151130"/>
                </a:lnTo>
                <a:lnTo>
                  <a:pt x="149402" y="132080"/>
                </a:lnTo>
                <a:close/>
                <a:moveTo>
                  <a:pt x="295008" y="132080"/>
                </a:moveTo>
                <a:lnTo>
                  <a:pt x="207429" y="132080"/>
                </a:lnTo>
                <a:lnTo>
                  <a:pt x="207429" y="83820"/>
                </a:lnTo>
                <a:lnTo>
                  <a:pt x="282778" y="83820"/>
                </a:lnTo>
                <a:lnTo>
                  <a:pt x="282778" y="64770"/>
                </a:lnTo>
                <a:lnTo>
                  <a:pt x="207429" y="64770"/>
                </a:lnTo>
                <a:lnTo>
                  <a:pt x="207429" y="19050"/>
                </a:lnTo>
                <a:lnTo>
                  <a:pt x="291998" y="19050"/>
                </a:lnTo>
                <a:lnTo>
                  <a:pt x="291998" y="0"/>
                </a:lnTo>
                <a:lnTo>
                  <a:pt x="185966" y="0"/>
                </a:lnTo>
                <a:lnTo>
                  <a:pt x="185966" y="19050"/>
                </a:lnTo>
                <a:lnTo>
                  <a:pt x="185966" y="64770"/>
                </a:lnTo>
                <a:lnTo>
                  <a:pt x="185966" y="83820"/>
                </a:lnTo>
                <a:lnTo>
                  <a:pt x="185966" y="132080"/>
                </a:lnTo>
                <a:lnTo>
                  <a:pt x="185966" y="151130"/>
                </a:lnTo>
                <a:lnTo>
                  <a:pt x="295008" y="151130"/>
                </a:lnTo>
                <a:lnTo>
                  <a:pt x="295008" y="132080"/>
                </a:lnTo>
                <a:close/>
              </a:path>
            </a:pathLst>
          </a:custGeom>
          <a:solidFill>
            <a:srgbClr val="58595b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22" name="CustomShape 7"/>
          <p:cNvSpPr/>
          <p:nvPr/>
        </p:nvSpPr>
        <p:spPr>
          <a:xfrm>
            <a:off x="1917720" y="814680"/>
            <a:ext cx="277200" cy="137520"/>
          </a:xfrm>
          <a:custGeom>
            <a:avLst/>
            <a:gdLst/>
            <a:ahLst/>
            <a:rect l="l" t="t" r="r" b="b"/>
            <a:pathLst>
              <a:path w="290830" h="151130">
                <a:moveTo>
                  <a:pt x="129222" y="381"/>
                </a:moveTo>
                <a:lnTo>
                  <a:pt x="107759" y="381"/>
                </a:lnTo>
                <a:lnTo>
                  <a:pt x="107759" y="65151"/>
                </a:lnTo>
                <a:lnTo>
                  <a:pt x="21463" y="65151"/>
                </a:lnTo>
                <a:lnTo>
                  <a:pt x="21463" y="381"/>
                </a:lnTo>
                <a:lnTo>
                  <a:pt x="0" y="381"/>
                </a:lnTo>
                <a:lnTo>
                  <a:pt x="0" y="65151"/>
                </a:lnTo>
                <a:lnTo>
                  <a:pt x="0" y="84201"/>
                </a:lnTo>
                <a:lnTo>
                  <a:pt x="0" y="150241"/>
                </a:lnTo>
                <a:lnTo>
                  <a:pt x="21463" y="150241"/>
                </a:lnTo>
                <a:lnTo>
                  <a:pt x="21463" y="84201"/>
                </a:lnTo>
                <a:lnTo>
                  <a:pt x="107759" y="84201"/>
                </a:lnTo>
                <a:lnTo>
                  <a:pt x="107759" y="150241"/>
                </a:lnTo>
                <a:lnTo>
                  <a:pt x="129222" y="150241"/>
                </a:lnTo>
                <a:lnTo>
                  <a:pt x="129222" y="84201"/>
                </a:lnTo>
                <a:lnTo>
                  <a:pt x="129222" y="65151"/>
                </a:lnTo>
                <a:lnTo>
                  <a:pt x="129222" y="381"/>
                </a:lnTo>
                <a:close/>
                <a:moveTo>
                  <a:pt x="290398" y="0"/>
                </a:moveTo>
                <a:lnTo>
                  <a:pt x="166535" y="0"/>
                </a:lnTo>
                <a:lnTo>
                  <a:pt x="166535" y="19050"/>
                </a:lnTo>
                <a:lnTo>
                  <a:pt x="217843" y="19050"/>
                </a:lnTo>
                <a:lnTo>
                  <a:pt x="217843" y="151130"/>
                </a:lnTo>
                <a:lnTo>
                  <a:pt x="238874" y="151130"/>
                </a:lnTo>
                <a:lnTo>
                  <a:pt x="238874" y="19050"/>
                </a:lnTo>
                <a:lnTo>
                  <a:pt x="290398" y="19050"/>
                </a:lnTo>
                <a:lnTo>
                  <a:pt x="290398" y="0"/>
                </a:lnTo>
                <a:close/>
              </a:path>
            </a:pathLst>
          </a:custGeom>
          <a:solidFill>
            <a:srgbClr val="58595b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pic>
        <p:nvPicPr>
          <p:cNvPr id="123" name="object 53" descr=""/>
          <p:cNvPicPr/>
          <p:nvPr/>
        </p:nvPicPr>
        <p:blipFill>
          <a:blip r:embed="rId8"/>
          <a:stretch/>
        </p:blipFill>
        <p:spPr>
          <a:xfrm>
            <a:off x="2244240" y="815040"/>
            <a:ext cx="107640" cy="136440"/>
          </a:xfrm>
          <a:prstGeom prst="rect">
            <a:avLst/>
          </a:prstGeom>
          <a:ln>
            <a:noFill/>
          </a:ln>
        </p:spPr>
      </p:pic>
      <p:pic>
        <p:nvPicPr>
          <p:cNvPr id="124" name="object 54" descr=""/>
          <p:cNvPicPr/>
          <p:nvPr/>
        </p:nvPicPr>
        <p:blipFill>
          <a:blip r:embed="rId9"/>
          <a:stretch/>
        </p:blipFill>
        <p:spPr>
          <a:xfrm>
            <a:off x="1556640" y="1049760"/>
            <a:ext cx="146160" cy="140040"/>
          </a:xfrm>
          <a:prstGeom prst="rect">
            <a:avLst/>
          </a:prstGeom>
          <a:ln>
            <a:noFill/>
          </a:ln>
        </p:spPr>
      </p:pic>
      <p:pic>
        <p:nvPicPr>
          <p:cNvPr id="125" name="object 56" descr=""/>
          <p:cNvPicPr/>
          <p:nvPr/>
        </p:nvPicPr>
        <p:blipFill>
          <a:blip r:embed="rId10"/>
          <a:stretch/>
        </p:blipFill>
        <p:spPr>
          <a:xfrm>
            <a:off x="1762920" y="1051560"/>
            <a:ext cx="109080" cy="136440"/>
          </a:xfrm>
          <a:prstGeom prst="rect">
            <a:avLst/>
          </a:prstGeom>
          <a:ln>
            <a:noFill/>
          </a:ln>
        </p:spPr>
      </p:pic>
      <p:sp>
        <p:nvSpPr>
          <p:cNvPr id="126" name="CustomShape 8"/>
          <p:cNvSpPr/>
          <p:nvPr/>
        </p:nvSpPr>
        <p:spPr>
          <a:xfrm>
            <a:off x="1917720" y="1051200"/>
            <a:ext cx="509040" cy="169920"/>
          </a:xfrm>
          <a:custGeom>
            <a:avLst/>
            <a:gdLst/>
            <a:ahLst/>
            <a:rect l="l" t="t" r="r" b="b"/>
            <a:pathLst>
              <a:path w="522605" h="183515">
                <a:moveTo>
                  <a:pt x="104749" y="495"/>
                </a:moveTo>
                <a:lnTo>
                  <a:pt x="83718" y="495"/>
                </a:lnTo>
                <a:lnTo>
                  <a:pt x="83718" y="132080"/>
                </a:lnTo>
                <a:lnTo>
                  <a:pt x="104749" y="132080"/>
                </a:lnTo>
                <a:lnTo>
                  <a:pt x="104749" y="495"/>
                </a:lnTo>
                <a:close/>
                <a:moveTo>
                  <a:pt x="210794" y="132575"/>
                </a:moveTo>
                <a:lnTo>
                  <a:pt x="188252" y="132575"/>
                </a:lnTo>
                <a:lnTo>
                  <a:pt x="188252" y="495"/>
                </a:lnTo>
                <a:lnTo>
                  <a:pt x="167220" y="495"/>
                </a:lnTo>
                <a:lnTo>
                  <a:pt x="167220" y="132575"/>
                </a:lnTo>
                <a:lnTo>
                  <a:pt x="166789" y="132575"/>
                </a:lnTo>
                <a:lnTo>
                  <a:pt x="21247" y="132575"/>
                </a:lnTo>
                <a:lnTo>
                  <a:pt x="21247" y="495"/>
                </a:lnTo>
                <a:lnTo>
                  <a:pt x="0" y="495"/>
                </a:lnTo>
                <a:lnTo>
                  <a:pt x="0" y="132575"/>
                </a:lnTo>
                <a:lnTo>
                  <a:pt x="0" y="150355"/>
                </a:lnTo>
                <a:lnTo>
                  <a:pt x="166789" y="150355"/>
                </a:lnTo>
                <a:lnTo>
                  <a:pt x="188252" y="150355"/>
                </a:lnTo>
                <a:lnTo>
                  <a:pt x="191046" y="150355"/>
                </a:lnTo>
                <a:lnTo>
                  <a:pt x="191046" y="183375"/>
                </a:lnTo>
                <a:lnTo>
                  <a:pt x="210794" y="183375"/>
                </a:lnTo>
                <a:lnTo>
                  <a:pt x="210794" y="150355"/>
                </a:lnTo>
                <a:lnTo>
                  <a:pt x="210794" y="132575"/>
                </a:lnTo>
                <a:close/>
                <a:moveTo>
                  <a:pt x="352691" y="132080"/>
                </a:moveTo>
                <a:lnTo>
                  <a:pt x="265112" y="132080"/>
                </a:lnTo>
                <a:lnTo>
                  <a:pt x="265112" y="83820"/>
                </a:lnTo>
                <a:lnTo>
                  <a:pt x="340461" y="83820"/>
                </a:lnTo>
                <a:lnTo>
                  <a:pt x="340461" y="64770"/>
                </a:lnTo>
                <a:lnTo>
                  <a:pt x="265112" y="64770"/>
                </a:lnTo>
                <a:lnTo>
                  <a:pt x="265112" y="19050"/>
                </a:lnTo>
                <a:lnTo>
                  <a:pt x="349681" y="19050"/>
                </a:lnTo>
                <a:lnTo>
                  <a:pt x="349681" y="0"/>
                </a:lnTo>
                <a:lnTo>
                  <a:pt x="243649" y="0"/>
                </a:lnTo>
                <a:lnTo>
                  <a:pt x="243649" y="19050"/>
                </a:lnTo>
                <a:lnTo>
                  <a:pt x="243649" y="64770"/>
                </a:lnTo>
                <a:lnTo>
                  <a:pt x="243649" y="83820"/>
                </a:lnTo>
                <a:lnTo>
                  <a:pt x="243649" y="132080"/>
                </a:lnTo>
                <a:lnTo>
                  <a:pt x="243649" y="151130"/>
                </a:lnTo>
                <a:lnTo>
                  <a:pt x="352691" y="151130"/>
                </a:lnTo>
                <a:lnTo>
                  <a:pt x="352691" y="132080"/>
                </a:lnTo>
                <a:close/>
                <a:moveTo>
                  <a:pt x="522490" y="495"/>
                </a:moveTo>
                <a:lnTo>
                  <a:pt x="501027" y="495"/>
                </a:lnTo>
                <a:lnTo>
                  <a:pt x="501027" y="65265"/>
                </a:lnTo>
                <a:lnTo>
                  <a:pt x="414731" y="65265"/>
                </a:lnTo>
                <a:lnTo>
                  <a:pt x="414731" y="495"/>
                </a:lnTo>
                <a:lnTo>
                  <a:pt x="393268" y="495"/>
                </a:lnTo>
                <a:lnTo>
                  <a:pt x="393268" y="65265"/>
                </a:lnTo>
                <a:lnTo>
                  <a:pt x="393268" y="84315"/>
                </a:lnTo>
                <a:lnTo>
                  <a:pt x="393268" y="150355"/>
                </a:lnTo>
                <a:lnTo>
                  <a:pt x="414731" y="150355"/>
                </a:lnTo>
                <a:lnTo>
                  <a:pt x="414731" y="84315"/>
                </a:lnTo>
                <a:lnTo>
                  <a:pt x="501027" y="84315"/>
                </a:lnTo>
                <a:lnTo>
                  <a:pt x="501027" y="150355"/>
                </a:lnTo>
                <a:lnTo>
                  <a:pt x="522490" y="150355"/>
                </a:lnTo>
                <a:lnTo>
                  <a:pt x="522490" y="84315"/>
                </a:lnTo>
                <a:lnTo>
                  <a:pt x="522490" y="65265"/>
                </a:lnTo>
                <a:lnTo>
                  <a:pt x="522490" y="495"/>
                </a:lnTo>
                <a:close/>
              </a:path>
            </a:pathLst>
          </a:custGeom>
          <a:solidFill>
            <a:srgbClr val="58595b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pic>
        <p:nvPicPr>
          <p:cNvPr id="127" name="object 59" descr=""/>
          <p:cNvPicPr/>
          <p:nvPr/>
        </p:nvPicPr>
        <p:blipFill>
          <a:blip r:embed="rId11"/>
          <a:stretch/>
        </p:blipFill>
        <p:spPr>
          <a:xfrm>
            <a:off x="2489040" y="1051560"/>
            <a:ext cx="116280" cy="136440"/>
          </a:xfrm>
          <a:prstGeom prst="rect">
            <a:avLst/>
          </a:prstGeom>
          <a:ln>
            <a:noFill/>
          </a:ln>
        </p:spPr>
      </p:pic>
      <p:pic>
        <p:nvPicPr>
          <p:cNvPr id="128" name="object 60" descr=""/>
          <p:cNvPicPr/>
          <p:nvPr/>
        </p:nvPicPr>
        <p:blipFill>
          <a:blip r:embed="rId12"/>
          <a:stretch/>
        </p:blipFill>
        <p:spPr>
          <a:xfrm>
            <a:off x="2658960" y="1051560"/>
            <a:ext cx="107280" cy="136440"/>
          </a:xfrm>
          <a:prstGeom prst="rect">
            <a:avLst/>
          </a:prstGeom>
          <a:ln>
            <a:noFill/>
          </a:ln>
        </p:spPr>
      </p:pic>
      <p:pic>
        <p:nvPicPr>
          <p:cNvPr id="129" name="object 62" descr=""/>
          <p:cNvPicPr/>
          <p:nvPr/>
        </p:nvPicPr>
        <p:blipFill>
          <a:blip r:embed="rId13"/>
          <a:stretch/>
        </p:blipFill>
        <p:spPr>
          <a:xfrm>
            <a:off x="1556640" y="1292040"/>
            <a:ext cx="129600" cy="141840"/>
          </a:xfrm>
          <a:prstGeom prst="rect">
            <a:avLst/>
          </a:prstGeom>
          <a:ln>
            <a:noFill/>
          </a:ln>
        </p:spPr>
      </p:pic>
      <p:pic>
        <p:nvPicPr>
          <p:cNvPr id="130" name="object 63" descr=""/>
          <p:cNvPicPr/>
          <p:nvPr/>
        </p:nvPicPr>
        <p:blipFill>
          <a:blip r:embed="rId14"/>
          <a:stretch/>
        </p:blipFill>
        <p:spPr>
          <a:xfrm>
            <a:off x="1725840" y="1292040"/>
            <a:ext cx="150840" cy="141840"/>
          </a:xfrm>
          <a:prstGeom prst="rect">
            <a:avLst/>
          </a:prstGeom>
          <a:ln>
            <a:noFill/>
          </a:ln>
        </p:spPr>
      </p:pic>
      <p:pic>
        <p:nvPicPr>
          <p:cNvPr id="131" name="object 64" descr=""/>
          <p:cNvPicPr/>
          <p:nvPr/>
        </p:nvPicPr>
        <p:blipFill>
          <a:blip r:embed="rId15"/>
          <a:stretch/>
        </p:blipFill>
        <p:spPr>
          <a:xfrm>
            <a:off x="1917720" y="1284480"/>
            <a:ext cx="346680" cy="174240"/>
          </a:xfrm>
          <a:prstGeom prst="rect">
            <a:avLst/>
          </a:prstGeom>
          <a:ln>
            <a:noFill/>
          </a:ln>
        </p:spPr>
      </p:pic>
      <p:pic>
        <p:nvPicPr>
          <p:cNvPr id="132" name="object 65" descr=""/>
          <p:cNvPicPr/>
          <p:nvPr/>
        </p:nvPicPr>
        <p:blipFill>
          <a:blip r:embed="rId16"/>
          <a:stretch/>
        </p:blipFill>
        <p:spPr>
          <a:xfrm>
            <a:off x="2300040" y="1292040"/>
            <a:ext cx="150840" cy="141840"/>
          </a:xfrm>
          <a:prstGeom prst="rect">
            <a:avLst/>
          </a:prstGeom>
          <a:ln>
            <a:noFill/>
          </a:ln>
        </p:spPr>
      </p:pic>
      <p:sp>
        <p:nvSpPr>
          <p:cNvPr id="133" name="CustomShape 9"/>
          <p:cNvSpPr/>
          <p:nvPr/>
        </p:nvSpPr>
        <p:spPr>
          <a:xfrm>
            <a:off x="2494080" y="1290960"/>
            <a:ext cx="124920" cy="136080"/>
          </a:xfrm>
          <a:custGeom>
            <a:avLst/>
            <a:gdLst/>
            <a:ahLst/>
            <a:rect l="l" t="t" r="r" b="b"/>
            <a:pathLst>
              <a:path w="138430" h="149859">
                <a:moveTo>
                  <a:pt x="137807" y="0"/>
                </a:moveTo>
                <a:lnTo>
                  <a:pt x="103035" y="0"/>
                </a:lnTo>
                <a:lnTo>
                  <a:pt x="103035" y="59690"/>
                </a:lnTo>
                <a:lnTo>
                  <a:pt x="34772" y="59690"/>
                </a:lnTo>
                <a:lnTo>
                  <a:pt x="34772" y="0"/>
                </a:lnTo>
                <a:lnTo>
                  <a:pt x="0" y="0"/>
                </a:lnTo>
                <a:lnTo>
                  <a:pt x="0" y="59690"/>
                </a:lnTo>
                <a:lnTo>
                  <a:pt x="0" y="88900"/>
                </a:lnTo>
                <a:lnTo>
                  <a:pt x="0" y="149860"/>
                </a:lnTo>
                <a:lnTo>
                  <a:pt x="34772" y="149860"/>
                </a:lnTo>
                <a:lnTo>
                  <a:pt x="34772" y="88900"/>
                </a:lnTo>
                <a:lnTo>
                  <a:pt x="103035" y="88900"/>
                </a:lnTo>
                <a:lnTo>
                  <a:pt x="103035" y="149860"/>
                </a:lnTo>
                <a:lnTo>
                  <a:pt x="137807" y="149860"/>
                </a:lnTo>
                <a:lnTo>
                  <a:pt x="137807" y="88900"/>
                </a:lnTo>
                <a:lnTo>
                  <a:pt x="137807" y="59690"/>
                </a:lnTo>
                <a:lnTo>
                  <a:pt x="137807" y="0"/>
                </a:lnTo>
                <a:close/>
              </a:path>
            </a:pathLst>
          </a:custGeom>
          <a:solidFill>
            <a:srgbClr val="58595b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pic>
        <p:nvPicPr>
          <p:cNvPr id="134" name="object 67" descr=""/>
          <p:cNvPicPr/>
          <p:nvPr/>
        </p:nvPicPr>
        <p:blipFill>
          <a:blip r:embed="rId17"/>
          <a:stretch/>
        </p:blipFill>
        <p:spPr>
          <a:xfrm>
            <a:off x="2661480" y="1290960"/>
            <a:ext cx="156600" cy="167760"/>
          </a:xfrm>
          <a:prstGeom prst="rect">
            <a:avLst/>
          </a:prstGeom>
          <a:ln>
            <a:noFill/>
          </a:ln>
        </p:spPr>
      </p:pic>
      <p:pic>
        <p:nvPicPr>
          <p:cNvPr id="135" name="object 68" descr=""/>
          <p:cNvPicPr/>
          <p:nvPr/>
        </p:nvPicPr>
        <p:blipFill>
          <a:blip r:embed="rId18"/>
          <a:stretch/>
        </p:blipFill>
        <p:spPr>
          <a:xfrm>
            <a:off x="2861640" y="1290960"/>
            <a:ext cx="154800" cy="136440"/>
          </a:xfrm>
          <a:prstGeom prst="rect">
            <a:avLst/>
          </a:prstGeom>
          <a:ln>
            <a:noFill/>
          </a:ln>
        </p:spPr>
      </p:pic>
      <p:sp>
        <p:nvSpPr>
          <p:cNvPr id="136" name="CustomShape 10"/>
          <p:cNvSpPr/>
          <p:nvPr/>
        </p:nvSpPr>
        <p:spPr>
          <a:xfrm>
            <a:off x="6140520" y="9593640"/>
            <a:ext cx="861120" cy="844920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37" name="CustomShape 11"/>
          <p:cNvSpPr/>
          <p:nvPr/>
        </p:nvSpPr>
        <p:spPr>
          <a:xfrm>
            <a:off x="6641640" y="8064000"/>
            <a:ext cx="801720" cy="80172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pic>
        <p:nvPicPr>
          <p:cNvPr id="138" name="object 48" descr=""/>
          <p:cNvPicPr/>
          <p:nvPr/>
        </p:nvPicPr>
        <p:blipFill>
          <a:blip r:embed="rId19"/>
          <a:stretch/>
        </p:blipFill>
        <p:spPr>
          <a:xfrm>
            <a:off x="6742800" y="8280000"/>
            <a:ext cx="587880" cy="502920"/>
          </a:xfrm>
          <a:prstGeom prst="rect">
            <a:avLst/>
          </a:prstGeom>
          <a:ln>
            <a:noFill/>
          </a:ln>
        </p:spPr>
      </p:pic>
      <p:pic>
        <p:nvPicPr>
          <p:cNvPr id="139" name="Рисунок 7" descr=""/>
          <p:cNvPicPr/>
          <p:nvPr/>
        </p:nvPicPr>
        <p:blipFill>
          <a:blip r:embed="rId20"/>
          <a:stretch/>
        </p:blipFill>
        <p:spPr>
          <a:xfrm>
            <a:off x="6153120" y="9577080"/>
            <a:ext cx="848520" cy="848520"/>
          </a:xfrm>
          <a:prstGeom prst="rect">
            <a:avLst/>
          </a:prstGeom>
          <a:ln>
            <a:noFill/>
          </a:ln>
        </p:spPr>
      </p:pic>
      <p:graphicFrame>
        <p:nvGraphicFramePr>
          <p:cNvPr id="140" name="Table 12"/>
          <p:cNvGraphicFramePr/>
          <p:nvPr/>
        </p:nvGraphicFramePr>
        <p:xfrm>
          <a:off x="127800" y="1514160"/>
          <a:ext cx="7199640" cy="5333760"/>
        </p:xfrm>
        <a:graphic>
          <a:graphicData uri="http://schemas.openxmlformats.org/drawingml/2006/table">
            <a:tbl>
              <a:tblPr/>
              <a:tblGrid>
                <a:gridCol w="956880"/>
                <a:gridCol w="5022000"/>
                <a:gridCol w="1221120"/>
              </a:tblGrid>
              <a:tr h="762120"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2200" spc="-1" strike="noStrike">
                          <a:solidFill>
                            <a:srgbClr val="ffffff"/>
                          </a:solidFill>
                          <a:latin typeface="Times New Roman"/>
                        </a:rPr>
                        <a:t>Дата </a:t>
                      </a:r>
                      <a:endParaRPr b="0" lang="ru-RU" sz="22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2200" spc="-1" strike="noStrike">
                          <a:solidFill>
                            <a:srgbClr val="ffffff"/>
                          </a:solidFill>
                          <a:latin typeface="Times New Roman"/>
                        </a:rPr>
                        <a:t>Мероприятие</a:t>
                      </a:r>
                      <a:endParaRPr b="0" lang="ru-RU" sz="22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2200" spc="-1" strike="noStrike">
                          <a:solidFill>
                            <a:srgbClr val="ffffff"/>
                          </a:solidFill>
                          <a:latin typeface="Times New Roman"/>
                        </a:rPr>
                        <a:t>Время</a:t>
                      </a:r>
                      <a:endParaRPr b="0" lang="ru-RU" sz="22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2200" spc="-1" strike="noStrike">
                          <a:solidFill>
                            <a:srgbClr val="ffffff"/>
                          </a:solidFill>
                          <a:latin typeface="Times New Roman"/>
                        </a:rPr>
                        <a:t>начала</a:t>
                      </a:r>
                      <a:endParaRPr b="0" lang="ru-RU" sz="22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</a:tr>
              <a:tr h="1372680"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4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8.07</a:t>
                      </a:r>
                      <a:endParaRPr b="0" lang="ru-RU" sz="14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b="0" lang="ru-RU" sz="14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fcce4"/>
                    </a:solidFill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4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Лечебная гимнастика</a:t>
                      </a:r>
                      <a:endParaRPr b="0" lang="ru-RU" sz="14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i="1" lang="ru-RU" sz="14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Л</a:t>
                      </a:r>
                      <a:r>
                        <a:rPr b="1" lang="ru-RU" sz="14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екция:  «День семьи,любви и верности» (протоиерей С. Дубинчук)</a:t>
                      </a:r>
                      <a:endParaRPr b="0" lang="ru-RU" sz="14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b="0" lang="ru-RU" sz="14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i="1" lang="ru-RU" sz="14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Мероприятие</a:t>
                      </a:r>
                      <a:r>
                        <a:rPr b="1" lang="ru-RU" sz="14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: приятное чаепитие в честь Дня семьи,любви и верности.</a:t>
                      </a:r>
                      <a:endParaRPr b="0" lang="ru-RU" sz="14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fcce4"/>
                    </a:solidFill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4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12.00 </a:t>
                      </a:r>
                      <a:endParaRPr b="0" lang="ru-RU" sz="14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b="0" lang="ru-RU" sz="14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4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13.00</a:t>
                      </a:r>
                      <a:endParaRPr b="0" lang="ru-RU" sz="14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b="0" lang="ru-RU" sz="14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b="0" lang="ru-RU" sz="14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4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14.00</a:t>
                      </a:r>
                      <a:endParaRPr b="0" lang="ru-RU" sz="14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fcce4"/>
                    </a:solidFill>
                  </a:tcPr>
                </a:tc>
              </a:tr>
              <a:tr h="366120"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4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9.07</a:t>
                      </a:r>
                      <a:endParaRPr b="0" lang="ru-RU" sz="14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fcce4"/>
                    </a:solidFill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i="1" lang="ru-RU" sz="14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Мероприятие</a:t>
                      </a:r>
                      <a:r>
                        <a:rPr b="1" lang="ru-RU" sz="14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: Теплая встреча с сотрудниками СФР посвященная празднику 70-летию закона о государственном пенсионном обеспечения в СССР</a:t>
                      </a:r>
                      <a:endParaRPr b="0" lang="ru-RU" sz="14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fcce4"/>
                    </a:solidFill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4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13.00</a:t>
                      </a:r>
                      <a:endParaRPr b="0" lang="ru-RU" sz="14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fcce4"/>
                    </a:solidFill>
                  </a:tcPr>
                </a:tc>
              </a:tr>
              <a:tr h="732240"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4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10.07</a:t>
                      </a:r>
                      <a:endParaRPr b="0" lang="ru-RU" sz="14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b="0" lang="ru-RU" sz="14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fcce4"/>
                    </a:solidFill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i="1" lang="ru-RU" sz="14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Мероприятие</a:t>
                      </a:r>
                      <a:r>
                        <a:rPr b="1" lang="ru-RU" sz="14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: Юридическая консультация от «Центра  правовой Защиты»(представитель с партии «Справедливая Россия»)</a:t>
                      </a:r>
                      <a:endParaRPr b="0" lang="ru-RU" sz="14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fcce4"/>
                    </a:solidFill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4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13.00</a:t>
                      </a:r>
                      <a:endParaRPr b="0" lang="ru-RU" sz="14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fcce4"/>
                    </a:solidFill>
                  </a:tcPr>
                </a:tc>
              </a:tr>
              <a:tr h="1033920"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4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13.07</a:t>
                      </a:r>
                      <a:endParaRPr b="0" lang="ru-RU" sz="14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b="0" lang="ru-RU" sz="14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fcce4"/>
                    </a:solidFill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4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Лечебная гимнастика</a:t>
                      </a:r>
                      <a:endParaRPr b="0" lang="ru-RU" sz="14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b="0" lang="ru-RU" sz="14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i="1" lang="ru-RU" sz="14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Викторина:</a:t>
                      </a:r>
                      <a:r>
                        <a:rPr b="1" lang="ru-RU" sz="14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 День головоломки  (головоломка на тему СССР с участием ремесленной палаты Л.Соколова)</a:t>
                      </a:r>
                      <a:endParaRPr b="0" lang="ru-RU" sz="14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b="0" lang="ru-RU" sz="14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fcce4"/>
                    </a:solidFill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4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11.00</a:t>
                      </a:r>
                      <a:endParaRPr b="0" lang="ru-RU" sz="14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b="0" lang="ru-RU" sz="14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4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12.00</a:t>
                      </a:r>
                      <a:endParaRPr b="0" lang="ru-RU" sz="14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b="0" lang="ru-RU" sz="14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4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13.00</a:t>
                      </a:r>
                      <a:endParaRPr b="0" lang="ru-RU" sz="14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fcce4"/>
                    </a:solidFill>
                  </a:tcPr>
                </a:tc>
              </a:tr>
              <a:tr h="1067040"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4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14.07</a:t>
                      </a:r>
                      <a:endParaRPr b="0" lang="ru-RU" sz="14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b="0" lang="ru-RU" sz="14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fcce4"/>
                    </a:solidFill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i="1" lang="ru-RU" sz="14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М</a:t>
                      </a:r>
                      <a:r>
                        <a:rPr b="1" lang="ru-RU" sz="14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астер-класс: изготовление открытки-конверта «Крымский букет» (культурно-досуговый центр им.Шевченко)</a:t>
                      </a:r>
                      <a:endParaRPr b="0" lang="ru-RU" sz="14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fcce4"/>
                    </a:solidFill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4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13.00</a:t>
                      </a:r>
                      <a:endParaRPr b="0" lang="ru-RU" sz="14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fcce4"/>
                    </a:solidFill>
                  </a:tcPr>
                </a:tc>
              </a:tr>
            </a:tbl>
          </a:graphicData>
        </a:graphic>
      </p:graphicFrame>
      <p:sp>
        <p:nvSpPr>
          <p:cNvPr id="141" name="CustomShape 13"/>
          <p:cNvSpPr/>
          <p:nvPr/>
        </p:nvSpPr>
        <p:spPr>
          <a:xfrm>
            <a:off x="1922400" y="7429680"/>
            <a:ext cx="5817240" cy="8337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/>
          <a:p>
            <a:pPr marL="12600" indent="1948680">
              <a:lnSpc>
                <a:spcPct val="112000"/>
              </a:lnSpc>
              <a:spcBef>
                <a:spcPts val="99"/>
              </a:spcBef>
            </a:pPr>
            <a:r>
              <a:rPr b="1" lang="ru-RU" sz="1600" spc="-1" strike="noStrike">
                <a:solidFill>
                  <a:srgbClr val="58595b"/>
                </a:solidFill>
                <a:latin typeface="Calibri"/>
                <a:ea typeface="DejaVu Sans"/>
              </a:rPr>
              <a:t>Время работы:</a:t>
            </a:r>
            <a:endParaRPr b="0" lang="ru-RU" sz="1600" spc="-1" strike="noStrike">
              <a:latin typeface="Arial"/>
            </a:endParaRPr>
          </a:p>
          <a:p>
            <a:pPr marL="12600" indent="1948680">
              <a:lnSpc>
                <a:spcPct val="112000"/>
              </a:lnSpc>
              <a:spcBef>
                <a:spcPts val="99"/>
              </a:spcBef>
            </a:pPr>
            <a:r>
              <a:rPr b="1" lang="ru-RU" sz="1600" spc="-1" strike="noStrike">
                <a:solidFill>
                  <a:srgbClr val="58595b"/>
                </a:solidFill>
                <a:latin typeface="Calibri"/>
                <a:ea typeface="DejaVu Sans"/>
              </a:rPr>
              <a:t>понедельник — четверг 09:00 -  18:00</a:t>
            </a:r>
            <a:endParaRPr b="0" lang="ru-RU" sz="1600" spc="-1" strike="noStrike">
              <a:latin typeface="Arial"/>
            </a:endParaRPr>
          </a:p>
          <a:p>
            <a:pPr marL="12600" indent="1948680">
              <a:lnSpc>
                <a:spcPct val="112000"/>
              </a:lnSpc>
              <a:spcBef>
                <a:spcPts val="99"/>
              </a:spcBef>
            </a:pPr>
            <a:r>
              <a:rPr b="1" lang="ru-RU" sz="1600" spc="-1" strike="noStrike">
                <a:solidFill>
                  <a:srgbClr val="58595b"/>
                </a:solidFill>
                <a:latin typeface="Calibri"/>
                <a:ea typeface="DejaVu Sans"/>
              </a:rPr>
              <a:t>пятница 09:00 — 16:45</a:t>
            </a:r>
            <a:endParaRPr b="0" lang="ru-RU" sz="1600" spc="-1" strike="noStrike">
              <a:latin typeface="Arial"/>
            </a:endParaRPr>
          </a:p>
        </p:txBody>
      </p:sp>
    </p:spTree>
  </p:cSld>
  <p:timing>
    <p:tnLst>
      <p:par>
        <p:cTn id="3" dur="indefinite" restart="never" nodeType="tmRoot">
          <p:childTnLst>
            <p:seq>
              <p:cTn id="4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2" name="object 33" descr=""/>
          <p:cNvPicPr/>
          <p:nvPr/>
        </p:nvPicPr>
        <p:blipFill>
          <a:blip r:embed="rId1"/>
          <a:stretch/>
        </p:blipFill>
        <p:spPr>
          <a:xfrm>
            <a:off x="3640320" y="0"/>
            <a:ext cx="3915720" cy="1644840"/>
          </a:xfrm>
          <a:prstGeom prst="rect">
            <a:avLst/>
          </a:prstGeom>
          <a:ln>
            <a:noFill/>
          </a:ln>
        </p:spPr>
      </p:pic>
      <p:sp>
        <p:nvSpPr>
          <p:cNvPr id="143" name="CustomShape 1"/>
          <p:cNvSpPr/>
          <p:nvPr/>
        </p:nvSpPr>
        <p:spPr>
          <a:xfrm>
            <a:off x="111240" y="7000200"/>
            <a:ext cx="7332120" cy="3570120"/>
          </a:xfrm>
          <a:custGeom>
            <a:avLst/>
            <a:gdLst/>
            <a:ah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pic>
        <p:nvPicPr>
          <p:cNvPr id="144" name="object 36" descr=""/>
          <p:cNvPicPr/>
          <p:nvPr/>
        </p:nvPicPr>
        <p:blipFill>
          <a:blip r:embed="rId2"/>
          <a:stretch/>
        </p:blipFill>
        <p:spPr>
          <a:xfrm>
            <a:off x="644400" y="8176320"/>
            <a:ext cx="89640" cy="119160"/>
          </a:xfrm>
          <a:prstGeom prst="rect">
            <a:avLst/>
          </a:prstGeom>
          <a:ln>
            <a:noFill/>
          </a:ln>
        </p:spPr>
      </p:pic>
      <p:sp>
        <p:nvSpPr>
          <p:cNvPr id="145" name="CustomShape 2"/>
          <p:cNvSpPr/>
          <p:nvPr/>
        </p:nvSpPr>
        <p:spPr>
          <a:xfrm>
            <a:off x="771480" y="8178120"/>
            <a:ext cx="81000" cy="115920"/>
          </a:xfrm>
          <a:custGeom>
            <a:avLst/>
            <a:gdLst/>
            <a:ahLst/>
            <a:rect l="l" t="t" r="r" b="b"/>
            <a:pathLst>
              <a:path w="94615" h="129540">
                <a:moveTo>
                  <a:pt x="94272" y="0"/>
                </a:moveTo>
                <a:lnTo>
                  <a:pt x="0" y="0"/>
                </a:lnTo>
                <a:lnTo>
                  <a:pt x="0" y="20320"/>
                </a:lnTo>
                <a:lnTo>
                  <a:pt x="0" y="59690"/>
                </a:lnTo>
                <a:lnTo>
                  <a:pt x="0" y="80010"/>
                </a:lnTo>
                <a:lnTo>
                  <a:pt x="0" y="129540"/>
                </a:lnTo>
                <a:lnTo>
                  <a:pt x="23952" y="129540"/>
                </a:lnTo>
                <a:lnTo>
                  <a:pt x="23952" y="80010"/>
                </a:lnTo>
                <a:lnTo>
                  <a:pt x="86321" y="80010"/>
                </a:lnTo>
                <a:lnTo>
                  <a:pt x="86321" y="59690"/>
                </a:lnTo>
                <a:lnTo>
                  <a:pt x="23952" y="59690"/>
                </a:lnTo>
                <a:lnTo>
                  <a:pt x="23952" y="20320"/>
                </a:lnTo>
                <a:lnTo>
                  <a:pt x="94272" y="20320"/>
                </a:lnTo>
                <a:lnTo>
                  <a:pt x="94272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pic>
        <p:nvPicPr>
          <p:cNvPr id="146" name="object 38" descr=""/>
          <p:cNvPicPr/>
          <p:nvPr/>
        </p:nvPicPr>
        <p:blipFill>
          <a:blip r:embed="rId3"/>
          <a:stretch/>
        </p:blipFill>
        <p:spPr>
          <a:xfrm>
            <a:off x="888840" y="8176320"/>
            <a:ext cx="278640" cy="119160"/>
          </a:xfrm>
          <a:prstGeom prst="rect">
            <a:avLst/>
          </a:prstGeom>
          <a:ln>
            <a:noFill/>
          </a:ln>
        </p:spPr>
      </p:pic>
      <p:pic>
        <p:nvPicPr>
          <p:cNvPr id="147" name="object 39" descr=""/>
          <p:cNvPicPr/>
          <p:nvPr/>
        </p:nvPicPr>
        <p:blipFill>
          <a:blip r:embed="rId4"/>
          <a:stretch/>
        </p:blipFill>
        <p:spPr>
          <a:xfrm>
            <a:off x="1201680" y="8176320"/>
            <a:ext cx="305640" cy="119160"/>
          </a:xfrm>
          <a:prstGeom prst="rect">
            <a:avLst/>
          </a:prstGeom>
          <a:ln>
            <a:noFill/>
          </a:ln>
        </p:spPr>
      </p:pic>
      <p:pic>
        <p:nvPicPr>
          <p:cNvPr id="148" name="object 40" descr=""/>
          <p:cNvPicPr/>
          <p:nvPr/>
        </p:nvPicPr>
        <p:blipFill>
          <a:blip r:embed="rId5"/>
          <a:stretch/>
        </p:blipFill>
        <p:spPr>
          <a:xfrm>
            <a:off x="1545480" y="8178120"/>
            <a:ext cx="96480" cy="115560"/>
          </a:xfrm>
          <a:prstGeom prst="rect">
            <a:avLst/>
          </a:prstGeom>
          <a:ln>
            <a:noFill/>
          </a:ln>
        </p:spPr>
      </p:pic>
      <p:pic>
        <p:nvPicPr>
          <p:cNvPr id="149" name="object 41" descr=""/>
          <p:cNvPicPr/>
          <p:nvPr/>
        </p:nvPicPr>
        <p:blipFill>
          <a:blip r:embed="rId6"/>
          <a:stretch/>
        </p:blipFill>
        <p:spPr>
          <a:xfrm>
            <a:off x="1679400" y="8178120"/>
            <a:ext cx="99360" cy="117360"/>
          </a:xfrm>
          <a:prstGeom prst="rect">
            <a:avLst/>
          </a:prstGeom>
          <a:ln>
            <a:noFill/>
          </a:ln>
        </p:spPr>
      </p:pic>
      <p:sp>
        <p:nvSpPr>
          <p:cNvPr id="150" name="CustomShape 3"/>
          <p:cNvSpPr/>
          <p:nvPr/>
        </p:nvSpPr>
        <p:spPr>
          <a:xfrm>
            <a:off x="4994280" y="0"/>
            <a:ext cx="2302920" cy="18536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81360" bIns="0"/>
          <a:p>
            <a:pPr marL="439560" indent="-414360" algn="r">
              <a:lnSpc>
                <a:spcPts val="2701"/>
              </a:lnSpc>
              <a:spcBef>
                <a:spcPts val="641"/>
              </a:spcBef>
            </a:pPr>
            <a:r>
              <a:rPr b="1" lang="ru-RU" sz="2200" spc="-1" strike="noStrike">
                <a:solidFill>
                  <a:srgbClr val="ffffff"/>
                </a:solidFill>
                <a:latin typeface="Times New Roman"/>
                <a:ea typeface="DejaVu Sans"/>
              </a:rPr>
              <a:t>МЕРОПРИЯТИЯ </a:t>
            </a:r>
            <a:endParaRPr b="0" lang="ru-RU" sz="2200" spc="-1" strike="noStrike">
              <a:latin typeface="Arial"/>
            </a:endParaRPr>
          </a:p>
          <a:p>
            <a:pPr marL="439560" indent="-414360" algn="r">
              <a:lnSpc>
                <a:spcPts val="2701"/>
              </a:lnSpc>
              <a:spcBef>
                <a:spcPts val="641"/>
              </a:spcBef>
            </a:pPr>
            <a:r>
              <a:rPr b="1" lang="ru-RU" sz="2200" spc="-1" strike="noStrike">
                <a:solidFill>
                  <a:srgbClr val="ffffff"/>
                </a:solidFill>
                <a:latin typeface="Times New Roman"/>
                <a:ea typeface="DejaVu Sans"/>
              </a:rPr>
              <a:t>НА ИЮЛЬ</a:t>
            </a:r>
            <a:br/>
            <a:r>
              <a:rPr b="1" lang="ru-RU" sz="2200" spc="-1" strike="noStrike">
                <a:solidFill>
                  <a:srgbClr val="ffffff"/>
                </a:solidFill>
                <a:latin typeface="Times New Roman"/>
                <a:ea typeface="DejaVu Sans"/>
              </a:rPr>
              <a:t>2026</a:t>
            </a:r>
            <a:endParaRPr b="0" lang="ru-RU" sz="2200" spc="-1" strike="noStrike">
              <a:latin typeface="Arial"/>
            </a:endParaRPr>
          </a:p>
        </p:txBody>
      </p:sp>
      <p:sp>
        <p:nvSpPr>
          <p:cNvPr id="151" name="CustomShape 4"/>
          <p:cNvSpPr/>
          <p:nvPr/>
        </p:nvSpPr>
        <p:spPr>
          <a:xfrm>
            <a:off x="628920" y="8280000"/>
            <a:ext cx="5100480" cy="21589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74600" bIns="0"/>
          <a:p>
            <a:pPr marL="12600">
              <a:lnSpc>
                <a:spcPct val="75000"/>
              </a:lnSpc>
              <a:spcBef>
                <a:spcPts val="1375"/>
              </a:spcBef>
            </a:pPr>
            <a:r>
              <a:rPr b="1" lang="ru-RU" sz="4400" spc="-1" strike="noStrike">
                <a:solidFill>
                  <a:srgbClr val="ffffff"/>
                </a:solidFill>
                <a:latin typeface="Calibri"/>
                <a:ea typeface="DejaVu Sans"/>
              </a:rPr>
              <a:t>ПРИХОДИТЕ, МЫ</a:t>
            </a:r>
            <a:r>
              <a:rPr b="1" lang="ru-RU" sz="4400" spc="-35" strike="noStrike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b="1" lang="ru-RU" sz="4400" spc="-1" strike="noStrike">
                <a:solidFill>
                  <a:srgbClr val="ffffff"/>
                </a:solidFill>
                <a:latin typeface="Calibri"/>
                <a:ea typeface="DejaVu Sans"/>
              </a:rPr>
              <a:t>ВАС</a:t>
            </a:r>
            <a:r>
              <a:rPr b="1" lang="ru-RU" sz="4400" spc="-35" strike="noStrike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b="1" lang="ru-RU" sz="4400" spc="-1" strike="noStrike">
                <a:solidFill>
                  <a:srgbClr val="ffffff"/>
                </a:solidFill>
                <a:latin typeface="Calibri"/>
                <a:ea typeface="DejaVu Sans"/>
              </a:rPr>
              <a:t>ЖДЕМ!</a:t>
            </a:r>
            <a:endParaRPr b="0" lang="ru-RU" sz="4400" spc="-1" strike="noStrike">
              <a:latin typeface="Arial"/>
            </a:endParaRPr>
          </a:p>
          <a:p>
            <a:pPr marL="15120">
              <a:lnSpc>
                <a:spcPct val="115000"/>
              </a:lnSpc>
              <a:spcBef>
                <a:spcPts val="1040"/>
              </a:spcBef>
            </a:pPr>
            <a:r>
              <a:rPr b="0" lang="ru-RU" sz="1300" spc="-1" strike="noStrike">
                <a:solidFill>
                  <a:srgbClr val="ffffff"/>
                </a:solidFill>
                <a:latin typeface="Calibri"/>
                <a:ea typeface="DejaVu Sans"/>
              </a:rPr>
              <a:t>Наши контакты: +7 (978) 063-28-64</a:t>
            </a:r>
            <a:endParaRPr b="0" lang="ru-RU" sz="1300" spc="-1" strike="noStrike">
              <a:latin typeface="Arial"/>
            </a:endParaRPr>
          </a:p>
          <a:p>
            <a:pPr marL="15120">
              <a:lnSpc>
                <a:spcPct val="115000"/>
              </a:lnSpc>
              <a:spcBef>
                <a:spcPts val="1040"/>
              </a:spcBef>
            </a:pPr>
            <a:r>
              <a:rPr b="0" lang="ru-RU" sz="1300" spc="-1" strike="noStrike">
                <a:solidFill>
                  <a:srgbClr val="ffffff"/>
                </a:solidFill>
                <a:latin typeface="Calibri"/>
                <a:ea typeface="DejaVu Sans"/>
              </a:rPr>
              <a:t>Россмайсль Мирослава Александровна</a:t>
            </a:r>
            <a:endParaRPr b="0" lang="ru-RU" sz="1300" spc="-1" strike="noStrike">
              <a:latin typeface="Arial"/>
            </a:endParaRPr>
          </a:p>
          <a:p>
            <a:pPr marL="15120">
              <a:lnSpc>
                <a:spcPct val="115000"/>
              </a:lnSpc>
              <a:spcBef>
                <a:spcPts val="130"/>
              </a:spcBef>
            </a:pPr>
            <a:r>
              <a:rPr b="0" lang="ru-RU" sz="1300" spc="-1" strike="noStrike">
                <a:solidFill>
                  <a:srgbClr val="ffffff"/>
                </a:solidFill>
                <a:latin typeface="Calibri"/>
                <a:ea typeface="DejaVu Sans"/>
              </a:rPr>
              <a:t>Адрес: г. Симферополь, ул. Киевская, д. 125 Б</a:t>
            </a:r>
            <a:br/>
            <a:endParaRPr b="0" lang="ru-RU" sz="1300" spc="-1" strike="noStrike">
              <a:latin typeface="Arial"/>
            </a:endParaRPr>
          </a:p>
        </p:txBody>
      </p:sp>
      <p:sp>
        <p:nvSpPr>
          <p:cNvPr id="152" name="CustomShape 5"/>
          <p:cNvSpPr/>
          <p:nvPr/>
        </p:nvSpPr>
        <p:spPr>
          <a:xfrm>
            <a:off x="6123240" y="8786520"/>
            <a:ext cx="1063440" cy="7308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33120" bIns="0"/>
          <a:p>
            <a:pPr marL="12600">
              <a:lnSpc>
                <a:spcPts val="799"/>
              </a:lnSpc>
              <a:spcBef>
                <a:spcPts val="258"/>
              </a:spcBef>
            </a:pPr>
            <a:r>
              <a:rPr b="0" lang="ru-RU" sz="800" spc="-1" strike="noStrike">
                <a:solidFill>
                  <a:srgbClr val="ffffff"/>
                </a:solidFill>
                <a:latin typeface="Calibri"/>
                <a:ea typeface="DejaVu Sans"/>
              </a:rPr>
              <a:t>Отделение Фонда</a:t>
            </a:r>
            <a:r>
              <a:rPr b="0" lang="ru-RU" sz="800" spc="398" strike="noStrike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b="0" lang="ru-RU" sz="800" spc="-1" strike="noStrike">
                <a:solidFill>
                  <a:srgbClr val="ffffff"/>
                </a:solidFill>
                <a:latin typeface="Calibri"/>
                <a:ea typeface="DejaVu Sans"/>
              </a:rPr>
              <a:t>пенсионного</a:t>
            </a:r>
            <a:endParaRPr b="0" lang="ru-RU" sz="800" spc="-1" strike="noStrike"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b="0" lang="ru-RU" sz="800" spc="-1" strike="noStrike">
                <a:solidFill>
                  <a:srgbClr val="ffffff"/>
                </a:solidFill>
                <a:latin typeface="Calibri"/>
                <a:ea typeface="DejaVu Sans"/>
              </a:rPr>
              <a:t>и социального</a:t>
            </a:r>
            <a:r>
              <a:rPr b="0" lang="ru-RU" sz="800" spc="398" strike="noStrike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b="0" lang="ru-RU" sz="800" spc="-1" strike="noStrike">
                <a:solidFill>
                  <a:srgbClr val="ffffff"/>
                </a:solidFill>
                <a:latin typeface="Calibri"/>
                <a:ea typeface="DejaVu Sans"/>
              </a:rPr>
              <a:t>страхования РФ</a:t>
            </a:r>
            <a:endParaRPr b="0" lang="ru-RU" sz="800" spc="-1" strike="noStrike"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b="0" lang="ru-RU" sz="800" spc="-1" strike="noStrike">
                <a:solidFill>
                  <a:srgbClr val="ffffff"/>
                </a:solidFill>
                <a:latin typeface="Calibri"/>
                <a:ea typeface="DejaVu Sans"/>
              </a:rPr>
              <a:t>по г. Симферополю и Симферопольскому району</a:t>
            </a:r>
            <a:endParaRPr b="0" lang="ru-RU" sz="800" spc="-1" strike="noStrike">
              <a:latin typeface="Arial"/>
            </a:endParaRPr>
          </a:p>
        </p:txBody>
      </p:sp>
      <p:pic>
        <p:nvPicPr>
          <p:cNvPr id="153" name="object 49" descr=""/>
          <p:cNvPicPr/>
          <p:nvPr/>
        </p:nvPicPr>
        <p:blipFill>
          <a:blip r:embed="rId7"/>
          <a:stretch/>
        </p:blipFill>
        <p:spPr>
          <a:xfrm>
            <a:off x="512280" y="489240"/>
            <a:ext cx="825840" cy="943560"/>
          </a:xfrm>
          <a:prstGeom prst="rect">
            <a:avLst/>
          </a:prstGeom>
          <a:ln>
            <a:noFill/>
          </a:ln>
        </p:spPr>
      </p:pic>
      <p:sp>
        <p:nvSpPr>
          <p:cNvPr id="154" name="CustomShape 6"/>
          <p:cNvSpPr/>
          <p:nvPr/>
        </p:nvSpPr>
        <p:spPr>
          <a:xfrm>
            <a:off x="1577160" y="814680"/>
            <a:ext cx="281520" cy="171720"/>
          </a:xfrm>
          <a:custGeom>
            <a:avLst/>
            <a:gdLst/>
            <a:ahLst/>
            <a:rect l="l" t="t" r="r" b="b"/>
            <a:pathLst>
              <a:path w="295275" h="185419">
                <a:moveTo>
                  <a:pt x="149402" y="132080"/>
                </a:moveTo>
                <a:lnTo>
                  <a:pt x="126225" y="132080"/>
                </a:lnTo>
                <a:lnTo>
                  <a:pt x="126225" y="0"/>
                </a:lnTo>
                <a:lnTo>
                  <a:pt x="104965" y="0"/>
                </a:lnTo>
                <a:lnTo>
                  <a:pt x="104965" y="132080"/>
                </a:lnTo>
                <a:lnTo>
                  <a:pt x="21259" y="132080"/>
                </a:lnTo>
                <a:lnTo>
                  <a:pt x="21259" y="0"/>
                </a:lnTo>
                <a:lnTo>
                  <a:pt x="0" y="0"/>
                </a:lnTo>
                <a:lnTo>
                  <a:pt x="0" y="132080"/>
                </a:lnTo>
                <a:lnTo>
                  <a:pt x="0" y="151130"/>
                </a:lnTo>
                <a:lnTo>
                  <a:pt x="129438" y="151130"/>
                </a:lnTo>
                <a:lnTo>
                  <a:pt x="129438" y="185420"/>
                </a:lnTo>
                <a:lnTo>
                  <a:pt x="149402" y="185420"/>
                </a:lnTo>
                <a:lnTo>
                  <a:pt x="149402" y="151130"/>
                </a:lnTo>
                <a:lnTo>
                  <a:pt x="149402" y="132080"/>
                </a:lnTo>
                <a:close/>
                <a:moveTo>
                  <a:pt x="295008" y="132080"/>
                </a:moveTo>
                <a:lnTo>
                  <a:pt x="207429" y="132080"/>
                </a:lnTo>
                <a:lnTo>
                  <a:pt x="207429" y="83820"/>
                </a:lnTo>
                <a:lnTo>
                  <a:pt x="282778" y="83820"/>
                </a:lnTo>
                <a:lnTo>
                  <a:pt x="282778" y="64770"/>
                </a:lnTo>
                <a:lnTo>
                  <a:pt x="207429" y="64770"/>
                </a:lnTo>
                <a:lnTo>
                  <a:pt x="207429" y="19050"/>
                </a:lnTo>
                <a:lnTo>
                  <a:pt x="291998" y="19050"/>
                </a:lnTo>
                <a:lnTo>
                  <a:pt x="291998" y="0"/>
                </a:lnTo>
                <a:lnTo>
                  <a:pt x="185966" y="0"/>
                </a:lnTo>
                <a:lnTo>
                  <a:pt x="185966" y="19050"/>
                </a:lnTo>
                <a:lnTo>
                  <a:pt x="185966" y="64770"/>
                </a:lnTo>
                <a:lnTo>
                  <a:pt x="185966" y="83820"/>
                </a:lnTo>
                <a:lnTo>
                  <a:pt x="185966" y="132080"/>
                </a:lnTo>
                <a:lnTo>
                  <a:pt x="185966" y="151130"/>
                </a:lnTo>
                <a:lnTo>
                  <a:pt x="295008" y="151130"/>
                </a:lnTo>
                <a:lnTo>
                  <a:pt x="295008" y="132080"/>
                </a:lnTo>
                <a:close/>
              </a:path>
            </a:pathLst>
          </a:custGeom>
          <a:solidFill>
            <a:srgbClr val="58595b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55" name="CustomShape 7"/>
          <p:cNvSpPr/>
          <p:nvPr/>
        </p:nvSpPr>
        <p:spPr>
          <a:xfrm>
            <a:off x="1917720" y="814680"/>
            <a:ext cx="277200" cy="137520"/>
          </a:xfrm>
          <a:custGeom>
            <a:avLst/>
            <a:gdLst/>
            <a:ahLst/>
            <a:rect l="l" t="t" r="r" b="b"/>
            <a:pathLst>
              <a:path w="290830" h="151130">
                <a:moveTo>
                  <a:pt x="129222" y="381"/>
                </a:moveTo>
                <a:lnTo>
                  <a:pt x="107759" y="381"/>
                </a:lnTo>
                <a:lnTo>
                  <a:pt x="107759" y="65151"/>
                </a:lnTo>
                <a:lnTo>
                  <a:pt x="21463" y="65151"/>
                </a:lnTo>
                <a:lnTo>
                  <a:pt x="21463" y="381"/>
                </a:lnTo>
                <a:lnTo>
                  <a:pt x="0" y="381"/>
                </a:lnTo>
                <a:lnTo>
                  <a:pt x="0" y="65151"/>
                </a:lnTo>
                <a:lnTo>
                  <a:pt x="0" y="84201"/>
                </a:lnTo>
                <a:lnTo>
                  <a:pt x="0" y="150241"/>
                </a:lnTo>
                <a:lnTo>
                  <a:pt x="21463" y="150241"/>
                </a:lnTo>
                <a:lnTo>
                  <a:pt x="21463" y="84201"/>
                </a:lnTo>
                <a:lnTo>
                  <a:pt x="107759" y="84201"/>
                </a:lnTo>
                <a:lnTo>
                  <a:pt x="107759" y="150241"/>
                </a:lnTo>
                <a:lnTo>
                  <a:pt x="129222" y="150241"/>
                </a:lnTo>
                <a:lnTo>
                  <a:pt x="129222" y="84201"/>
                </a:lnTo>
                <a:lnTo>
                  <a:pt x="129222" y="65151"/>
                </a:lnTo>
                <a:lnTo>
                  <a:pt x="129222" y="381"/>
                </a:lnTo>
                <a:close/>
                <a:moveTo>
                  <a:pt x="290398" y="0"/>
                </a:moveTo>
                <a:lnTo>
                  <a:pt x="166535" y="0"/>
                </a:lnTo>
                <a:lnTo>
                  <a:pt x="166535" y="19050"/>
                </a:lnTo>
                <a:lnTo>
                  <a:pt x="217843" y="19050"/>
                </a:lnTo>
                <a:lnTo>
                  <a:pt x="217843" y="151130"/>
                </a:lnTo>
                <a:lnTo>
                  <a:pt x="238874" y="151130"/>
                </a:lnTo>
                <a:lnTo>
                  <a:pt x="238874" y="19050"/>
                </a:lnTo>
                <a:lnTo>
                  <a:pt x="290398" y="19050"/>
                </a:lnTo>
                <a:lnTo>
                  <a:pt x="290398" y="0"/>
                </a:lnTo>
                <a:close/>
              </a:path>
            </a:pathLst>
          </a:custGeom>
          <a:solidFill>
            <a:srgbClr val="58595b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pic>
        <p:nvPicPr>
          <p:cNvPr id="156" name="object 53" descr=""/>
          <p:cNvPicPr/>
          <p:nvPr/>
        </p:nvPicPr>
        <p:blipFill>
          <a:blip r:embed="rId8"/>
          <a:stretch/>
        </p:blipFill>
        <p:spPr>
          <a:xfrm>
            <a:off x="2244240" y="815040"/>
            <a:ext cx="107640" cy="136440"/>
          </a:xfrm>
          <a:prstGeom prst="rect">
            <a:avLst/>
          </a:prstGeom>
          <a:ln>
            <a:noFill/>
          </a:ln>
        </p:spPr>
      </p:pic>
      <p:pic>
        <p:nvPicPr>
          <p:cNvPr id="157" name="object 54" descr=""/>
          <p:cNvPicPr/>
          <p:nvPr/>
        </p:nvPicPr>
        <p:blipFill>
          <a:blip r:embed="rId9"/>
          <a:stretch/>
        </p:blipFill>
        <p:spPr>
          <a:xfrm>
            <a:off x="1556640" y="1049760"/>
            <a:ext cx="146160" cy="140040"/>
          </a:xfrm>
          <a:prstGeom prst="rect">
            <a:avLst/>
          </a:prstGeom>
          <a:ln>
            <a:noFill/>
          </a:ln>
        </p:spPr>
      </p:pic>
      <p:pic>
        <p:nvPicPr>
          <p:cNvPr id="158" name="object 56" descr=""/>
          <p:cNvPicPr/>
          <p:nvPr/>
        </p:nvPicPr>
        <p:blipFill>
          <a:blip r:embed="rId10"/>
          <a:stretch/>
        </p:blipFill>
        <p:spPr>
          <a:xfrm>
            <a:off x="1762920" y="1051560"/>
            <a:ext cx="109080" cy="136440"/>
          </a:xfrm>
          <a:prstGeom prst="rect">
            <a:avLst/>
          </a:prstGeom>
          <a:ln>
            <a:noFill/>
          </a:ln>
        </p:spPr>
      </p:pic>
      <p:sp>
        <p:nvSpPr>
          <p:cNvPr id="159" name="CustomShape 8"/>
          <p:cNvSpPr/>
          <p:nvPr/>
        </p:nvSpPr>
        <p:spPr>
          <a:xfrm>
            <a:off x="1917720" y="1051200"/>
            <a:ext cx="509040" cy="169920"/>
          </a:xfrm>
          <a:custGeom>
            <a:avLst/>
            <a:gdLst/>
            <a:ahLst/>
            <a:rect l="l" t="t" r="r" b="b"/>
            <a:pathLst>
              <a:path w="522605" h="183515">
                <a:moveTo>
                  <a:pt x="104749" y="495"/>
                </a:moveTo>
                <a:lnTo>
                  <a:pt x="83718" y="495"/>
                </a:lnTo>
                <a:lnTo>
                  <a:pt x="83718" y="132080"/>
                </a:lnTo>
                <a:lnTo>
                  <a:pt x="104749" y="132080"/>
                </a:lnTo>
                <a:lnTo>
                  <a:pt x="104749" y="495"/>
                </a:lnTo>
                <a:close/>
                <a:moveTo>
                  <a:pt x="210794" y="132575"/>
                </a:moveTo>
                <a:lnTo>
                  <a:pt x="188252" y="132575"/>
                </a:lnTo>
                <a:lnTo>
                  <a:pt x="188252" y="495"/>
                </a:lnTo>
                <a:lnTo>
                  <a:pt x="167220" y="495"/>
                </a:lnTo>
                <a:lnTo>
                  <a:pt x="167220" y="132575"/>
                </a:lnTo>
                <a:lnTo>
                  <a:pt x="166789" y="132575"/>
                </a:lnTo>
                <a:lnTo>
                  <a:pt x="21247" y="132575"/>
                </a:lnTo>
                <a:lnTo>
                  <a:pt x="21247" y="495"/>
                </a:lnTo>
                <a:lnTo>
                  <a:pt x="0" y="495"/>
                </a:lnTo>
                <a:lnTo>
                  <a:pt x="0" y="132575"/>
                </a:lnTo>
                <a:lnTo>
                  <a:pt x="0" y="150355"/>
                </a:lnTo>
                <a:lnTo>
                  <a:pt x="166789" y="150355"/>
                </a:lnTo>
                <a:lnTo>
                  <a:pt x="188252" y="150355"/>
                </a:lnTo>
                <a:lnTo>
                  <a:pt x="191046" y="150355"/>
                </a:lnTo>
                <a:lnTo>
                  <a:pt x="191046" y="183375"/>
                </a:lnTo>
                <a:lnTo>
                  <a:pt x="210794" y="183375"/>
                </a:lnTo>
                <a:lnTo>
                  <a:pt x="210794" y="150355"/>
                </a:lnTo>
                <a:lnTo>
                  <a:pt x="210794" y="132575"/>
                </a:lnTo>
                <a:close/>
                <a:moveTo>
                  <a:pt x="352691" y="132080"/>
                </a:moveTo>
                <a:lnTo>
                  <a:pt x="265112" y="132080"/>
                </a:lnTo>
                <a:lnTo>
                  <a:pt x="265112" y="83820"/>
                </a:lnTo>
                <a:lnTo>
                  <a:pt x="340461" y="83820"/>
                </a:lnTo>
                <a:lnTo>
                  <a:pt x="340461" y="64770"/>
                </a:lnTo>
                <a:lnTo>
                  <a:pt x="265112" y="64770"/>
                </a:lnTo>
                <a:lnTo>
                  <a:pt x="265112" y="19050"/>
                </a:lnTo>
                <a:lnTo>
                  <a:pt x="349681" y="19050"/>
                </a:lnTo>
                <a:lnTo>
                  <a:pt x="349681" y="0"/>
                </a:lnTo>
                <a:lnTo>
                  <a:pt x="243649" y="0"/>
                </a:lnTo>
                <a:lnTo>
                  <a:pt x="243649" y="19050"/>
                </a:lnTo>
                <a:lnTo>
                  <a:pt x="243649" y="64770"/>
                </a:lnTo>
                <a:lnTo>
                  <a:pt x="243649" y="83820"/>
                </a:lnTo>
                <a:lnTo>
                  <a:pt x="243649" y="132080"/>
                </a:lnTo>
                <a:lnTo>
                  <a:pt x="243649" y="151130"/>
                </a:lnTo>
                <a:lnTo>
                  <a:pt x="352691" y="151130"/>
                </a:lnTo>
                <a:lnTo>
                  <a:pt x="352691" y="132080"/>
                </a:lnTo>
                <a:close/>
                <a:moveTo>
                  <a:pt x="522490" y="495"/>
                </a:moveTo>
                <a:lnTo>
                  <a:pt x="501027" y="495"/>
                </a:lnTo>
                <a:lnTo>
                  <a:pt x="501027" y="65265"/>
                </a:lnTo>
                <a:lnTo>
                  <a:pt x="414731" y="65265"/>
                </a:lnTo>
                <a:lnTo>
                  <a:pt x="414731" y="495"/>
                </a:lnTo>
                <a:lnTo>
                  <a:pt x="393268" y="495"/>
                </a:lnTo>
                <a:lnTo>
                  <a:pt x="393268" y="65265"/>
                </a:lnTo>
                <a:lnTo>
                  <a:pt x="393268" y="84315"/>
                </a:lnTo>
                <a:lnTo>
                  <a:pt x="393268" y="150355"/>
                </a:lnTo>
                <a:lnTo>
                  <a:pt x="414731" y="150355"/>
                </a:lnTo>
                <a:lnTo>
                  <a:pt x="414731" y="84315"/>
                </a:lnTo>
                <a:lnTo>
                  <a:pt x="501027" y="84315"/>
                </a:lnTo>
                <a:lnTo>
                  <a:pt x="501027" y="150355"/>
                </a:lnTo>
                <a:lnTo>
                  <a:pt x="522490" y="150355"/>
                </a:lnTo>
                <a:lnTo>
                  <a:pt x="522490" y="84315"/>
                </a:lnTo>
                <a:lnTo>
                  <a:pt x="522490" y="65265"/>
                </a:lnTo>
                <a:lnTo>
                  <a:pt x="522490" y="495"/>
                </a:lnTo>
                <a:close/>
              </a:path>
            </a:pathLst>
          </a:custGeom>
          <a:solidFill>
            <a:srgbClr val="58595b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pic>
        <p:nvPicPr>
          <p:cNvPr id="160" name="object 59" descr=""/>
          <p:cNvPicPr/>
          <p:nvPr/>
        </p:nvPicPr>
        <p:blipFill>
          <a:blip r:embed="rId11"/>
          <a:stretch/>
        </p:blipFill>
        <p:spPr>
          <a:xfrm>
            <a:off x="2489040" y="1051560"/>
            <a:ext cx="116280" cy="136440"/>
          </a:xfrm>
          <a:prstGeom prst="rect">
            <a:avLst/>
          </a:prstGeom>
          <a:ln>
            <a:noFill/>
          </a:ln>
        </p:spPr>
      </p:pic>
      <p:pic>
        <p:nvPicPr>
          <p:cNvPr id="161" name="object 60" descr=""/>
          <p:cNvPicPr/>
          <p:nvPr/>
        </p:nvPicPr>
        <p:blipFill>
          <a:blip r:embed="rId12"/>
          <a:stretch/>
        </p:blipFill>
        <p:spPr>
          <a:xfrm>
            <a:off x="2658960" y="1051560"/>
            <a:ext cx="107280" cy="136440"/>
          </a:xfrm>
          <a:prstGeom prst="rect">
            <a:avLst/>
          </a:prstGeom>
          <a:ln>
            <a:noFill/>
          </a:ln>
        </p:spPr>
      </p:pic>
      <p:pic>
        <p:nvPicPr>
          <p:cNvPr id="162" name="object 62" descr=""/>
          <p:cNvPicPr/>
          <p:nvPr/>
        </p:nvPicPr>
        <p:blipFill>
          <a:blip r:embed="rId13"/>
          <a:stretch/>
        </p:blipFill>
        <p:spPr>
          <a:xfrm>
            <a:off x="1556640" y="1292040"/>
            <a:ext cx="129600" cy="141840"/>
          </a:xfrm>
          <a:prstGeom prst="rect">
            <a:avLst/>
          </a:prstGeom>
          <a:ln>
            <a:noFill/>
          </a:ln>
        </p:spPr>
      </p:pic>
      <p:pic>
        <p:nvPicPr>
          <p:cNvPr id="163" name="object 63" descr=""/>
          <p:cNvPicPr/>
          <p:nvPr/>
        </p:nvPicPr>
        <p:blipFill>
          <a:blip r:embed="rId14"/>
          <a:stretch/>
        </p:blipFill>
        <p:spPr>
          <a:xfrm>
            <a:off x="1725840" y="1292040"/>
            <a:ext cx="150840" cy="141840"/>
          </a:xfrm>
          <a:prstGeom prst="rect">
            <a:avLst/>
          </a:prstGeom>
          <a:ln>
            <a:noFill/>
          </a:ln>
        </p:spPr>
      </p:pic>
      <p:pic>
        <p:nvPicPr>
          <p:cNvPr id="164" name="object 64" descr=""/>
          <p:cNvPicPr/>
          <p:nvPr/>
        </p:nvPicPr>
        <p:blipFill>
          <a:blip r:embed="rId15"/>
          <a:stretch/>
        </p:blipFill>
        <p:spPr>
          <a:xfrm>
            <a:off x="1917720" y="1284480"/>
            <a:ext cx="346680" cy="174240"/>
          </a:xfrm>
          <a:prstGeom prst="rect">
            <a:avLst/>
          </a:prstGeom>
          <a:ln>
            <a:noFill/>
          </a:ln>
        </p:spPr>
      </p:pic>
      <p:pic>
        <p:nvPicPr>
          <p:cNvPr id="165" name="object 65" descr=""/>
          <p:cNvPicPr/>
          <p:nvPr/>
        </p:nvPicPr>
        <p:blipFill>
          <a:blip r:embed="rId16"/>
          <a:stretch/>
        </p:blipFill>
        <p:spPr>
          <a:xfrm>
            <a:off x="2300040" y="1292040"/>
            <a:ext cx="150840" cy="141840"/>
          </a:xfrm>
          <a:prstGeom prst="rect">
            <a:avLst/>
          </a:prstGeom>
          <a:ln>
            <a:noFill/>
          </a:ln>
        </p:spPr>
      </p:pic>
      <p:sp>
        <p:nvSpPr>
          <p:cNvPr id="166" name="CustomShape 9"/>
          <p:cNvSpPr/>
          <p:nvPr/>
        </p:nvSpPr>
        <p:spPr>
          <a:xfrm>
            <a:off x="2494080" y="1290960"/>
            <a:ext cx="124920" cy="136080"/>
          </a:xfrm>
          <a:custGeom>
            <a:avLst/>
            <a:gdLst/>
            <a:ahLst/>
            <a:rect l="l" t="t" r="r" b="b"/>
            <a:pathLst>
              <a:path w="138430" h="149859">
                <a:moveTo>
                  <a:pt x="137807" y="0"/>
                </a:moveTo>
                <a:lnTo>
                  <a:pt x="103035" y="0"/>
                </a:lnTo>
                <a:lnTo>
                  <a:pt x="103035" y="59690"/>
                </a:lnTo>
                <a:lnTo>
                  <a:pt x="34772" y="59690"/>
                </a:lnTo>
                <a:lnTo>
                  <a:pt x="34772" y="0"/>
                </a:lnTo>
                <a:lnTo>
                  <a:pt x="0" y="0"/>
                </a:lnTo>
                <a:lnTo>
                  <a:pt x="0" y="59690"/>
                </a:lnTo>
                <a:lnTo>
                  <a:pt x="0" y="88900"/>
                </a:lnTo>
                <a:lnTo>
                  <a:pt x="0" y="149860"/>
                </a:lnTo>
                <a:lnTo>
                  <a:pt x="34772" y="149860"/>
                </a:lnTo>
                <a:lnTo>
                  <a:pt x="34772" y="88900"/>
                </a:lnTo>
                <a:lnTo>
                  <a:pt x="103035" y="88900"/>
                </a:lnTo>
                <a:lnTo>
                  <a:pt x="103035" y="149860"/>
                </a:lnTo>
                <a:lnTo>
                  <a:pt x="137807" y="149860"/>
                </a:lnTo>
                <a:lnTo>
                  <a:pt x="137807" y="88900"/>
                </a:lnTo>
                <a:lnTo>
                  <a:pt x="137807" y="59690"/>
                </a:lnTo>
                <a:lnTo>
                  <a:pt x="137807" y="0"/>
                </a:lnTo>
                <a:close/>
              </a:path>
            </a:pathLst>
          </a:custGeom>
          <a:solidFill>
            <a:srgbClr val="58595b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pic>
        <p:nvPicPr>
          <p:cNvPr id="167" name="object 67" descr=""/>
          <p:cNvPicPr/>
          <p:nvPr/>
        </p:nvPicPr>
        <p:blipFill>
          <a:blip r:embed="rId17"/>
          <a:stretch/>
        </p:blipFill>
        <p:spPr>
          <a:xfrm>
            <a:off x="2661480" y="1290960"/>
            <a:ext cx="156600" cy="167760"/>
          </a:xfrm>
          <a:prstGeom prst="rect">
            <a:avLst/>
          </a:prstGeom>
          <a:ln>
            <a:noFill/>
          </a:ln>
        </p:spPr>
      </p:pic>
      <p:pic>
        <p:nvPicPr>
          <p:cNvPr id="168" name="object 68" descr=""/>
          <p:cNvPicPr/>
          <p:nvPr/>
        </p:nvPicPr>
        <p:blipFill>
          <a:blip r:embed="rId18"/>
          <a:stretch/>
        </p:blipFill>
        <p:spPr>
          <a:xfrm>
            <a:off x="2861640" y="1290960"/>
            <a:ext cx="154800" cy="136440"/>
          </a:xfrm>
          <a:prstGeom prst="rect">
            <a:avLst/>
          </a:prstGeom>
          <a:ln>
            <a:noFill/>
          </a:ln>
        </p:spPr>
      </p:pic>
      <p:sp>
        <p:nvSpPr>
          <p:cNvPr id="169" name="CustomShape 10"/>
          <p:cNvSpPr/>
          <p:nvPr/>
        </p:nvSpPr>
        <p:spPr>
          <a:xfrm>
            <a:off x="6140520" y="9593640"/>
            <a:ext cx="861120" cy="844920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70" name="CustomShape 11"/>
          <p:cNvSpPr/>
          <p:nvPr/>
        </p:nvSpPr>
        <p:spPr>
          <a:xfrm>
            <a:off x="6641640" y="8064000"/>
            <a:ext cx="801720" cy="80172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pic>
        <p:nvPicPr>
          <p:cNvPr id="171" name="object 48" descr=""/>
          <p:cNvPicPr/>
          <p:nvPr/>
        </p:nvPicPr>
        <p:blipFill>
          <a:blip r:embed="rId19"/>
          <a:stretch/>
        </p:blipFill>
        <p:spPr>
          <a:xfrm>
            <a:off x="6742800" y="8280000"/>
            <a:ext cx="587880" cy="502920"/>
          </a:xfrm>
          <a:prstGeom prst="rect">
            <a:avLst/>
          </a:prstGeom>
          <a:ln>
            <a:noFill/>
          </a:ln>
        </p:spPr>
      </p:pic>
      <p:pic>
        <p:nvPicPr>
          <p:cNvPr id="172" name="Рисунок 7" descr=""/>
          <p:cNvPicPr/>
          <p:nvPr/>
        </p:nvPicPr>
        <p:blipFill>
          <a:blip r:embed="rId20"/>
          <a:stretch/>
        </p:blipFill>
        <p:spPr>
          <a:xfrm>
            <a:off x="6153120" y="9577080"/>
            <a:ext cx="848520" cy="848520"/>
          </a:xfrm>
          <a:prstGeom prst="rect">
            <a:avLst/>
          </a:prstGeom>
          <a:ln>
            <a:noFill/>
          </a:ln>
        </p:spPr>
      </p:pic>
      <p:graphicFrame>
        <p:nvGraphicFramePr>
          <p:cNvPr id="173" name="Table 12"/>
          <p:cNvGraphicFramePr/>
          <p:nvPr/>
        </p:nvGraphicFramePr>
        <p:xfrm>
          <a:off x="244080" y="1657440"/>
          <a:ext cx="7199640" cy="5090400"/>
        </p:xfrm>
        <a:graphic>
          <a:graphicData uri="http://schemas.openxmlformats.org/drawingml/2006/table">
            <a:tbl>
              <a:tblPr/>
              <a:tblGrid>
                <a:gridCol w="893160"/>
                <a:gridCol w="5085720"/>
                <a:gridCol w="1221120"/>
              </a:tblGrid>
              <a:tr h="614520"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rgbClr val="ffffff"/>
                          </a:solidFill>
                          <a:latin typeface="Times New Roman"/>
                        </a:rPr>
                        <a:t>Дата 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rgbClr val="ffffff"/>
                          </a:solidFill>
                          <a:latin typeface="Times New Roman"/>
                        </a:rPr>
                        <a:t>Мероприятие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rgbClr val="ffffff"/>
                          </a:solidFill>
                          <a:latin typeface="Times New Roman"/>
                        </a:rPr>
                        <a:t>Время</a:t>
                      </a:r>
                      <a:endParaRPr b="0" lang="ru-RU" sz="18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rgbClr val="ffffff"/>
                          </a:solidFill>
                          <a:latin typeface="Times New Roman"/>
                        </a:rPr>
                        <a:t>начала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</a:tr>
              <a:tr h="1120680"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4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15.07</a:t>
                      </a:r>
                      <a:endParaRPr b="0" lang="ru-RU" sz="14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b="0" lang="ru-RU" sz="14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fcce4"/>
                    </a:solidFill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4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Лечебная гимнастика</a:t>
                      </a:r>
                      <a:endParaRPr b="0" lang="ru-RU" sz="14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b="0" lang="ru-RU" sz="14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4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Финансовая грамотность «Банк России» (лектор Л.Шафигуллина)</a:t>
                      </a:r>
                      <a:endParaRPr b="0" lang="ru-RU" sz="14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fcce4"/>
                    </a:solidFill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4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12.00</a:t>
                      </a:r>
                      <a:endParaRPr b="0" lang="ru-RU" sz="14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b="0" lang="ru-RU" sz="14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4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13.00</a:t>
                      </a:r>
                      <a:endParaRPr b="0" lang="ru-RU" sz="14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b="0" lang="ru-RU" sz="14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b="0" lang="ru-RU" sz="14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fcce4"/>
                    </a:solidFill>
                  </a:tcPr>
                </a:tc>
              </a:tr>
              <a:tr h="710280"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4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17.07</a:t>
                      </a:r>
                      <a:endParaRPr b="0" lang="ru-RU" sz="14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b="0" lang="ru-RU" sz="14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fcce4"/>
                    </a:solidFill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4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Пенсионная грамотность</a:t>
                      </a:r>
                      <a:endParaRPr b="0" lang="ru-RU" sz="14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4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Финансовая грамотность- Генбанк  в честь дня Ипотеки (лектор Е.Бибикова)</a:t>
                      </a:r>
                      <a:endParaRPr b="0" lang="ru-RU" sz="14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fcce4"/>
                    </a:solidFill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4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11.00</a:t>
                      </a:r>
                      <a:endParaRPr b="0" lang="ru-RU" sz="14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4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12.00</a:t>
                      </a:r>
                      <a:endParaRPr b="0" lang="ru-RU" sz="14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fcce4"/>
                    </a:solidFill>
                  </a:tcPr>
                </a:tc>
              </a:tr>
              <a:tr h="1326240"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4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20.07</a:t>
                      </a:r>
                      <a:endParaRPr b="0" lang="ru-RU" sz="14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b="0" lang="ru-RU" sz="14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fcce4"/>
                    </a:solidFill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4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Лечебная гимнастика</a:t>
                      </a:r>
                      <a:endParaRPr b="0" lang="ru-RU" sz="14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i="1" lang="ru-RU" sz="14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Мероприятие</a:t>
                      </a:r>
                      <a:r>
                        <a:rPr b="1" lang="ru-RU" sz="14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:Шахматный турнир приуроченный ко Дню Шахмат (активист ЦОСП О.Давыдов)</a:t>
                      </a:r>
                      <a:endParaRPr b="0" lang="ru-RU" sz="14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b="0" lang="ru-RU" sz="14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i="1" lang="ru-RU" sz="14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Мероприятие</a:t>
                      </a:r>
                      <a:r>
                        <a:rPr b="1" lang="ru-RU" sz="14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: рукоделие по вязанию поясов для участников СВО</a:t>
                      </a:r>
                      <a:endParaRPr b="0" lang="ru-RU" sz="14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fcce4"/>
                    </a:solidFill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4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12.00</a:t>
                      </a:r>
                      <a:endParaRPr b="0" lang="ru-RU" sz="14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4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13.00</a:t>
                      </a:r>
                      <a:endParaRPr b="0" lang="ru-RU" sz="14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b="0" lang="ru-RU" sz="14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b="0" lang="ru-RU" sz="14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4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14.00</a:t>
                      </a:r>
                      <a:endParaRPr b="0" lang="ru-RU" sz="14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fcce4"/>
                    </a:solidFill>
                  </a:tcPr>
                </a:tc>
              </a:tr>
              <a:tr h="504720"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4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22.07</a:t>
                      </a:r>
                      <a:endParaRPr b="0" lang="ru-RU" sz="14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b="0" lang="ru-RU" sz="14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fcce4"/>
                    </a:solidFill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4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Лечебная гимнастика</a:t>
                      </a:r>
                      <a:endParaRPr b="0" lang="ru-RU" sz="14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i="1" lang="ru-RU" sz="14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Мероприятие</a:t>
                      </a:r>
                      <a:r>
                        <a:rPr b="1" lang="ru-RU" sz="14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:Урок рукоделия по вязанию поясов и сидений.</a:t>
                      </a:r>
                      <a:endParaRPr b="0" lang="ru-RU" sz="14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b="0" lang="ru-RU" sz="14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fcce4"/>
                    </a:solidFill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4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12:00</a:t>
                      </a:r>
                      <a:endParaRPr b="0" lang="ru-RU" sz="14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4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14.00</a:t>
                      </a:r>
                      <a:endParaRPr b="0" lang="ru-RU" sz="14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b="0" lang="ru-RU" sz="14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fcce4"/>
                    </a:solidFill>
                  </a:tcPr>
                </a:tc>
              </a:tr>
              <a:tr h="358200"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4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23.07</a:t>
                      </a:r>
                      <a:endParaRPr b="0" lang="ru-RU" sz="14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fcce4"/>
                    </a:solidFill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i="1" lang="ru-RU" sz="14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М</a:t>
                      </a:r>
                      <a:r>
                        <a:rPr b="1" lang="ru-RU" sz="14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астер -класс по рисованию «Арт-терапия» (художник Ю. Волоторева)</a:t>
                      </a:r>
                      <a:endParaRPr b="0" lang="ru-RU" sz="14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b="0" lang="ru-RU" sz="14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fcce4"/>
                    </a:solidFill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4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14.00</a:t>
                      </a:r>
                      <a:endParaRPr b="0" lang="ru-RU" sz="14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b="0" lang="ru-RU" sz="14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fcce4"/>
                    </a:solidFill>
                  </a:tcPr>
                </a:tc>
              </a:tr>
              <a:tr h="456120"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4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24.07</a:t>
                      </a:r>
                      <a:endParaRPr b="0" lang="ru-RU" sz="14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fcce4"/>
                    </a:solidFill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i="1" lang="ru-RU" sz="14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Мероприятие</a:t>
                      </a:r>
                      <a:r>
                        <a:rPr b="1" lang="ru-RU" sz="14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: Летняя экскурсия  по набережной Симферополя.</a:t>
                      </a:r>
                      <a:endParaRPr b="0" lang="ru-RU" sz="14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fcce4"/>
                    </a:solidFill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4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12.00</a:t>
                      </a:r>
                      <a:endParaRPr b="0" lang="ru-RU" sz="14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fcce4"/>
                    </a:solidFill>
                  </a:tcPr>
                </a:tc>
              </a:tr>
            </a:tbl>
          </a:graphicData>
        </a:graphic>
      </p:graphicFrame>
      <p:sp>
        <p:nvSpPr>
          <p:cNvPr id="174" name="CustomShape 13"/>
          <p:cNvSpPr/>
          <p:nvPr/>
        </p:nvSpPr>
        <p:spPr>
          <a:xfrm>
            <a:off x="7848000" y="6912000"/>
            <a:ext cx="168120" cy="3337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75" name="CustomShape 14"/>
          <p:cNvSpPr/>
          <p:nvPr/>
        </p:nvSpPr>
        <p:spPr>
          <a:xfrm>
            <a:off x="2174400" y="7572600"/>
            <a:ext cx="5268960" cy="7059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/>
          <a:p>
            <a:pPr marL="12600" indent="1948680">
              <a:lnSpc>
                <a:spcPct val="112000"/>
              </a:lnSpc>
              <a:spcBef>
                <a:spcPts val="99"/>
              </a:spcBef>
            </a:pPr>
            <a:r>
              <a:rPr b="1" lang="ru-RU" sz="1600" spc="-1" strike="noStrike">
                <a:solidFill>
                  <a:srgbClr val="58595b"/>
                </a:solidFill>
                <a:latin typeface="Calibri"/>
                <a:ea typeface="DejaVu Sans"/>
              </a:rPr>
              <a:t>Время работы:</a:t>
            </a:r>
            <a:endParaRPr b="0" lang="ru-RU" sz="1600" spc="-1" strike="noStrike">
              <a:latin typeface="Arial"/>
            </a:endParaRPr>
          </a:p>
          <a:p>
            <a:pPr marL="12600" indent="1948680">
              <a:lnSpc>
                <a:spcPct val="112000"/>
              </a:lnSpc>
              <a:spcBef>
                <a:spcPts val="99"/>
              </a:spcBef>
            </a:pPr>
            <a:r>
              <a:rPr b="1" lang="ru-RU" sz="1600" spc="-1" strike="noStrike">
                <a:solidFill>
                  <a:srgbClr val="58595b"/>
                </a:solidFill>
                <a:latin typeface="Calibri"/>
                <a:ea typeface="DejaVu Sans"/>
              </a:rPr>
              <a:t>понедельник — четверг 09:00 -  18:00</a:t>
            </a:r>
            <a:endParaRPr b="0" lang="ru-RU" sz="1600" spc="-1" strike="noStrike">
              <a:latin typeface="Arial"/>
            </a:endParaRPr>
          </a:p>
          <a:p>
            <a:pPr marL="12600" indent="1948680">
              <a:lnSpc>
                <a:spcPct val="112000"/>
              </a:lnSpc>
              <a:spcBef>
                <a:spcPts val="99"/>
              </a:spcBef>
            </a:pPr>
            <a:r>
              <a:rPr b="1" lang="ru-RU" sz="1600" spc="-1" strike="noStrike">
                <a:solidFill>
                  <a:srgbClr val="58595b"/>
                </a:solidFill>
                <a:latin typeface="Calibri"/>
                <a:ea typeface="DejaVu Sans"/>
              </a:rPr>
              <a:t>пятница 09:00 — 16:45</a:t>
            </a:r>
            <a:endParaRPr b="0" lang="ru-RU" sz="1600" spc="-1" strike="noStrike">
              <a:latin typeface="Arial"/>
            </a:endParaRPr>
          </a:p>
        </p:txBody>
      </p:sp>
    </p:spTree>
  </p:cSld>
  <p:timing>
    <p:tnLst>
      <p:par>
        <p:cTn id="5" dur="indefinite" restart="never" nodeType="tmRoot">
          <p:childTnLst>
            <p:seq>
              <p:cTn id="6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6" name="object 33" descr=""/>
          <p:cNvPicPr/>
          <p:nvPr/>
        </p:nvPicPr>
        <p:blipFill>
          <a:blip r:embed="rId1"/>
          <a:stretch/>
        </p:blipFill>
        <p:spPr>
          <a:xfrm>
            <a:off x="3623040" y="108000"/>
            <a:ext cx="3706560" cy="1644840"/>
          </a:xfrm>
          <a:prstGeom prst="rect">
            <a:avLst/>
          </a:prstGeom>
          <a:ln>
            <a:noFill/>
          </a:ln>
        </p:spPr>
      </p:pic>
      <p:sp>
        <p:nvSpPr>
          <p:cNvPr id="177" name="CustomShape 1"/>
          <p:cNvSpPr/>
          <p:nvPr/>
        </p:nvSpPr>
        <p:spPr>
          <a:xfrm>
            <a:off x="111240" y="7000200"/>
            <a:ext cx="7332120" cy="3570120"/>
          </a:xfrm>
          <a:custGeom>
            <a:avLst/>
            <a:gdLst/>
            <a:ah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pic>
        <p:nvPicPr>
          <p:cNvPr id="178" name="object 36" descr=""/>
          <p:cNvPicPr/>
          <p:nvPr/>
        </p:nvPicPr>
        <p:blipFill>
          <a:blip r:embed="rId2"/>
          <a:stretch/>
        </p:blipFill>
        <p:spPr>
          <a:xfrm>
            <a:off x="644400" y="8176320"/>
            <a:ext cx="89640" cy="119160"/>
          </a:xfrm>
          <a:prstGeom prst="rect">
            <a:avLst/>
          </a:prstGeom>
          <a:ln>
            <a:noFill/>
          </a:ln>
        </p:spPr>
      </p:pic>
      <p:sp>
        <p:nvSpPr>
          <p:cNvPr id="179" name="CustomShape 2"/>
          <p:cNvSpPr/>
          <p:nvPr/>
        </p:nvSpPr>
        <p:spPr>
          <a:xfrm>
            <a:off x="771480" y="8178120"/>
            <a:ext cx="81000" cy="115920"/>
          </a:xfrm>
          <a:custGeom>
            <a:avLst/>
            <a:gdLst/>
            <a:ahLst/>
            <a:rect l="l" t="t" r="r" b="b"/>
            <a:pathLst>
              <a:path w="94615" h="129540">
                <a:moveTo>
                  <a:pt x="94272" y="0"/>
                </a:moveTo>
                <a:lnTo>
                  <a:pt x="0" y="0"/>
                </a:lnTo>
                <a:lnTo>
                  <a:pt x="0" y="20320"/>
                </a:lnTo>
                <a:lnTo>
                  <a:pt x="0" y="59690"/>
                </a:lnTo>
                <a:lnTo>
                  <a:pt x="0" y="80010"/>
                </a:lnTo>
                <a:lnTo>
                  <a:pt x="0" y="129540"/>
                </a:lnTo>
                <a:lnTo>
                  <a:pt x="23952" y="129540"/>
                </a:lnTo>
                <a:lnTo>
                  <a:pt x="23952" y="80010"/>
                </a:lnTo>
                <a:lnTo>
                  <a:pt x="86321" y="80010"/>
                </a:lnTo>
                <a:lnTo>
                  <a:pt x="86321" y="59690"/>
                </a:lnTo>
                <a:lnTo>
                  <a:pt x="23952" y="59690"/>
                </a:lnTo>
                <a:lnTo>
                  <a:pt x="23952" y="20320"/>
                </a:lnTo>
                <a:lnTo>
                  <a:pt x="94272" y="20320"/>
                </a:lnTo>
                <a:lnTo>
                  <a:pt x="94272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pic>
        <p:nvPicPr>
          <p:cNvPr id="180" name="object 38" descr=""/>
          <p:cNvPicPr/>
          <p:nvPr/>
        </p:nvPicPr>
        <p:blipFill>
          <a:blip r:embed="rId3"/>
          <a:stretch/>
        </p:blipFill>
        <p:spPr>
          <a:xfrm>
            <a:off x="888840" y="8176320"/>
            <a:ext cx="278640" cy="119160"/>
          </a:xfrm>
          <a:prstGeom prst="rect">
            <a:avLst/>
          </a:prstGeom>
          <a:ln>
            <a:noFill/>
          </a:ln>
        </p:spPr>
      </p:pic>
      <p:pic>
        <p:nvPicPr>
          <p:cNvPr id="181" name="object 39" descr=""/>
          <p:cNvPicPr/>
          <p:nvPr/>
        </p:nvPicPr>
        <p:blipFill>
          <a:blip r:embed="rId4"/>
          <a:stretch/>
        </p:blipFill>
        <p:spPr>
          <a:xfrm>
            <a:off x="1201680" y="8176320"/>
            <a:ext cx="305640" cy="119160"/>
          </a:xfrm>
          <a:prstGeom prst="rect">
            <a:avLst/>
          </a:prstGeom>
          <a:ln>
            <a:noFill/>
          </a:ln>
        </p:spPr>
      </p:pic>
      <p:pic>
        <p:nvPicPr>
          <p:cNvPr id="182" name="object 40" descr=""/>
          <p:cNvPicPr/>
          <p:nvPr/>
        </p:nvPicPr>
        <p:blipFill>
          <a:blip r:embed="rId5"/>
          <a:stretch/>
        </p:blipFill>
        <p:spPr>
          <a:xfrm>
            <a:off x="1545480" y="8178120"/>
            <a:ext cx="96480" cy="115560"/>
          </a:xfrm>
          <a:prstGeom prst="rect">
            <a:avLst/>
          </a:prstGeom>
          <a:ln>
            <a:noFill/>
          </a:ln>
        </p:spPr>
      </p:pic>
      <p:pic>
        <p:nvPicPr>
          <p:cNvPr id="183" name="object 41" descr=""/>
          <p:cNvPicPr/>
          <p:nvPr/>
        </p:nvPicPr>
        <p:blipFill>
          <a:blip r:embed="rId6"/>
          <a:stretch/>
        </p:blipFill>
        <p:spPr>
          <a:xfrm>
            <a:off x="1679400" y="8178120"/>
            <a:ext cx="99360" cy="117360"/>
          </a:xfrm>
          <a:prstGeom prst="rect">
            <a:avLst/>
          </a:prstGeom>
          <a:ln>
            <a:noFill/>
          </a:ln>
        </p:spPr>
      </p:pic>
      <p:sp>
        <p:nvSpPr>
          <p:cNvPr id="184" name="CustomShape 3"/>
          <p:cNvSpPr/>
          <p:nvPr/>
        </p:nvSpPr>
        <p:spPr>
          <a:xfrm>
            <a:off x="4608000" y="360000"/>
            <a:ext cx="2517840" cy="12175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81360" bIns="0"/>
          <a:p>
            <a:pPr marL="439560" indent="-414360" algn="r">
              <a:lnSpc>
                <a:spcPts val="2701"/>
              </a:lnSpc>
              <a:spcBef>
                <a:spcPts val="641"/>
              </a:spcBef>
            </a:pPr>
            <a:r>
              <a:rPr b="1" lang="ru-RU" sz="2400" spc="-1" strike="noStrike">
                <a:solidFill>
                  <a:srgbClr val="ffffff"/>
                </a:solidFill>
                <a:latin typeface="Times New Roman"/>
                <a:ea typeface="DejaVu Sans"/>
              </a:rPr>
              <a:t>МЕРОПРИЯТИЯ НА ИЮЛЬ</a:t>
            </a:r>
            <a:br/>
            <a:r>
              <a:rPr b="1" lang="ru-RU" sz="2400" spc="-1" strike="noStrike">
                <a:solidFill>
                  <a:srgbClr val="ffffff"/>
                </a:solidFill>
                <a:latin typeface="Times New Roman"/>
                <a:ea typeface="DejaVu Sans"/>
              </a:rPr>
              <a:t>2026</a:t>
            </a:r>
            <a:endParaRPr b="0" lang="ru-RU" sz="2400" spc="-1" strike="noStrike">
              <a:latin typeface="Arial"/>
            </a:endParaRPr>
          </a:p>
        </p:txBody>
      </p:sp>
      <p:sp>
        <p:nvSpPr>
          <p:cNvPr id="185" name="CustomShape 4"/>
          <p:cNvSpPr/>
          <p:nvPr/>
        </p:nvSpPr>
        <p:spPr>
          <a:xfrm>
            <a:off x="628920" y="8280000"/>
            <a:ext cx="4004640" cy="21589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74600" bIns="0"/>
          <a:p>
            <a:pPr marL="12600">
              <a:lnSpc>
                <a:spcPct val="75000"/>
              </a:lnSpc>
              <a:spcBef>
                <a:spcPts val="1375"/>
              </a:spcBef>
            </a:pPr>
            <a:r>
              <a:rPr b="1" lang="ru-RU" sz="4400" spc="-1" strike="noStrike">
                <a:solidFill>
                  <a:srgbClr val="ffffff"/>
                </a:solidFill>
                <a:latin typeface="Calibri"/>
                <a:ea typeface="DejaVu Sans"/>
              </a:rPr>
              <a:t>ПРИХОДИТЕ, МЫ</a:t>
            </a:r>
            <a:r>
              <a:rPr b="1" lang="ru-RU" sz="4400" spc="-35" strike="noStrike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b="1" lang="ru-RU" sz="4400" spc="-1" strike="noStrike">
                <a:solidFill>
                  <a:srgbClr val="ffffff"/>
                </a:solidFill>
                <a:latin typeface="Calibri"/>
                <a:ea typeface="DejaVu Sans"/>
              </a:rPr>
              <a:t>ВАС</a:t>
            </a:r>
            <a:r>
              <a:rPr b="1" lang="ru-RU" sz="4400" spc="-35" strike="noStrike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b="1" lang="ru-RU" sz="4400" spc="-1" strike="noStrike">
                <a:solidFill>
                  <a:srgbClr val="ffffff"/>
                </a:solidFill>
                <a:latin typeface="Calibri"/>
                <a:ea typeface="DejaVu Sans"/>
              </a:rPr>
              <a:t>ЖДЕМ!</a:t>
            </a:r>
            <a:endParaRPr b="0" lang="ru-RU" sz="4400" spc="-1" strike="noStrike">
              <a:latin typeface="Arial"/>
            </a:endParaRPr>
          </a:p>
          <a:p>
            <a:pPr marL="15120">
              <a:lnSpc>
                <a:spcPct val="115000"/>
              </a:lnSpc>
              <a:spcBef>
                <a:spcPts val="1040"/>
              </a:spcBef>
            </a:pPr>
            <a:r>
              <a:rPr b="0" lang="ru-RU" sz="1300" spc="-1" strike="noStrike">
                <a:solidFill>
                  <a:srgbClr val="ffffff"/>
                </a:solidFill>
                <a:latin typeface="Calibri"/>
                <a:ea typeface="DejaVu Sans"/>
              </a:rPr>
              <a:t>Наши контакты: +7 (978) 063-28-64</a:t>
            </a:r>
            <a:endParaRPr b="0" lang="ru-RU" sz="1300" spc="-1" strike="noStrike">
              <a:latin typeface="Arial"/>
            </a:endParaRPr>
          </a:p>
          <a:p>
            <a:pPr marL="15120">
              <a:lnSpc>
                <a:spcPct val="115000"/>
              </a:lnSpc>
              <a:spcBef>
                <a:spcPts val="1040"/>
              </a:spcBef>
            </a:pPr>
            <a:r>
              <a:rPr b="0" lang="ru-RU" sz="1300" spc="-1" strike="noStrike">
                <a:solidFill>
                  <a:srgbClr val="ffffff"/>
                </a:solidFill>
                <a:latin typeface="Calibri"/>
                <a:ea typeface="DejaVu Sans"/>
              </a:rPr>
              <a:t>Россмайсль Мирослава Александровна</a:t>
            </a:r>
            <a:endParaRPr b="0" lang="ru-RU" sz="1300" spc="-1" strike="noStrike">
              <a:latin typeface="Arial"/>
            </a:endParaRPr>
          </a:p>
          <a:p>
            <a:pPr marL="15120">
              <a:lnSpc>
                <a:spcPct val="115000"/>
              </a:lnSpc>
              <a:spcBef>
                <a:spcPts val="130"/>
              </a:spcBef>
            </a:pPr>
            <a:r>
              <a:rPr b="0" lang="ru-RU" sz="1300" spc="-1" strike="noStrike">
                <a:solidFill>
                  <a:srgbClr val="ffffff"/>
                </a:solidFill>
                <a:latin typeface="Calibri"/>
                <a:ea typeface="DejaVu Sans"/>
              </a:rPr>
              <a:t>Адрес: г. Симферополь, ул. Киевская, д. 125 Б</a:t>
            </a:r>
            <a:br/>
            <a:endParaRPr b="0" lang="ru-RU" sz="1300" spc="-1" strike="noStrike">
              <a:latin typeface="Arial"/>
            </a:endParaRPr>
          </a:p>
        </p:txBody>
      </p:sp>
      <p:sp>
        <p:nvSpPr>
          <p:cNvPr id="186" name="CustomShape 5"/>
          <p:cNvSpPr/>
          <p:nvPr/>
        </p:nvSpPr>
        <p:spPr>
          <a:xfrm>
            <a:off x="6123240" y="8786520"/>
            <a:ext cx="1063440" cy="7308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33120" bIns="0"/>
          <a:p>
            <a:pPr marL="12600">
              <a:lnSpc>
                <a:spcPts val="799"/>
              </a:lnSpc>
              <a:spcBef>
                <a:spcPts val="258"/>
              </a:spcBef>
            </a:pPr>
            <a:r>
              <a:rPr b="0" lang="ru-RU" sz="800" spc="-1" strike="noStrike">
                <a:solidFill>
                  <a:srgbClr val="ffffff"/>
                </a:solidFill>
                <a:latin typeface="Calibri"/>
                <a:ea typeface="DejaVu Sans"/>
              </a:rPr>
              <a:t>Отделение Фонда</a:t>
            </a:r>
            <a:r>
              <a:rPr b="0" lang="ru-RU" sz="800" spc="398" strike="noStrike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b="0" lang="ru-RU" sz="800" spc="-1" strike="noStrike">
                <a:solidFill>
                  <a:srgbClr val="ffffff"/>
                </a:solidFill>
                <a:latin typeface="Calibri"/>
                <a:ea typeface="DejaVu Sans"/>
              </a:rPr>
              <a:t>пенсионного</a:t>
            </a:r>
            <a:endParaRPr b="0" lang="ru-RU" sz="800" spc="-1" strike="noStrike"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b="0" lang="ru-RU" sz="800" spc="-1" strike="noStrike">
                <a:solidFill>
                  <a:srgbClr val="ffffff"/>
                </a:solidFill>
                <a:latin typeface="Calibri"/>
                <a:ea typeface="DejaVu Sans"/>
              </a:rPr>
              <a:t>и социального</a:t>
            </a:r>
            <a:r>
              <a:rPr b="0" lang="ru-RU" sz="800" spc="398" strike="noStrike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b="0" lang="ru-RU" sz="800" spc="-1" strike="noStrike">
                <a:solidFill>
                  <a:srgbClr val="ffffff"/>
                </a:solidFill>
                <a:latin typeface="Calibri"/>
                <a:ea typeface="DejaVu Sans"/>
              </a:rPr>
              <a:t>страхования РФ</a:t>
            </a:r>
            <a:endParaRPr b="0" lang="ru-RU" sz="800" spc="-1" strike="noStrike"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b="0" lang="ru-RU" sz="800" spc="-1" strike="noStrike">
                <a:solidFill>
                  <a:srgbClr val="ffffff"/>
                </a:solidFill>
                <a:latin typeface="Calibri"/>
                <a:ea typeface="DejaVu Sans"/>
              </a:rPr>
              <a:t>по г. Симферополю и Симферопольскому району</a:t>
            </a:r>
            <a:endParaRPr b="0" lang="ru-RU" sz="800" spc="-1" strike="noStrike">
              <a:latin typeface="Arial"/>
            </a:endParaRPr>
          </a:p>
        </p:txBody>
      </p:sp>
      <p:pic>
        <p:nvPicPr>
          <p:cNvPr id="187" name="object 49" descr=""/>
          <p:cNvPicPr/>
          <p:nvPr/>
        </p:nvPicPr>
        <p:blipFill>
          <a:blip r:embed="rId7"/>
          <a:stretch/>
        </p:blipFill>
        <p:spPr>
          <a:xfrm>
            <a:off x="512280" y="489240"/>
            <a:ext cx="825840" cy="943560"/>
          </a:xfrm>
          <a:prstGeom prst="rect">
            <a:avLst/>
          </a:prstGeom>
          <a:ln>
            <a:noFill/>
          </a:ln>
        </p:spPr>
      </p:pic>
      <p:sp>
        <p:nvSpPr>
          <p:cNvPr id="188" name="CustomShape 6"/>
          <p:cNvSpPr/>
          <p:nvPr/>
        </p:nvSpPr>
        <p:spPr>
          <a:xfrm>
            <a:off x="1577160" y="814680"/>
            <a:ext cx="281520" cy="171720"/>
          </a:xfrm>
          <a:custGeom>
            <a:avLst/>
            <a:gdLst/>
            <a:ahLst/>
            <a:rect l="l" t="t" r="r" b="b"/>
            <a:pathLst>
              <a:path w="295275" h="185419">
                <a:moveTo>
                  <a:pt x="149402" y="132080"/>
                </a:moveTo>
                <a:lnTo>
                  <a:pt x="126225" y="132080"/>
                </a:lnTo>
                <a:lnTo>
                  <a:pt x="126225" y="0"/>
                </a:lnTo>
                <a:lnTo>
                  <a:pt x="104965" y="0"/>
                </a:lnTo>
                <a:lnTo>
                  <a:pt x="104965" y="132080"/>
                </a:lnTo>
                <a:lnTo>
                  <a:pt x="21259" y="132080"/>
                </a:lnTo>
                <a:lnTo>
                  <a:pt x="21259" y="0"/>
                </a:lnTo>
                <a:lnTo>
                  <a:pt x="0" y="0"/>
                </a:lnTo>
                <a:lnTo>
                  <a:pt x="0" y="132080"/>
                </a:lnTo>
                <a:lnTo>
                  <a:pt x="0" y="151130"/>
                </a:lnTo>
                <a:lnTo>
                  <a:pt x="129438" y="151130"/>
                </a:lnTo>
                <a:lnTo>
                  <a:pt x="129438" y="185420"/>
                </a:lnTo>
                <a:lnTo>
                  <a:pt x="149402" y="185420"/>
                </a:lnTo>
                <a:lnTo>
                  <a:pt x="149402" y="151130"/>
                </a:lnTo>
                <a:lnTo>
                  <a:pt x="149402" y="132080"/>
                </a:lnTo>
                <a:close/>
                <a:moveTo>
                  <a:pt x="295008" y="132080"/>
                </a:moveTo>
                <a:lnTo>
                  <a:pt x="207429" y="132080"/>
                </a:lnTo>
                <a:lnTo>
                  <a:pt x="207429" y="83820"/>
                </a:lnTo>
                <a:lnTo>
                  <a:pt x="282778" y="83820"/>
                </a:lnTo>
                <a:lnTo>
                  <a:pt x="282778" y="64770"/>
                </a:lnTo>
                <a:lnTo>
                  <a:pt x="207429" y="64770"/>
                </a:lnTo>
                <a:lnTo>
                  <a:pt x="207429" y="19050"/>
                </a:lnTo>
                <a:lnTo>
                  <a:pt x="291998" y="19050"/>
                </a:lnTo>
                <a:lnTo>
                  <a:pt x="291998" y="0"/>
                </a:lnTo>
                <a:lnTo>
                  <a:pt x="185966" y="0"/>
                </a:lnTo>
                <a:lnTo>
                  <a:pt x="185966" y="19050"/>
                </a:lnTo>
                <a:lnTo>
                  <a:pt x="185966" y="64770"/>
                </a:lnTo>
                <a:lnTo>
                  <a:pt x="185966" y="83820"/>
                </a:lnTo>
                <a:lnTo>
                  <a:pt x="185966" y="132080"/>
                </a:lnTo>
                <a:lnTo>
                  <a:pt x="185966" y="151130"/>
                </a:lnTo>
                <a:lnTo>
                  <a:pt x="295008" y="151130"/>
                </a:lnTo>
                <a:lnTo>
                  <a:pt x="295008" y="132080"/>
                </a:lnTo>
                <a:close/>
              </a:path>
            </a:pathLst>
          </a:custGeom>
          <a:solidFill>
            <a:srgbClr val="58595b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89" name="CustomShape 7"/>
          <p:cNvSpPr/>
          <p:nvPr/>
        </p:nvSpPr>
        <p:spPr>
          <a:xfrm>
            <a:off x="1917720" y="814680"/>
            <a:ext cx="277200" cy="137520"/>
          </a:xfrm>
          <a:custGeom>
            <a:avLst/>
            <a:gdLst/>
            <a:ahLst/>
            <a:rect l="l" t="t" r="r" b="b"/>
            <a:pathLst>
              <a:path w="290830" h="151130">
                <a:moveTo>
                  <a:pt x="129222" y="381"/>
                </a:moveTo>
                <a:lnTo>
                  <a:pt x="107759" y="381"/>
                </a:lnTo>
                <a:lnTo>
                  <a:pt x="107759" y="65151"/>
                </a:lnTo>
                <a:lnTo>
                  <a:pt x="21463" y="65151"/>
                </a:lnTo>
                <a:lnTo>
                  <a:pt x="21463" y="381"/>
                </a:lnTo>
                <a:lnTo>
                  <a:pt x="0" y="381"/>
                </a:lnTo>
                <a:lnTo>
                  <a:pt x="0" y="65151"/>
                </a:lnTo>
                <a:lnTo>
                  <a:pt x="0" y="84201"/>
                </a:lnTo>
                <a:lnTo>
                  <a:pt x="0" y="150241"/>
                </a:lnTo>
                <a:lnTo>
                  <a:pt x="21463" y="150241"/>
                </a:lnTo>
                <a:lnTo>
                  <a:pt x="21463" y="84201"/>
                </a:lnTo>
                <a:lnTo>
                  <a:pt x="107759" y="84201"/>
                </a:lnTo>
                <a:lnTo>
                  <a:pt x="107759" y="150241"/>
                </a:lnTo>
                <a:lnTo>
                  <a:pt x="129222" y="150241"/>
                </a:lnTo>
                <a:lnTo>
                  <a:pt x="129222" y="84201"/>
                </a:lnTo>
                <a:lnTo>
                  <a:pt x="129222" y="65151"/>
                </a:lnTo>
                <a:lnTo>
                  <a:pt x="129222" y="381"/>
                </a:lnTo>
                <a:close/>
                <a:moveTo>
                  <a:pt x="290398" y="0"/>
                </a:moveTo>
                <a:lnTo>
                  <a:pt x="166535" y="0"/>
                </a:lnTo>
                <a:lnTo>
                  <a:pt x="166535" y="19050"/>
                </a:lnTo>
                <a:lnTo>
                  <a:pt x="217843" y="19050"/>
                </a:lnTo>
                <a:lnTo>
                  <a:pt x="217843" y="151130"/>
                </a:lnTo>
                <a:lnTo>
                  <a:pt x="238874" y="151130"/>
                </a:lnTo>
                <a:lnTo>
                  <a:pt x="238874" y="19050"/>
                </a:lnTo>
                <a:lnTo>
                  <a:pt x="290398" y="19050"/>
                </a:lnTo>
                <a:lnTo>
                  <a:pt x="290398" y="0"/>
                </a:lnTo>
                <a:close/>
              </a:path>
            </a:pathLst>
          </a:custGeom>
          <a:solidFill>
            <a:srgbClr val="58595b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pic>
        <p:nvPicPr>
          <p:cNvPr id="190" name="object 53" descr=""/>
          <p:cNvPicPr/>
          <p:nvPr/>
        </p:nvPicPr>
        <p:blipFill>
          <a:blip r:embed="rId8"/>
          <a:stretch/>
        </p:blipFill>
        <p:spPr>
          <a:xfrm>
            <a:off x="2244240" y="815040"/>
            <a:ext cx="107640" cy="136440"/>
          </a:xfrm>
          <a:prstGeom prst="rect">
            <a:avLst/>
          </a:prstGeom>
          <a:ln>
            <a:noFill/>
          </a:ln>
        </p:spPr>
      </p:pic>
      <p:pic>
        <p:nvPicPr>
          <p:cNvPr id="191" name="object 54" descr=""/>
          <p:cNvPicPr/>
          <p:nvPr/>
        </p:nvPicPr>
        <p:blipFill>
          <a:blip r:embed="rId9"/>
          <a:stretch/>
        </p:blipFill>
        <p:spPr>
          <a:xfrm>
            <a:off x="1556640" y="1049760"/>
            <a:ext cx="146160" cy="140040"/>
          </a:xfrm>
          <a:prstGeom prst="rect">
            <a:avLst/>
          </a:prstGeom>
          <a:ln>
            <a:noFill/>
          </a:ln>
        </p:spPr>
      </p:pic>
      <p:pic>
        <p:nvPicPr>
          <p:cNvPr id="192" name="object 56" descr=""/>
          <p:cNvPicPr/>
          <p:nvPr/>
        </p:nvPicPr>
        <p:blipFill>
          <a:blip r:embed="rId10"/>
          <a:stretch/>
        </p:blipFill>
        <p:spPr>
          <a:xfrm>
            <a:off x="1762920" y="1051560"/>
            <a:ext cx="109080" cy="136440"/>
          </a:xfrm>
          <a:prstGeom prst="rect">
            <a:avLst/>
          </a:prstGeom>
          <a:ln>
            <a:noFill/>
          </a:ln>
        </p:spPr>
      </p:pic>
      <p:sp>
        <p:nvSpPr>
          <p:cNvPr id="193" name="CustomShape 8"/>
          <p:cNvSpPr/>
          <p:nvPr/>
        </p:nvSpPr>
        <p:spPr>
          <a:xfrm>
            <a:off x="1917720" y="1051200"/>
            <a:ext cx="509040" cy="169920"/>
          </a:xfrm>
          <a:custGeom>
            <a:avLst/>
            <a:gdLst/>
            <a:ahLst/>
            <a:rect l="l" t="t" r="r" b="b"/>
            <a:pathLst>
              <a:path w="522605" h="183515">
                <a:moveTo>
                  <a:pt x="104749" y="495"/>
                </a:moveTo>
                <a:lnTo>
                  <a:pt x="83718" y="495"/>
                </a:lnTo>
                <a:lnTo>
                  <a:pt x="83718" y="132080"/>
                </a:lnTo>
                <a:lnTo>
                  <a:pt x="104749" y="132080"/>
                </a:lnTo>
                <a:lnTo>
                  <a:pt x="104749" y="495"/>
                </a:lnTo>
                <a:close/>
                <a:moveTo>
                  <a:pt x="210794" y="132575"/>
                </a:moveTo>
                <a:lnTo>
                  <a:pt x="188252" y="132575"/>
                </a:lnTo>
                <a:lnTo>
                  <a:pt x="188252" y="495"/>
                </a:lnTo>
                <a:lnTo>
                  <a:pt x="167220" y="495"/>
                </a:lnTo>
                <a:lnTo>
                  <a:pt x="167220" y="132575"/>
                </a:lnTo>
                <a:lnTo>
                  <a:pt x="166789" y="132575"/>
                </a:lnTo>
                <a:lnTo>
                  <a:pt x="21247" y="132575"/>
                </a:lnTo>
                <a:lnTo>
                  <a:pt x="21247" y="495"/>
                </a:lnTo>
                <a:lnTo>
                  <a:pt x="0" y="495"/>
                </a:lnTo>
                <a:lnTo>
                  <a:pt x="0" y="132575"/>
                </a:lnTo>
                <a:lnTo>
                  <a:pt x="0" y="150355"/>
                </a:lnTo>
                <a:lnTo>
                  <a:pt x="166789" y="150355"/>
                </a:lnTo>
                <a:lnTo>
                  <a:pt x="188252" y="150355"/>
                </a:lnTo>
                <a:lnTo>
                  <a:pt x="191046" y="150355"/>
                </a:lnTo>
                <a:lnTo>
                  <a:pt x="191046" y="183375"/>
                </a:lnTo>
                <a:lnTo>
                  <a:pt x="210794" y="183375"/>
                </a:lnTo>
                <a:lnTo>
                  <a:pt x="210794" y="150355"/>
                </a:lnTo>
                <a:lnTo>
                  <a:pt x="210794" y="132575"/>
                </a:lnTo>
                <a:close/>
                <a:moveTo>
                  <a:pt x="352691" y="132080"/>
                </a:moveTo>
                <a:lnTo>
                  <a:pt x="265112" y="132080"/>
                </a:lnTo>
                <a:lnTo>
                  <a:pt x="265112" y="83820"/>
                </a:lnTo>
                <a:lnTo>
                  <a:pt x="340461" y="83820"/>
                </a:lnTo>
                <a:lnTo>
                  <a:pt x="340461" y="64770"/>
                </a:lnTo>
                <a:lnTo>
                  <a:pt x="265112" y="64770"/>
                </a:lnTo>
                <a:lnTo>
                  <a:pt x="265112" y="19050"/>
                </a:lnTo>
                <a:lnTo>
                  <a:pt x="349681" y="19050"/>
                </a:lnTo>
                <a:lnTo>
                  <a:pt x="349681" y="0"/>
                </a:lnTo>
                <a:lnTo>
                  <a:pt x="243649" y="0"/>
                </a:lnTo>
                <a:lnTo>
                  <a:pt x="243649" y="19050"/>
                </a:lnTo>
                <a:lnTo>
                  <a:pt x="243649" y="64770"/>
                </a:lnTo>
                <a:lnTo>
                  <a:pt x="243649" y="83820"/>
                </a:lnTo>
                <a:lnTo>
                  <a:pt x="243649" y="132080"/>
                </a:lnTo>
                <a:lnTo>
                  <a:pt x="243649" y="151130"/>
                </a:lnTo>
                <a:lnTo>
                  <a:pt x="352691" y="151130"/>
                </a:lnTo>
                <a:lnTo>
                  <a:pt x="352691" y="132080"/>
                </a:lnTo>
                <a:close/>
                <a:moveTo>
                  <a:pt x="522490" y="495"/>
                </a:moveTo>
                <a:lnTo>
                  <a:pt x="501027" y="495"/>
                </a:lnTo>
                <a:lnTo>
                  <a:pt x="501027" y="65265"/>
                </a:lnTo>
                <a:lnTo>
                  <a:pt x="414731" y="65265"/>
                </a:lnTo>
                <a:lnTo>
                  <a:pt x="414731" y="495"/>
                </a:lnTo>
                <a:lnTo>
                  <a:pt x="393268" y="495"/>
                </a:lnTo>
                <a:lnTo>
                  <a:pt x="393268" y="65265"/>
                </a:lnTo>
                <a:lnTo>
                  <a:pt x="393268" y="84315"/>
                </a:lnTo>
                <a:lnTo>
                  <a:pt x="393268" y="150355"/>
                </a:lnTo>
                <a:lnTo>
                  <a:pt x="414731" y="150355"/>
                </a:lnTo>
                <a:lnTo>
                  <a:pt x="414731" y="84315"/>
                </a:lnTo>
                <a:lnTo>
                  <a:pt x="501027" y="84315"/>
                </a:lnTo>
                <a:lnTo>
                  <a:pt x="501027" y="150355"/>
                </a:lnTo>
                <a:lnTo>
                  <a:pt x="522490" y="150355"/>
                </a:lnTo>
                <a:lnTo>
                  <a:pt x="522490" y="84315"/>
                </a:lnTo>
                <a:lnTo>
                  <a:pt x="522490" y="65265"/>
                </a:lnTo>
                <a:lnTo>
                  <a:pt x="522490" y="495"/>
                </a:lnTo>
                <a:close/>
              </a:path>
            </a:pathLst>
          </a:custGeom>
          <a:solidFill>
            <a:srgbClr val="58595b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pic>
        <p:nvPicPr>
          <p:cNvPr id="194" name="object 59" descr=""/>
          <p:cNvPicPr/>
          <p:nvPr/>
        </p:nvPicPr>
        <p:blipFill>
          <a:blip r:embed="rId11"/>
          <a:stretch/>
        </p:blipFill>
        <p:spPr>
          <a:xfrm>
            <a:off x="2489040" y="1051560"/>
            <a:ext cx="116280" cy="136440"/>
          </a:xfrm>
          <a:prstGeom prst="rect">
            <a:avLst/>
          </a:prstGeom>
          <a:ln>
            <a:noFill/>
          </a:ln>
        </p:spPr>
      </p:pic>
      <p:pic>
        <p:nvPicPr>
          <p:cNvPr id="195" name="object 60" descr=""/>
          <p:cNvPicPr/>
          <p:nvPr/>
        </p:nvPicPr>
        <p:blipFill>
          <a:blip r:embed="rId12"/>
          <a:stretch/>
        </p:blipFill>
        <p:spPr>
          <a:xfrm>
            <a:off x="2658960" y="1051560"/>
            <a:ext cx="107280" cy="136440"/>
          </a:xfrm>
          <a:prstGeom prst="rect">
            <a:avLst/>
          </a:prstGeom>
          <a:ln>
            <a:noFill/>
          </a:ln>
        </p:spPr>
      </p:pic>
      <p:pic>
        <p:nvPicPr>
          <p:cNvPr id="196" name="object 62" descr=""/>
          <p:cNvPicPr/>
          <p:nvPr/>
        </p:nvPicPr>
        <p:blipFill>
          <a:blip r:embed="rId13"/>
          <a:stretch/>
        </p:blipFill>
        <p:spPr>
          <a:xfrm>
            <a:off x="1556640" y="1292040"/>
            <a:ext cx="129600" cy="141840"/>
          </a:xfrm>
          <a:prstGeom prst="rect">
            <a:avLst/>
          </a:prstGeom>
          <a:ln>
            <a:noFill/>
          </a:ln>
        </p:spPr>
      </p:pic>
      <p:pic>
        <p:nvPicPr>
          <p:cNvPr id="197" name="object 63" descr=""/>
          <p:cNvPicPr/>
          <p:nvPr/>
        </p:nvPicPr>
        <p:blipFill>
          <a:blip r:embed="rId14"/>
          <a:stretch/>
        </p:blipFill>
        <p:spPr>
          <a:xfrm>
            <a:off x="1725840" y="1292040"/>
            <a:ext cx="150840" cy="141840"/>
          </a:xfrm>
          <a:prstGeom prst="rect">
            <a:avLst/>
          </a:prstGeom>
          <a:ln>
            <a:noFill/>
          </a:ln>
        </p:spPr>
      </p:pic>
      <p:pic>
        <p:nvPicPr>
          <p:cNvPr id="198" name="object 64" descr=""/>
          <p:cNvPicPr/>
          <p:nvPr/>
        </p:nvPicPr>
        <p:blipFill>
          <a:blip r:embed="rId15"/>
          <a:stretch/>
        </p:blipFill>
        <p:spPr>
          <a:xfrm>
            <a:off x="1917720" y="1284480"/>
            <a:ext cx="346680" cy="174240"/>
          </a:xfrm>
          <a:prstGeom prst="rect">
            <a:avLst/>
          </a:prstGeom>
          <a:ln>
            <a:noFill/>
          </a:ln>
        </p:spPr>
      </p:pic>
      <p:pic>
        <p:nvPicPr>
          <p:cNvPr id="199" name="object 65" descr=""/>
          <p:cNvPicPr/>
          <p:nvPr/>
        </p:nvPicPr>
        <p:blipFill>
          <a:blip r:embed="rId16"/>
          <a:stretch/>
        </p:blipFill>
        <p:spPr>
          <a:xfrm>
            <a:off x="2300040" y="1292040"/>
            <a:ext cx="150840" cy="141840"/>
          </a:xfrm>
          <a:prstGeom prst="rect">
            <a:avLst/>
          </a:prstGeom>
          <a:ln>
            <a:noFill/>
          </a:ln>
        </p:spPr>
      </p:pic>
      <p:sp>
        <p:nvSpPr>
          <p:cNvPr id="200" name="CustomShape 9"/>
          <p:cNvSpPr/>
          <p:nvPr/>
        </p:nvSpPr>
        <p:spPr>
          <a:xfrm>
            <a:off x="2494080" y="1290960"/>
            <a:ext cx="124920" cy="136080"/>
          </a:xfrm>
          <a:custGeom>
            <a:avLst/>
            <a:gdLst/>
            <a:ahLst/>
            <a:rect l="l" t="t" r="r" b="b"/>
            <a:pathLst>
              <a:path w="138430" h="149859">
                <a:moveTo>
                  <a:pt x="137807" y="0"/>
                </a:moveTo>
                <a:lnTo>
                  <a:pt x="103035" y="0"/>
                </a:lnTo>
                <a:lnTo>
                  <a:pt x="103035" y="59690"/>
                </a:lnTo>
                <a:lnTo>
                  <a:pt x="34772" y="59690"/>
                </a:lnTo>
                <a:lnTo>
                  <a:pt x="34772" y="0"/>
                </a:lnTo>
                <a:lnTo>
                  <a:pt x="0" y="0"/>
                </a:lnTo>
                <a:lnTo>
                  <a:pt x="0" y="59690"/>
                </a:lnTo>
                <a:lnTo>
                  <a:pt x="0" y="88900"/>
                </a:lnTo>
                <a:lnTo>
                  <a:pt x="0" y="149860"/>
                </a:lnTo>
                <a:lnTo>
                  <a:pt x="34772" y="149860"/>
                </a:lnTo>
                <a:lnTo>
                  <a:pt x="34772" y="88900"/>
                </a:lnTo>
                <a:lnTo>
                  <a:pt x="103035" y="88900"/>
                </a:lnTo>
                <a:lnTo>
                  <a:pt x="103035" y="149860"/>
                </a:lnTo>
                <a:lnTo>
                  <a:pt x="137807" y="149860"/>
                </a:lnTo>
                <a:lnTo>
                  <a:pt x="137807" y="88900"/>
                </a:lnTo>
                <a:lnTo>
                  <a:pt x="137807" y="59690"/>
                </a:lnTo>
                <a:lnTo>
                  <a:pt x="137807" y="0"/>
                </a:lnTo>
                <a:close/>
              </a:path>
            </a:pathLst>
          </a:custGeom>
          <a:solidFill>
            <a:srgbClr val="58595b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pic>
        <p:nvPicPr>
          <p:cNvPr id="201" name="object 67" descr=""/>
          <p:cNvPicPr/>
          <p:nvPr/>
        </p:nvPicPr>
        <p:blipFill>
          <a:blip r:embed="rId17"/>
          <a:stretch/>
        </p:blipFill>
        <p:spPr>
          <a:xfrm>
            <a:off x="2661480" y="1290960"/>
            <a:ext cx="156600" cy="167760"/>
          </a:xfrm>
          <a:prstGeom prst="rect">
            <a:avLst/>
          </a:prstGeom>
          <a:ln>
            <a:noFill/>
          </a:ln>
        </p:spPr>
      </p:pic>
      <p:pic>
        <p:nvPicPr>
          <p:cNvPr id="202" name="object 68" descr=""/>
          <p:cNvPicPr/>
          <p:nvPr/>
        </p:nvPicPr>
        <p:blipFill>
          <a:blip r:embed="rId18"/>
          <a:stretch/>
        </p:blipFill>
        <p:spPr>
          <a:xfrm>
            <a:off x="2861640" y="1290960"/>
            <a:ext cx="154800" cy="136440"/>
          </a:xfrm>
          <a:prstGeom prst="rect">
            <a:avLst/>
          </a:prstGeom>
          <a:ln>
            <a:noFill/>
          </a:ln>
        </p:spPr>
      </p:pic>
      <p:sp>
        <p:nvSpPr>
          <p:cNvPr id="203" name="CustomShape 10"/>
          <p:cNvSpPr/>
          <p:nvPr/>
        </p:nvSpPr>
        <p:spPr>
          <a:xfrm>
            <a:off x="6140520" y="9593640"/>
            <a:ext cx="861120" cy="844920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204" name="CustomShape 11"/>
          <p:cNvSpPr/>
          <p:nvPr/>
        </p:nvSpPr>
        <p:spPr>
          <a:xfrm>
            <a:off x="6641640" y="8064000"/>
            <a:ext cx="801720" cy="80172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pic>
        <p:nvPicPr>
          <p:cNvPr id="205" name="object 48" descr=""/>
          <p:cNvPicPr/>
          <p:nvPr/>
        </p:nvPicPr>
        <p:blipFill>
          <a:blip r:embed="rId19"/>
          <a:stretch/>
        </p:blipFill>
        <p:spPr>
          <a:xfrm>
            <a:off x="6780240" y="8346240"/>
            <a:ext cx="587880" cy="502920"/>
          </a:xfrm>
          <a:prstGeom prst="rect">
            <a:avLst/>
          </a:prstGeom>
          <a:ln>
            <a:noFill/>
          </a:ln>
        </p:spPr>
      </p:pic>
      <p:pic>
        <p:nvPicPr>
          <p:cNvPr id="206" name="Рисунок 7" descr=""/>
          <p:cNvPicPr/>
          <p:nvPr/>
        </p:nvPicPr>
        <p:blipFill>
          <a:blip r:embed="rId20"/>
          <a:stretch/>
        </p:blipFill>
        <p:spPr>
          <a:xfrm>
            <a:off x="6153120" y="9577080"/>
            <a:ext cx="848520" cy="848520"/>
          </a:xfrm>
          <a:prstGeom prst="rect">
            <a:avLst/>
          </a:prstGeom>
          <a:ln>
            <a:noFill/>
          </a:ln>
        </p:spPr>
      </p:pic>
      <p:graphicFrame>
        <p:nvGraphicFramePr>
          <p:cNvPr id="207" name="Table 12"/>
          <p:cNvGraphicFramePr/>
          <p:nvPr/>
        </p:nvGraphicFramePr>
        <p:xfrm>
          <a:off x="180000" y="1559520"/>
          <a:ext cx="7161480" cy="4920120"/>
        </p:xfrm>
        <a:graphic>
          <a:graphicData uri="http://schemas.openxmlformats.org/drawingml/2006/table">
            <a:tbl>
              <a:tblPr/>
              <a:tblGrid>
                <a:gridCol w="849600"/>
                <a:gridCol w="5089680"/>
                <a:gridCol w="1222560"/>
              </a:tblGrid>
              <a:tr h="906840"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2200" spc="-1" strike="noStrike">
                          <a:solidFill>
                            <a:srgbClr val="ffffff"/>
                          </a:solidFill>
                          <a:latin typeface="Times New Roman"/>
                        </a:rPr>
                        <a:t>Дата </a:t>
                      </a:r>
                      <a:endParaRPr b="0" lang="ru-RU" sz="22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</a:tr>
              <a:tr h="1424520"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4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27.07</a:t>
                      </a:r>
                      <a:endParaRPr b="0" lang="ru-RU" sz="14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fcce4"/>
                    </a:solidFill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4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Лечебная гимнастика</a:t>
                      </a:r>
                      <a:endParaRPr b="0" lang="ru-RU" sz="14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b="0" lang="ru-RU" sz="14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i="1" lang="ru-RU" sz="14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Р</a:t>
                      </a:r>
                      <a:r>
                        <a:rPr b="1" lang="ru-RU" sz="14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укоделие: изготовление куклы-мотонки разных народов (в честь года «Единства народов России»</a:t>
                      </a:r>
                      <a:endParaRPr b="0" lang="ru-RU" sz="14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b="0" lang="ru-RU" sz="14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b="0" lang="ru-RU" sz="14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fcce4"/>
                    </a:solidFill>
                  </a:tcPr>
                </a:tc>
                <a:tc>
                  <a:txBody>
                    <a:bodyPr/>
                    <a:p>
                      <a:r>
                        <a:rPr b="1" lang="ru-RU" sz="14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12.00</a:t>
                      </a:r>
                      <a:endParaRPr b="0" lang="ru-RU" sz="1400" spc="-1" strike="noStrike">
                        <a:latin typeface="Arial"/>
                      </a:endParaRPr>
                    </a:p>
                    <a:p>
                      <a:endParaRPr b="0" lang="ru-RU" sz="1400" spc="-1" strike="noStrike">
                        <a:latin typeface="Arial"/>
                      </a:endParaRPr>
                    </a:p>
                    <a:p>
                      <a:r>
                        <a:rPr b="1" lang="ru-RU" sz="14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13.00</a:t>
                      </a:r>
                      <a:endParaRPr b="0" lang="ru-RU" sz="14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fcce4"/>
                    </a:solidFill>
                  </a:tcPr>
                </a:tc>
              </a:tr>
              <a:tr h="450360"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4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28.07</a:t>
                      </a:r>
                      <a:endParaRPr b="0" lang="ru-RU" sz="14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fcce4"/>
                    </a:solidFill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4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        </a:t>
                      </a:r>
                      <a:r>
                        <a:rPr b="1" lang="ru-RU" sz="14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Встреча с психологом</a:t>
                      </a:r>
                      <a:endParaRPr b="0" lang="ru-RU" sz="14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fcce4"/>
                    </a:solidFill>
                  </a:tcPr>
                </a:tc>
                <a:tc>
                  <a:txBody>
                    <a:bodyPr/>
                    <a:p>
                      <a:r>
                        <a:rPr b="1" lang="ru-RU" sz="14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13.00</a:t>
                      </a:r>
                      <a:endParaRPr b="0" lang="ru-RU" sz="14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fcce4"/>
                    </a:solidFill>
                  </a:tcPr>
                </a:tc>
              </a:tr>
              <a:tr h="1121040"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4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29.07</a:t>
                      </a:r>
                      <a:endParaRPr b="0" lang="ru-RU" sz="14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fcce4"/>
                    </a:solidFill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4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Лечебная гимнастика</a:t>
                      </a:r>
                      <a:endParaRPr b="0" lang="ru-RU" sz="14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b="0" lang="ru-RU" sz="14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4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Урок рукоделия: вязание и подшив сидений участникам СВО </a:t>
                      </a:r>
                      <a:endParaRPr b="0" lang="ru-RU" sz="14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fcce4"/>
                    </a:solidFill>
                  </a:tcPr>
                </a:tc>
                <a:tc>
                  <a:txBody>
                    <a:bodyPr/>
                    <a:p>
                      <a:r>
                        <a:rPr b="1" lang="ru-RU" sz="14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12.00</a:t>
                      </a:r>
                      <a:endParaRPr b="0" lang="ru-RU" sz="1400" spc="-1" strike="noStrike">
                        <a:latin typeface="Arial"/>
                      </a:endParaRPr>
                    </a:p>
                    <a:p>
                      <a:endParaRPr b="0" lang="ru-RU" sz="1400" spc="-1" strike="noStrike">
                        <a:latin typeface="Arial"/>
                      </a:endParaRPr>
                    </a:p>
                    <a:p>
                      <a:r>
                        <a:rPr b="1" lang="ru-RU" sz="14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13.00</a:t>
                      </a:r>
                      <a:endParaRPr b="0" lang="ru-RU" sz="14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fcce4"/>
                    </a:solidFill>
                  </a:tcPr>
                </a:tc>
              </a:tr>
              <a:tr h="1017720"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4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31.07</a:t>
                      </a:r>
                      <a:endParaRPr b="0" lang="ru-RU" sz="14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fcce4"/>
                    </a:solidFill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i="1" lang="ru-RU" sz="14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Мероприятие</a:t>
                      </a:r>
                      <a:r>
                        <a:rPr b="1" lang="ru-RU" sz="14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: Прогулка по Набережной Алушты в честь Дня Счастья.</a:t>
                      </a:r>
                      <a:endParaRPr b="0" lang="ru-RU" sz="14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fcce4"/>
                    </a:solidFill>
                  </a:tcPr>
                </a:tc>
                <a:tc>
                  <a:txBody>
                    <a:bodyPr/>
                    <a:p>
                      <a:r>
                        <a:rPr b="1" lang="ru-RU" sz="14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b="1" lang="ru-RU" sz="14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9.30</a:t>
                      </a:r>
                      <a:endParaRPr b="0" lang="ru-RU" sz="14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fcce4"/>
                    </a:solidFill>
                  </a:tcPr>
                </a:tc>
              </a:tr>
            </a:tbl>
          </a:graphicData>
        </a:graphic>
      </p:graphicFrame>
      <p:sp>
        <p:nvSpPr>
          <p:cNvPr id="208" name="CustomShape 13"/>
          <p:cNvSpPr/>
          <p:nvPr/>
        </p:nvSpPr>
        <p:spPr>
          <a:xfrm>
            <a:off x="7848000" y="6912000"/>
            <a:ext cx="168120" cy="3337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209" name="CustomShape 14"/>
          <p:cNvSpPr/>
          <p:nvPr/>
        </p:nvSpPr>
        <p:spPr>
          <a:xfrm>
            <a:off x="2413800" y="6660000"/>
            <a:ext cx="4964760" cy="9979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/>
          <a:p>
            <a:pPr marL="12600" indent="1948680">
              <a:lnSpc>
                <a:spcPct val="112000"/>
              </a:lnSpc>
              <a:spcBef>
                <a:spcPts val="99"/>
              </a:spcBef>
            </a:pPr>
            <a:r>
              <a:rPr b="1" lang="ru-RU" sz="1200" spc="-1" strike="noStrike">
                <a:solidFill>
                  <a:srgbClr val="000000"/>
                </a:solidFill>
                <a:latin typeface="Times New Roman"/>
                <a:ea typeface="DejaVu Sans"/>
              </a:rPr>
              <a:t>Время работы: </a:t>
            </a:r>
            <a:endParaRPr b="0" lang="ru-RU" sz="1200" spc="-1" strike="noStrike">
              <a:latin typeface="Arial"/>
            </a:endParaRPr>
          </a:p>
          <a:p>
            <a:pPr marL="12600" indent="1948680">
              <a:lnSpc>
                <a:spcPct val="112000"/>
              </a:lnSpc>
              <a:spcBef>
                <a:spcPts val="99"/>
              </a:spcBef>
            </a:pPr>
            <a:r>
              <a:rPr b="1" lang="ru-RU" sz="1200" spc="-1" strike="noStrike">
                <a:solidFill>
                  <a:srgbClr val="000000"/>
                </a:solidFill>
                <a:latin typeface="Times New Roman"/>
                <a:ea typeface="DejaVu Sans"/>
              </a:rPr>
              <a:t>понедельник — четверг 09:00-18:00</a:t>
            </a:r>
            <a:endParaRPr b="0" lang="ru-RU" sz="1200" spc="-1" strike="noStrike">
              <a:latin typeface="Arial"/>
            </a:endParaRPr>
          </a:p>
          <a:p>
            <a:pPr marL="12600" indent="1948680">
              <a:lnSpc>
                <a:spcPct val="112000"/>
              </a:lnSpc>
              <a:spcBef>
                <a:spcPts val="99"/>
              </a:spcBef>
            </a:pPr>
            <a:r>
              <a:rPr b="1" lang="ru-RU" sz="1200" spc="-1" strike="noStrike">
                <a:solidFill>
                  <a:srgbClr val="000000"/>
                </a:solidFill>
                <a:latin typeface="Times New Roman"/>
                <a:ea typeface="DejaVu Sans"/>
              </a:rPr>
              <a:t>пятница 09:00 — 16:45</a:t>
            </a:r>
            <a:endParaRPr b="0" lang="ru-RU" sz="1200" spc="-1" strike="noStrike">
              <a:latin typeface="Arial"/>
            </a:endParaRPr>
          </a:p>
        </p:txBody>
      </p:sp>
    </p:spTree>
  </p:cSld>
  <p:timing>
    <p:tnLst>
      <p:par>
        <p:cTn id="7" dur="indefinite" restart="never" nodeType="tmRoot">
          <p:childTnLst>
            <p:seq>
              <p:cTn id="8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27221</TotalTime>
  <Application>LibreOffice/5.4.5.1$Windows_X86_64 LibreOffice_project/79c9829dd5d8054ec39a82dc51cd9eff340dbee8</Application>
  <Words>716</Words>
  <Paragraphs>201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2025-11-06T11:20:25Z</dcterms:created>
  <dc:creator>Пользователь</dc:creator>
  <dc:description/>
  <dc:language>ru-RU</dc:language>
  <cp:lastModifiedBy/>
  <cp:lastPrinted>2026-06-24T16:02:43Z</cp:lastPrinted>
  <dcterms:modified xsi:type="dcterms:W3CDTF">2026-06-26T11:48:34Z</dcterms:modified>
  <cp:revision>344</cp:revision>
  <dc:subject/>
  <dc:title>МЕРОПРИЯТИЯ НА ДЕКАБРЬ 2025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15.0000</vt:lpwstr>
  </property>
  <property fmtid="{D5CDD505-2E9C-101B-9397-08002B2CF9AE}" pid="3" name="Created">
    <vt:filetime>2025-11-06T00:00:00Z</vt:filetime>
  </property>
  <property fmtid="{D5CDD505-2E9C-101B-9397-08002B2CF9AE}" pid="4" name="Creator">
    <vt:lpwstr>Adobe InDesign 18.4 (Windows)</vt:lpwstr>
  </property>
  <property fmtid="{D5CDD505-2E9C-101B-9397-08002B2CF9AE}" pid="5" name="HiddenSlides">
    <vt:i4>0</vt:i4>
  </property>
  <property fmtid="{D5CDD505-2E9C-101B-9397-08002B2CF9AE}" pid="6" name="HyperlinksChanged">
    <vt:bool>0</vt:bool>
  </property>
  <property fmtid="{D5CDD505-2E9C-101B-9397-08002B2CF9AE}" pid="7" name="LastSaved">
    <vt:filetime>2025-11-06T00:00:00Z</vt:filetime>
  </property>
  <property fmtid="{D5CDD505-2E9C-101B-9397-08002B2CF9AE}" pid="8" name="LinksUpToDate">
    <vt:bool>0</vt:bool>
  </property>
  <property fmtid="{D5CDD505-2E9C-101B-9397-08002B2CF9AE}" pid="9" name="MMClips">
    <vt:i4>0</vt:i4>
  </property>
  <property fmtid="{D5CDD505-2E9C-101B-9397-08002B2CF9AE}" pid="10" name="Notes">
    <vt:i4>0</vt:i4>
  </property>
  <property fmtid="{D5CDD505-2E9C-101B-9397-08002B2CF9AE}" pid="11" name="PresentationFormat">
    <vt:lpwstr>Произвольный</vt:lpwstr>
  </property>
  <property fmtid="{D5CDD505-2E9C-101B-9397-08002B2CF9AE}" pid="12" name="Producer">
    <vt:lpwstr>Adobe PDF Library 17.0</vt:lpwstr>
  </property>
  <property fmtid="{D5CDD505-2E9C-101B-9397-08002B2CF9AE}" pid="13" name="ScaleCrop">
    <vt:bool>0</vt:bool>
  </property>
  <property fmtid="{D5CDD505-2E9C-101B-9397-08002B2CF9AE}" pid="14" name="ShareDoc">
    <vt:bool>0</vt:bool>
  </property>
  <property fmtid="{D5CDD505-2E9C-101B-9397-08002B2CF9AE}" pid="15" name="Slides">
    <vt:i4>4</vt:i4>
  </property>
</Properties>
</file>