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10.png" ContentType="image/png"/>
  <Override PartName="/ppt/media/image5.png" ContentType="image/png"/>
  <Override PartName="/ppt/media/image11.png" ContentType="image/png"/>
  <Override PartName="/ppt/media/image6.png" ContentType="image/png"/>
  <Override PartName="/ppt/media/image7.png" ContentType="image/png"/>
  <Override PartName="/ppt/media/image12.png" ContentType="image/png"/>
  <Override PartName="/ppt/media/image8.png" ContentType="image/png"/>
  <Override PartName="/ppt/media/image13.png" ContentType="image/png"/>
  <Override PartName="/ppt/media/image9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8A6C758-6D2B-4FF7-A19D-84AADA39F1A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CF852CA-F2D7-4252-AA65-B65E2EEEC8D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8FBAF87-C2CF-4430-934F-C188A20D3697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8D79E34-03C9-4954-BB2A-69C969C1345C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C1FC122-D8AC-4216-AF5C-3215B2BF58D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D6AF452-97F1-43CD-8775-F571925394F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CC0FE23-995A-468F-B7E0-DF3762EA145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DBD0F41-3D52-488D-9F88-2BA6ACC83FB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BF29DF3-769F-4713-9F1A-58526D01767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99465AC-F2B1-4F27-983D-CC617579BE6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EE0CCF2-7F06-450B-830E-7B6ABCCA86B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4774ABD-9B1E-49E0-84D7-F753FB59359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2571840" y="9944280"/>
            <a:ext cx="241596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5445000" y="994428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8b8b8b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70615AA-482C-48A2-ABA4-EFBA1D884A61}" type="slidenum">
              <a:rPr b="0" lang="ru-RU" sz="1400" spc="-1" strike="noStrike">
                <a:solidFill>
                  <a:srgbClr val="8b8b8b"/>
                </a:solidFill>
                <a:latin typeface="Arial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428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object 33" descr=""/>
          <p:cNvPicPr/>
          <p:nvPr/>
        </p:nvPicPr>
        <p:blipFill>
          <a:blip r:embed="rId1"/>
          <a:stretch/>
        </p:blipFill>
        <p:spPr>
          <a:xfrm>
            <a:off x="3732120" y="108000"/>
            <a:ext cx="3716280" cy="1655640"/>
          </a:xfrm>
          <a:prstGeom prst="rect">
            <a:avLst/>
          </a:prstGeom>
          <a:ln w="9525">
            <a:noFill/>
          </a:ln>
        </p:spPr>
      </p:pic>
      <p:sp>
        <p:nvSpPr>
          <p:cNvPr id="40" name="object 35"/>
          <p:cNvSpPr/>
          <p:nvPr/>
        </p:nvSpPr>
        <p:spPr>
          <a:xfrm>
            <a:off x="210960" y="7108920"/>
            <a:ext cx="7342200" cy="3581280"/>
          </a:xfrm>
          <a:custGeom>
            <a:avLst/>
            <a:gdLst>
              <a:gd name="textAreaLeft" fmla="*/ 0 w 7342200"/>
              <a:gd name="textAreaRight" fmla="*/ 7345440 w 7342200"/>
              <a:gd name="textAreaTop" fmla="*/ 0 h 3581280"/>
              <a:gd name="textAreaBottom" fmla="*/ 3584520 h 358128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grpSp>
        <p:nvGrpSpPr>
          <p:cNvPr id="41" name="Группа 1"/>
          <p:cNvGrpSpPr/>
          <p:nvPr/>
        </p:nvGrpSpPr>
        <p:grpSpPr>
          <a:xfrm>
            <a:off x="644400" y="8177040"/>
            <a:ext cx="1144800" cy="128880"/>
            <a:chOff x="644400" y="8177040"/>
            <a:chExt cx="1144800" cy="128880"/>
          </a:xfrm>
        </p:grpSpPr>
        <p:pic>
          <p:nvPicPr>
            <p:cNvPr id="42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7400"/>
              <a:ext cx="100080" cy="128520"/>
            </a:xfrm>
            <a:prstGeom prst="rect">
              <a:avLst/>
            </a:prstGeom>
            <a:ln w="9525">
              <a:noFill/>
            </a:ln>
          </p:spPr>
        </p:pic>
        <p:sp>
          <p:nvSpPr>
            <p:cNvPr id="43" name="object 37"/>
            <p:cNvSpPr/>
            <p:nvPr/>
          </p:nvSpPr>
          <p:spPr>
            <a:xfrm>
              <a:off x="771480" y="8178840"/>
              <a:ext cx="91440" cy="125280"/>
            </a:xfrm>
            <a:custGeom>
              <a:avLst/>
              <a:gdLst>
                <a:gd name="textAreaLeft" fmla="*/ 0 w 91440"/>
                <a:gd name="textAreaRight" fmla="*/ 94680 w 91440"/>
                <a:gd name="textAreaTop" fmla="*/ 0 h 125280"/>
                <a:gd name="textAreaBottom" fmla="*/ 128520 h 12528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pic>
          <p:nvPicPr>
            <p:cNvPr id="44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7400"/>
              <a:ext cx="289080" cy="128520"/>
            </a:xfrm>
            <a:prstGeom prst="rect">
              <a:avLst/>
            </a:prstGeom>
            <a:ln w="9525">
              <a:noFill/>
            </a:ln>
          </p:spPr>
        </p:pic>
        <p:pic>
          <p:nvPicPr>
            <p:cNvPr id="45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7040"/>
              <a:ext cx="315720" cy="128520"/>
            </a:xfrm>
            <a:prstGeom prst="rect">
              <a:avLst/>
            </a:prstGeom>
            <a:ln w="9525">
              <a:noFill/>
            </a:ln>
          </p:spPr>
        </p:pic>
        <p:pic>
          <p:nvPicPr>
            <p:cNvPr id="46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840"/>
              <a:ext cx="106920" cy="124920"/>
            </a:xfrm>
            <a:prstGeom prst="rect">
              <a:avLst/>
            </a:prstGeom>
            <a:ln w="9525">
              <a:noFill/>
            </a:ln>
          </p:spPr>
        </p:pic>
        <p:pic>
          <p:nvPicPr>
            <p:cNvPr id="47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9200"/>
              <a:ext cx="109800" cy="12672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349880" y="317520"/>
            <a:ext cx="2786040" cy="77148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0" rIns="0" tIns="81360" bIns="0" anchor="t">
            <a:noAutofit/>
          </a:bodyPr>
          <a:p>
            <a:pPr marL="438120" indent="0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400" spc="-1" strike="noStrike">
                <a:solidFill>
                  <a:srgbClr val="ffffff"/>
                </a:solidFill>
                <a:latin typeface="Calibri"/>
                <a:ea typeface="Calibri"/>
              </a:rPr>
              <a:t>МЕРОПРИЯТИЯ НА</a:t>
            </a:r>
            <a:r>
              <a:rPr b="0" lang="ru-RU" sz="2400" spc="-1" strike="noStrike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r>
              <a:rPr b="1" lang="ru-RU" sz="2400" spc="-1" strike="noStrike">
                <a:solidFill>
                  <a:srgbClr val="ffffff"/>
                </a:solidFill>
                <a:latin typeface="Calibri"/>
                <a:ea typeface="Calibri"/>
              </a:rPr>
              <a:t>ИЮНЬ  2026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object 43"/>
          <p:cNvSpPr/>
          <p:nvPr/>
        </p:nvSpPr>
        <p:spPr>
          <a:xfrm>
            <a:off x="628560" y="8442360"/>
            <a:ext cx="5111640" cy="185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Calibri"/>
              </a:rPr>
              <a:t>ПРИХОДИТЕ, МЫ ВАС 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1426"/>
              </a:lnSpc>
              <a:spcBef>
                <a:spcPts val="1037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Calibri"/>
              </a:rPr>
              <a:t>Наши 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1301"/>
              </a:lnSpc>
              <a:spcBef>
                <a:spcPts val="125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Calibri"/>
              </a:rPr>
              <a:t>Адрес: Республика Крым, г. Алушта ул. Школьная,8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Calibri"/>
              </a:rPr>
              <a:t>Контактный номер: +79787817166 Базалей Ольга Викторовна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object 44"/>
          <p:cNvSpPr/>
          <p:nvPr/>
        </p:nvSpPr>
        <p:spPr>
          <a:xfrm>
            <a:off x="3240000" y="7740000"/>
            <a:ext cx="3294000" cy="73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7960">
              <a:lnSpc>
                <a:spcPct val="113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4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400" spc="-66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400" spc="-12" strike="noStrike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b="1" lang="ru-RU" sz="14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400" spc="-12" strike="noStrike">
                <a:solidFill>
                  <a:srgbClr val="58595b"/>
                </a:solidFill>
                <a:latin typeface="Calibri"/>
                <a:ea typeface="DejaVu Sans"/>
              </a:rPr>
              <a:t> четверг </a:t>
            </a:r>
            <a:r>
              <a:rPr b="1" lang="ru-RU" sz="1400" spc="-1" strike="noStrike">
                <a:solidFill>
                  <a:srgbClr val="58595b"/>
                </a:solidFill>
                <a:latin typeface="Calibri"/>
                <a:ea typeface="DejaVu Sans"/>
              </a:rPr>
              <a:t>09:00</a:t>
            </a:r>
            <a:r>
              <a:rPr b="1" lang="ru-RU" sz="14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4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4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400" spc="-21" strike="noStrike">
                <a:solidFill>
                  <a:srgbClr val="58595b"/>
                </a:solidFill>
                <a:latin typeface="Calibri"/>
                <a:ea typeface="DejaVu Sans"/>
              </a:rPr>
              <a:t>18:00 </a:t>
            </a:r>
            <a:r>
              <a:rPr b="1" lang="ru-RU" sz="1400" spc="-1" strike="noStrike">
                <a:solidFill>
                  <a:srgbClr val="58595b"/>
                </a:solidFill>
                <a:latin typeface="Calibri"/>
                <a:ea typeface="DejaVu Sans"/>
              </a:rPr>
              <a:t>пятница</a:t>
            </a:r>
            <a:r>
              <a:rPr b="1" lang="ru-RU" sz="14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400" spc="-1" strike="noStrike">
                <a:solidFill>
                  <a:srgbClr val="58595b"/>
                </a:solidFill>
                <a:latin typeface="Calibri"/>
                <a:ea typeface="DejaVu Sans"/>
              </a:rPr>
              <a:t>09:00</a:t>
            </a:r>
            <a:r>
              <a:rPr b="1" lang="ru-RU" sz="14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4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4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400" spc="-21" strike="noStrike">
                <a:solidFill>
                  <a:srgbClr val="58595b"/>
                </a:solidFill>
                <a:latin typeface="Calibri"/>
                <a:ea typeface="DejaVu Sans"/>
              </a:rPr>
              <a:t>16:45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object 45"/>
          <p:cNvSpPr/>
          <p:nvPr/>
        </p:nvSpPr>
        <p:spPr>
          <a:xfrm>
            <a:off x="5707080" y="9061560"/>
            <a:ext cx="1330200" cy="54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64"/>
              </a:spcBef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Calibri"/>
              </a:rPr>
              <a:t>Отделение фонда пенсионного и социального страхования Российской Федерации по Республике Крым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52" name="Группа 103"/>
          <p:cNvGrpSpPr/>
          <p:nvPr/>
        </p:nvGrpSpPr>
        <p:grpSpPr>
          <a:xfrm>
            <a:off x="512640" y="488880"/>
            <a:ext cx="2514240" cy="980640"/>
            <a:chOff x="512640" y="488880"/>
            <a:chExt cx="2514240" cy="980640"/>
          </a:xfrm>
        </p:grpSpPr>
        <p:pic>
          <p:nvPicPr>
            <p:cNvPr id="53" name="object 49" descr=""/>
            <p:cNvPicPr/>
            <p:nvPr/>
          </p:nvPicPr>
          <p:blipFill>
            <a:blip r:embed="rId7"/>
            <a:stretch/>
          </p:blipFill>
          <p:spPr>
            <a:xfrm>
              <a:off x="512640" y="488880"/>
              <a:ext cx="835920" cy="954360"/>
            </a:xfrm>
            <a:prstGeom prst="rect">
              <a:avLst/>
            </a:prstGeom>
            <a:ln w="9525">
              <a:noFill/>
            </a:ln>
          </p:spPr>
        </p:pic>
        <p:sp>
          <p:nvSpPr>
            <p:cNvPr id="54" name="object 50"/>
            <p:cNvSpPr/>
            <p:nvPr/>
          </p:nvSpPr>
          <p:spPr>
            <a:xfrm>
              <a:off x="1577160" y="814680"/>
              <a:ext cx="291960" cy="182160"/>
            </a:xfrm>
            <a:custGeom>
              <a:avLst/>
              <a:gdLst>
                <a:gd name="textAreaLeft" fmla="*/ 0 w 291960"/>
                <a:gd name="textAreaRight" fmla="*/ 295200 w 291960"/>
                <a:gd name="textAreaTop" fmla="*/ 0 h 182160"/>
                <a:gd name="textAreaBottom" fmla="*/ 185400 h 18216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grpSp>
          <p:nvGrpSpPr>
            <p:cNvPr id="55" name="object 51"/>
            <p:cNvGrpSpPr/>
            <p:nvPr/>
          </p:nvGrpSpPr>
          <p:grpSpPr>
            <a:xfrm>
              <a:off x="1918080" y="814680"/>
              <a:ext cx="444240" cy="147960"/>
              <a:chOff x="1918080" y="814680"/>
              <a:chExt cx="444240" cy="147960"/>
            </a:xfrm>
          </p:grpSpPr>
          <p:sp>
            <p:nvSpPr>
              <p:cNvPr id="56" name="object 52"/>
              <p:cNvSpPr/>
              <p:nvPr/>
            </p:nvSpPr>
            <p:spPr>
              <a:xfrm>
                <a:off x="1918080" y="814680"/>
                <a:ext cx="287640" cy="147960"/>
              </a:xfrm>
              <a:custGeom>
                <a:avLst/>
                <a:gdLst>
                  <a:gd name="textAreaLeft" fmla="*/ 0 w 287640"/>
                  <a:gd name="textAreaRight" fmla="*/ 290880 w 287640"/>
                  <a:gd name="textAreaTop" fmla="*/ 0 h 147960"/>
                  <a:gd name="textAreaBottom" fmla="*/ 151200 h 14796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  <a:ea typeface="DejaVu Sans"/>
                </a:endParaRPr>
              </a:p>
            </p:txBody>
          </p:sp>
          <p:pic>
            <p:nvPicPr>
              <p:cNvPr id="57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8080" cy="147240"/>
              </a:xfrm>
              <a:prstGeom prst="rect">
                <a:avLst/>
              </a:prstGeom>
              <a:ln w="9525">
                <a:noFill/>
              </a:ln>
            </p:spPr>
          </p:pic>
        </p:grpSp>
        <p:pic>
          <p:nvPicPr>
            <p:cNvPr id="58" name="object 54" descr=""/>
            <p:cNvPicPr/>
            <p:nvPr/>
          </p:nvPicPr>
          <p:blipFill>
            <a:blip r:embed="rId9"/>
            <a:stretch/>
          </p:blipFill>
          <p:spPr>
            <a:xfrm>
              <a:off x="1557000" y="1049760"/>
              <a:ext cx="156600" cy="150480"/>
            </a:xfrm>
            <a:prstGeom prst="rect">
              <a:avLst/>
            </a:prstGeom>
            <a:ln w="9525">
              <a:noFill/>
            </a:ln>
          </p:spPr>
        </p:pic>
        <p:grpSp>
          <p:nvGrpSpPr>
            <p:cNvPr id="59" name="object 55"/>
            <p:cNvGrpSpPr/>
            <p:nvPr/>
          </p:nvGrpSpPr>
          <p:grpSpPr>
            <a:xfrm>
              <a:off x="1763280" y="1050840"/>
              <a:ext cx="673920" cy="180360"/>
              <a:chOff x="1763280" y="1050840"/>
              <a:chExt cx="673920" cy="180360"/>
            </a:xfrm>
          </p:grpSpPr>
          <p:pic>
            <p:nvPicPr>
              <p:cNvPr id="60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3280" y="1051560"/>
                <a:ext cx="119520" cy="147240"/>
              </a:xfrm>
              <a:prstGeom prst="rect">
                <a:avLst/>
              </a:prstGeom>
              <a:ln w="9525">
                <a:noFill/>
              </a:ln>
            </p:spPr>
          </p:pic>
          <p:sp>
            <p:nvSpPr>
              <p:cNvPr id="61" name="object 57"/>
              <p:cNvSpPr/>
              <p:nvPr/>
            </p:nvSpPr>
            <p:spPr>
              <a:xfrm>
                <a:off x="1918080" y="1050840"/>
                <a:ext cx="519120" cy="180360"/>
              </a:xfrm>
              <a:custGeom>
                <a:avLst/>
                <a:gdLst>
                  <a:gd name="textAreaLeft" fmla="*/ 0 w 519120"/>
                  <a:gd name="textAreaRight" fmla="*/ 522360 w 519120"/>
                  <a:gd name="textAreaTop" fmla="*/ 0 h 180360"/>
                  <a:gd name="textAreaBottom" fmla="*/ 183600 h 18036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  <a:ea typeface="DejaVu Sans"/>
                </a:endParaRPr>
              </a:p>
            </p:txBody>
          </p:sp>
        </p:grpSp>
        <p:grpSp>
          <p:nvGrpSpPr>
            <p:cNvPr id="62" name="object 58"/>
            <p:cNvGrpSpPr/>
            <p:nvPr/>
          </p:nvGrpSpPr>
          <p:grpSpPr>
            <a:xfrm>
              <a:off x="2489040" y="1051560"/>
              <a:ext cx="288000" cy="147240"/>
              <a:chOff x="2489040" y="1051560"/>
              <a:chExt cx="288000" cy="147240"/>
            </a:xfrm>
          </p:grpSpPr>
          <p:pic>
            <p:nvPicPr>
              <p:cNvPr id="63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6720" cy="147240"/>
              </a:xfrm>
              <a:prstGeom prst="rect">
                <a:avLst/>
              </a:prstGeom>
              <a:ln w="9525">
                <a:noFill/>
              </a:ln>
            </p:spPr>
          </p:pic>
          <p:pic>
            <p:nvPicPr>
              <p:cNvPr id="64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9320" y="1051560"/>
                <a:ext cx="117720" cy="147240"/>
              </a:xfrm>
              <a:prstGeom prst="rect">
                <a:avLst/>
              </a:prstGeom>
              <a:ln w="9525">
                <a:noFill/>
              </a:ln>
            </p:spPr>
          </p:pic>
        </p:grpSp>
        <p:grpSp>
          <p:nvGrpSpPr>
            <p:cNvPr id="65" name="object 61"/>
            <p:cNvGrpSpPr/>
            <p:nvPr/>
          </p:nvGrpSpPr>
          <p:grpSpPr>
            <a:xfrm>
              <a:off x="1557000" y="1284480"/>
              <a:ext cx="1469880" cy="185040"/>
              <a:chOff x="1557000" y="1284480"/>
              <a:chExt cx="1469880" cy="185040"/>
            </a:xfrm>
          </p:grpSpPr>
          <p:pic>
            <p:nvPicPr>
              <p:cNvPr id="66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7000" y="1292040"/>
                <a:ext cx="140040" cy="152280"/>
              </a:xfrm>
              <a:prstGeom prst="rect">
                <a:avLst/>
              </a:prstGeom>
              <a:ln w="9525">
                <a:noFill/>
              </a:ln>
            </p:spPr>
          </p:pic>
          <p:pic>
            <p:nvPicPr>
              <p:cNvPr id="67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6200" y="1292040"/>
                <a:ext cx="161280" cy="152280"/>
              </a:xfrm>
              <a:prstGeom prst="rect">
                <a:avLst/>
              </a:prstGeom>
              <a:ln w="9525">
                <a:noFill/>
              </a:ln>
            </p:spPr>
          </p:pic>
          <p:pic>
            <p:nvPicPr>
              <p:cNvPr id="68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8080" y="1284480"/>
                <a:ext cx="357120" cy="185040"/>
              </a:xfrm>
              <a:prstGeom prst="rect">
                <a:avLst/>
              </a:prstGeom>
              <a:ln w="9525">
                <a:noFill/>
              </a:ln>
            </p:spPr>
          </p:pic>
          <p:pic>
            <p:nvPicPr>
              <p:cNvPr id="69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400" y="1292040"/>
                <a:ext cx="161280" cy="152280"/>
              </a:xfrm>
              <a:prstGeom prst="rect">
                <a:avLst/>
              </a:prstGeom>
              <a:ln w="9525">
                <a:noFill/>
              </a:ln>
            </p:spPr>
          </p:pic>
          <p:sp>
            <p:nvSpPr>
              <p:cNvPr id="70" name="object 66"/>
              <p:cNvSpPr/>
              <p:nvPr/>
            </p:nvSpPr>
            <p:spPr>
              <a:xfrm>
                <a:off x="2494440" y="1290960"/>
                <a:ext cx="135000" cy="146520"/>
              </a:xfrm>
              <a:custGeom>
                <a:avLst/>
                <a:gdLst>
                  <a:gd name="textAreaLeft" fmla="*/ 0 w 135000"/>
                  <a:gd name="textAreaRight" fmla="*/ 138240 w 135000"/>
                  <a:gd name="textAreaTop" fmla="*/ 0 h 146520"/>
                  <a:gd name="textAreaBottom" fmla="*/ 149760 h 14652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  <a:ea typeface="DejaVu Sans"/>
                </a:endParaRPr>
              </a:p>
            </p:txBody>
          </p:sp>
          <p:pic>
            <p:nvPicPr>
              <p:cNvPr id="71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840" y="1290960"/>
                <a:ext cx="167040" cy="178200"/>
              </a:xfrm>
              <a:prstGeom prst="rect">
                <a:avLst/>
              </a:prstGeom>
              <a:ln w="9525">
                <a:noFill/>
              </a:ln>
            </p:spPr>
          </p:pic>
          <p:pic>
            <p:nvPicPr>
              <p:cNvPr id="72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5240" cy="147240"/>
              </a:xfrm>
              <a:prstGeom prst="rect">
                <a:avLst/>
              </a:prstGeom>
              <a:ln w="9525">
                <a:noFill/>
              </a:ln>
            </p:spPr>
          </p:pic>
        </p:grpSp>
      </p:grpSp>
      <p:sp>
        <p:nvSpPr>
          <p:cNvPr id="73" name="Прямоугольник: скругленные углы 2"/>
          <p:cNvSpPr/>
          <p:nvPr/>
        </p:nvSpPr>
        <p:spPr>
          <a:xfrm>
            <a:off x="6140520" y="9593280"/>
            <a:ext cx="87156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74" name="Овал 3"/>
          <p:cNvSpPr/>
          <p:nvPr/>
        </p:nvSpPr>
        <p:spPr>
          <a:xfrm>
            <a:off x="6048360" y="7937640"/>
            <a:ext cx="811080" cy="8128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75" name="object 48" descr=""/>
          <p:cNvPicPr/>
          <p:nvPr/>
        </p:nvPicPr>
        <p:blipFill>
          <a:blip r:embed="rId19"/>
          <a:stretch/>
        </p:blipFill>
        <p:spPr>
          <a:xfrm>
            <a:off x="6162840" y="8142120"/>
            <a:ext cx="598320" cy="512640"/>
          </a:xfrm>
          <a:prstGeom prst="rect">
            <a:avLst/>
          </a:prstGeom>
          <a:ln w="9525">
            <a:noFill/>
          </a:ln>
        </p:spPr>
      </p:pic>
      <p:pic>
        <p:nvPicPr>
          <p:cNvPr id="76" name="Рисунок 7" descr=""/>
          <p:cNvPicPr/>
          <p:nvPr/>
        </p:nvPicPr>
        <p:blipFill>
          <a:blip r:embed="rId20"/>
          <a:stretch/>
        </p:blipFill>
        <p:spPr>
          <a:xfrm>
            <a:off x="6153120" y="9577440"/>
            <a:ext cx="858600" cy="858600"/>
          </a:xfrm>
          <a:prstGeom prst="rect">
            <a:avLst/>
          </a:prstGeom>
          <a:ln w="9525">
            <a:noFill/>
          </a:ln>
        </p:spPr>
      </p:pic>
      <p:graphicFrame>
        <p:nvGraphicFramePr>
          <p:cNvPr id="77" name="Таблица 4"/>
          <p:cNvGraphicFramePr/>
          <p:nvPr/>
        </p:nvGraphicFramePr>
        <p:xfrm>
          <a:off x="873000" y="1544400"/>
          <a:ext cx="6428520" cy="6769440"/>
        </p:xfrm>
        <a:graphic>
          <a:graphicData uri="http://schemas.openxmlformats.org/drawingml/2006/table">
            <a:tbl>
              <a:tblPr/>
              <a:tblGrid>
                <a:gridCol w="798120"/>
                <a:gridCol w="4564440"/>
                <a:gridCol w="1066320"/>
              </a:tblGrid>
              <a:tr h="77508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196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01.06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День защиты детей. Праздничное мероприятие для детей  участников СВО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:00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4219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02.06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 Light"/>
                        </a:rPr>
                        <a:t>Арт-терапия «антистресс рисунки»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05.06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Урок компьютерной грамотности: «Учимся создавать электронную почту»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09.06.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 Light"/>
                        </a:rPr>
                        <a:t>Урок пенсионной грамотности: «Из чего состоит МОЯ пенсия». Индивидуальное консультирование специалистом профильного отдела.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11.06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Онлайн-мероприятие ФП «Здоровоое долголетие»: «Как сохранить здоровье летом»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10-00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16.06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 Light"/>
                        </a:rPr>
                        <a:t>Просмотр фильма Российского географического общества. Игра в лото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10-00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473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18.06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chemeClr val="dk1"/>
                          </a:solidFill>
                          <a:latin typeface="Times New Roman"/>
                          <a:ea typeface="Calibri Light"/>
                        </a:rPr>
                        <a:t>Урок финансовой грамотности: встреча с представителем банка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2782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22.06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Онлайн лекция РГО Знание» «Память пылающих лет: Путь к Победе»»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10-00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3265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24.06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Уроки «вязание для начинающих»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10-00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2782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26.06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chemeClr val="dk1"/>
                          </a:solidFill>
                          <a:latin typeface="Times New Roman"/>
                          <a:ea typeface="Calibri Light"/>
                        </a:rPr>
                        <a:t>Экскурсия в музей г.Алушты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10-00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5130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30.06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 Light"/>
                        </a:rPr>
                        <a:t>Лекция-встреча с начальником Управления установления пенсий Бондаренко С.В. по вопросам разъяснения пенсионного законодательства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10:00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718</TotalTime>
  <Application>LibreOffice/7.5.9.2$Windows_X86_64 LibreOffice_project/cdeefe45c17511d326101eed8008ac4092f278a9</Application>
  <AppVersion>15.0000</AppVersion>
  <Words>175</Words>
  <Paragraphs>40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cp:lastPrinted>2026-05-22T12:25:57Z</cp:lastPrinted>
  <dcterms:modified xsi:type="dcterms:W3CDTF">2026-05-22T12:27:04Z</dcterms:modified>
  <cp:revision>63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