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ustom.xml" ContentType="application/vnd.openxmlformats-officedocument.custom-properties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2.xml" ContentType="application/vnd.openxmlformats-officedocument.theme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theme/theme4.xml" ContentType="application/vnd.openxmlformats-officedocument.theme+xml"/>
  <Override PartName="/ppt/slideLayouts/slideLayout7.xml" ContentType="application/vnd.openxmlformats-officedocument.presentationml.slideLayout+xml"/>
  <Default Extension="png" ContentType="image/png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66" r:id="rId6"/>
    <p:sldMasterId id="2147483668" r:id="rId7"/>
    <p:sldMasterId id="2147483670" r:id="rId8"/>
    <p:sldMasterId id="2147483672" r:id="rId9"/>
    <p:sldMasterId id="2147483674" r:id="rId10"/>
    <p:sldMasterId id="2147483676" r:id="rId11"/>
    <p:sldMasterId id="2147483678" r:id="rId12"/>
  </p:sldMasterIdLst>
  <p:sldIdLst>
    <p:sldId id="256" r:id="rId13"/>
    <p:sldId id="257" r:id="rId14"/>
  </p:sldIdLst>
  <p:sldSz cx="7556500" cy="106934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368" userDrawn="1">
          <p15:clr>
            <a:srgbClr val="A4A3A4"/>
          </p15:clr>
        </p15:guide>
        <p15:guide id="2" pos="23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4" d="100"/>
          <a:sy n="74" d="100"/>
        </p:scale>
        <p:origin x="-3240" y="-18"/>
      </p:cViewPr>
      <p:guideLst>
        <p:guide orient="horz" pos="3368"/>
        <p:guide pos="238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BEE8EEF-E84D-4438-963D-5B8146B69E19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7F528A95-498B-4948-9898-B1BBD003049A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A5134FBD-8D92-4CD3-A30E-09461708633D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8A75D8C-130E-416E-9872-050BD5B306B6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97D08BEE-428E-4F1C-A236-DA7CB0C0D352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A2AE93EA-ECE2-4973-8D94-3EB8A6D2991C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0842A762-963B-4D30-865D-4F7486558E01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A7464ACA-C0E4-44A9-AF34-03AEF9C7B3EF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523BCE99-BFE4-45CE-8727-516EE1282949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35F9B440-0AE0-431A-B3E7-D1E6AAB8FFC4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CF3F095C-D11C-42B1-B619-343DDFA25852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3D39F965-F116-4855-BD8D-E2DB8B5BF95D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2D80BFF7-9E7B-483F-9418-BD20FF7ED3F1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1A6880B7-9007-4511-A511-EB68852593F5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15036E6A-0477-4565-B5B4-E60727FB1005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C0BA8D2E-4AFB-43D0-94FF-9FA7BD0E5407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2764D9D7-3A46-4A33-A9BC-A23FB9395284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CC443ADC-7F95-49C8-8836-EE81A265E478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69713CA8-0170-4DE4-AE10-92EB59B5ECA3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D2F2DDE4-80DF-4ACB-8EFB-13BDA96210B5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8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9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0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10" Type="http://schemas.openxmlformats.org/officeDocument/2006/relationships/theme" Target="../theme/theme5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4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5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6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96" name="PlaceHolder 5"/>
          <p:cNvSpPr>
            <a:spLocks noGrp="1"/>
          </p:cNvSpPr>
          <p:nvPr>
            <p:ph type="ftr" idx="28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97" name="PlaceHolder 6"/>
          <p:cNvSpPr>
            <a:spLocks noGrp="1"/>
          </p:cNvSpPr>
          <p:nvPr>
            <p:ph type="sldNum" idx="29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98" name="PlaceHolder 7"/>
          <p:cNvSpPr>
            <a:spLocks noGrp="1"/>
          </p:cNvSpPr>
          <p:nvPr>
            <p:ph type="dt" idx="30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07" name="PlaceHolder 5"/>
          <p:cNvSpPr>
            <a:spLocks noGrp="1"/>
          </p:cNvSpPr>
          <p:nvPr>
            <p:ph type="ftr" idx="31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8" name="PlaceHolder 6"/>
          <p:cNvSpPr>
            <a:spLocks noGrp="1"/>
          </p:cNvSpPr>
          <p:nvPr>
            <p:ph type="sldNum" idx="32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9" name="PlaceHolder 7"/>
          <p:cNvSpPr>
            <a:spLocks noGrp="1"/>
          </p:cNvSpPr>
          <p:nvPr>
            <p:ph type="dt" idx="33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58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18" name="PlaceHolder 5"/>
          <p:cNvSpPr>
            <a:spLocks noGrp="1"/>
          </p:cNvSpPr>
          <p:nvPr>
            <p:ph type="ftr" idx="34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19" name="PlaceHolder 6"/>
          <p:cNvSpPr>
            <a:spLocks noGrp="1"/>
          </p:cNvSpPr>
          <p:nvPr>
            <p:ph type="sldNum" idx="35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0" name="PlaceHolder 7"/>
          <p:cNvSpPr>
            <a:spLocks noGrp="1"/>
          </p:cNvSpPr>
          <p:nvPr>
            <p:ph type="dt" idx="36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58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8" name="PlaceHolder 4"/>
          <p:cNvSpPr>
            <a:spLocks noGrp="1"/>
          </p:cNvSpPr>
          <p:nvPr>
            <p:ph type="ftr" idx="4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5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" name="PlaceHolder 6"/>
          <p:cNvSpPr>
            <a:spLocks noGrp="1"/>
          </p:cNvSpPr>
          <p:nvPr>
            <p:ph type="dt" idx="6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9" name="PlaceHolder 6"/>
          <p:cNvSpPr>
            <a:spLocks noGrp="1"/>
          </p:cNvSpPr>
          <p:nvPr>
            <p:ph type="ftr" idx="7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sldNum" idx="8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" name="PlaceHolder 8"/>
          <p:cNvSpPr>
            <a:spLocks noGrp="1"/>
          </p:cNvSpPr>
          <p:nvPr>
            <p:ph type="dt" idx="9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2679120" y="24595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980600" y="24595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378000" y="61459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32" name="PlaceHolder 6"/>
          <p:cNvSpPr>
            <a:spLocks noGrp="1"/>
          </p:cNvSpPr>
          <p:nvPr>
            <p:ph type="body"/>
          </p:nvPr>
        </p:nvSpPr>
        <p:spPr>
          <a:xfrm>
            <a:off x="2679120" y="61459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33" name="PlaceHolder 7"/>
          <p:cNvSpPr>
            <a:spLocks noGrp="1"/>
          </p:cNvSpPr>
          <p:nvPr>
            <p:ph type="body"/>
          </p:nvPr>
        </p:nvSpPr>
        <p:spPr>
          <a:xfrm>
            <a:off x="4980600" y="61459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34" name="PlaceHolder 8"/>
          <p:cNvSpPr>
            <a:spLocks noGrp="1"/>
          </p:cNvSpPr>
          <p:nvPr>
            <p:ph type="ftr" idx="10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35" name="PlaceHolder 9"/>
          <p:cNvSpPr>
            <a:spLocks noGrp="1"/>
          </p:cNvSpPr>
          <p:nvPr>
            <p:ph type="sldNum" idx="11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36" name="PlaceHolder 10"/>
          <p:cNvSpPr>
            <a:spLocks noGrp="1"/>
          </p:cNvSpPr>
          <p:nvPr>
            <p:ph type="dt" idx="12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ftr" idx="13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 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sldNum" idx="14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dt" idx="15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 </a:t>
            </a: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70" name="PlaceHolder 3"/>
          <p:cNvSpPr>
            <a:spLocks noGrp="1"/>
          </p:cNvSpPr>
          <p:nvPr>
            <p:ph type="ftr" idx="16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sldNum" idx="17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dt" idx="18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78" name="PlaceHolder 4"/>
          <p:cNvSpPr>
            <a:spLocks noGrp="1"/>
          </p:cNvSpPr>
          <p:nvPr>
            <p:ph type="ftr" idx="19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sldNum" idx="20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dt" idx="21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85" name="PlaceHolder 2"/>
          <p:cNvSpPr>
            <a:spLocks noGrp="1"/>
          </p:cNvSpPr>
          <p:nvPr>
            <p:ph type="ftr" idx="22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 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sldNum" idx="23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dt" idx="24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ftr" idx="25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 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sldNum" idx="26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dt" idx="27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object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2120" y="108000"/>
            <a:ext cx="3719160" cy="165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6" name="object 35"/>
          <p:cNvSpPr/>
          <p:nvPr/>
        </p:nvSpPr>
        <p:spPr>
          <a:xfrm>
            <a:off x="111240" y="5706720"/>
            <a:ext cx="7345080" cy="487692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4876920"/>
              <a:gd name="textAreaBottom" fmla="*/ 4877640 h 4876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uFillTx/>
              <a:latin typeface="Arial" panose="020B0604020202020204"/>
              <a:ea typeface="DejaVu Sans"/>
            </a:endParaRPr>
          </a:p>
        </p:txBody>
      </p:sp>
      <p:grpSp>
        <p:nvGrpSpPr>
          <p:cNvPr id="127" name="Группа 1"/>
          <p:cNvGrpSpPr/>
          <p:nvPr/>
        </p:nvGrpSpPr>
        <p:grpSpPr>
          <a:xfrm>
            <a:off x="682560" y="8586720"/>
            <a:ext cx="1145880" cy="132840"/>
            <a:chOff x="682560" y="8586720"/>
            <a:chExt cx="1145880" cy="132840"/>
          </a:xfrm>
        </p:grpSpPr>
        <p:pic>
          <p:nvPicPr>
            <p:cNvPr id="128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2560" y="8586720"/>
              <a:ext cx="102600" cy="1328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29" name="object 37"/>
            <p:cNvSpPr/>
            <p:nvPr/>
          </p:nvSpPr>
          <p:spPr>
            <a:xfrm>
              <a:off x="809640" y="8588520"/>
              <a:ext cx="93240" cy="129960"/>
            </a:xfrm>
            <a:custGeom>
              <a:avLst/>
              <a:gdLst>
                <a:gd name="textAreaLeft" fmla="*/ 0 w 93240"/>
                <a:gd name="textAreaRight" fmla="*/ 93600 w 93240"/>
                <a:gd name="textAreaTop" fmla="*/ 0 h 129960"/>
                <a:gd name="textAreaBottom" fmla="*/ 130680 h 1299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pic>
          <p:nvPicPr>
            <p:cNvPr id="130" name="object 3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26640" y="8586720"/>
              <a:ext cx="291240" cy="13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1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39120" y="8586720"/>
              <a:ext cx="318240" cy="13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2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82560" y="8588520"/>
              <a:ext cx="109440" cy="129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3" name="object 4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16120" y="8588520"/>
              <a:ext cx="112320" cy="131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4822920" y="317520"/>
            <a:ext cx="2484000" cy="18666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numCol="1" spcCol="0" anchor="t">
            <a:noAutofit/>
          </a:bodyPr>
          <a:lstStyle/>
          <a:p>
            <a:pPr marL="439420" indent="0" algn="r">
              <a:lnSpc>
                <a:spcPts val="2700"/>
              </a:lnSpc>
              <a:spcBef>
                <a:spcPts val="640"/>
              </a:spcBef>
              <a:buNone/>
              <a:tabLst>
                <a:tab pos="0" algn="l"/>
              </a:tabLst>
            </a:pPr>
            <a:r>
              <a:rPr lang="ru-RU" sz="2400" b="1" u="none" strike="noStrike" spc="-11" dirty="0">
                <a:solidFill>
                  <a:srgbClr val="FFFFFF"/>
                </a:solidFill>
                <a:uFillTx/>
                <a:latin typeface="Calibri" panose="020F0502020204030204"/>
              </a:rPr>
              <a:t>МЕРОПРИЯТИЯ </a:t>
            </a:r>
            <a:r>
              <a:rPr lang="ru-RU" sz="2400" b="1" u="none" strike="noStrike" dirty="0">
                <a:solidFill>
                  <a:srgbClr val="FFFFFF"/>
                </a:solidFill>
                <a:uFillTx/>
                <a:latin typeface="Calibri" panose="020F0502020204030204"/>
              </a:rPr>
              <a:t>НА</a:t>
            </a:r>
            <a:r>
              <a:rPr lang="ru-RU" sz="2400" b="1" u="none" strike="noStrike" spc="-6" dirty="0">
                <a:solidFill>
                  <a:srgbClr val="FFFFFF"/>
                </a:solidFill>
                <a:uFillTx/>
                <a:latin typeface="Calibri" panose="020F0502020204030204"/>
              </a:rPr>
              <a:t>   </a:t>
            </a:r>
            <a:r>
              <a:rPr lang="ru-RU" altLang="en-US" sz="2700" b="1" u="none" strike="noStrike" spc="-11" dirty="0" smtClean="0">
                <a:solidFill>
                  <a:srgbClr val="FFFFFF"/>
                </a:solidFill>
                <a:uFillTx/>
                <a:latin typeface="Calibri" panose="020F0502020204030204"/>
              </a:rPr>
              <a:t>ИЮНЬ </a:t>
            </a:r>
            <a:r>
              <a:rPr lang="ru-RU" sz="2700" b="1" u="none" strike="noStrike" spc="-20" dirty="0">
                <a:solidFill>
                  <a:srgbClr val="FFFFFF"/>
                </a:solidFill>
                <a:uFillTx/>
                <a:latin typeface="Calibri" panose="020F0502020204030204"/>
              </a:rPr>
              <a:t>2026</a:t>
            </a:r>
            <a:endParaRPr lang="ru-RU" sz="2700" b="0" u="none" strike="noStrike" dirty="0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35" name="object 43"/>
          <p:cNvSpPr/>
          <p:nvPr/>
        </p:nvSpPr>
        <p:spPr>
          <a:xfrm>
            <a:off x="628560" y="8802720"/>
            <a:ext cx="5113080" cy="174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1430">
              <a:lnSpc>
                <a:spcPct val="75000"/>
              </a:lnSpc>
              <a:spcBef>
                <a:spcPts val="1375"/>
              </a:spcBef>
            </a:pPr>
            <a:r>
              <a:rPr lang="ru-RU" sz="3200" b="1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ПРИХОДИТЕ, МЫ ВАС ЖДЕМ!</a:t>
            </a:r>
            <a:endParaRPr lang="ru-RU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1425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Наши контакты: </a:t>
            </a:r>
            <a:endParaRPr lang="ru-RU" sz="13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1300"/>
              </a:lnSpc>
              <a:spcBef>
                <a:spcPts val="125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Адрес: г. Джанкой, ул. Ленина, дом 20, кв. 4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Контактный номер 8 (36564) 77131</a:t>
            </a:r>
            <a:endParaRPr lang="ru-RU" sz="13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1300"/>
              </a:lnSpc>
              <a:spcBef>
                <a:spcPts val="125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ФИО Тимчук  Светлана Станиславовна</a:t>
            </a:r>
            <a:endParaRPr lang="ru-RU" sz="13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36" name="object 44"/>
          <p:cNvSpPr/>
          <p:nvPr/>
        </p:nvSpPr>
        <p:spPr>
          <a:xfrm rot="10800000" flipV="1">
            <a:off x="2338560" y="8176680"/>
            <a:ext cx="3168000" cy="729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700" indent="1948815">
              <a:lnSpc>
                <a:spcPct val="112000"/>
              </a:lnSpc>
              <a:spcBef>
                <a:spcPts val="100"/>
              </a:spcBef>
              <a:tabLst>
                <a:tab pos="0" algn="l"/>
              </a:tabLst>
            </a:pPr>
            <a:r>
              <a:rPr lang="ru-RU" sz="1400" b="1" u="none" strike="noStrike">
                <a:solidFill>
                  <a:schemeClr val="lt1"/>
                </a:solidFill>
                <a:uFillTx/>
                <a:latin typeface="Calibri" panose="020F0502020204030204"/>
                <a:ea typeface="DejaVu Sans"/>
              </a:rPr>
              <a:t>Время</a:t>
            </a:r>
            <a:r>
              <a:rPr lang="ru-RU" sz="1400" b="1" u="none" strike="noStrike" spc="-65">
                <a:solidFill>
                  <a:schemeClr val="lt1"/>
                </a:solidFill>
                <a:uFillTx/>
                <a:latin typeface="Calibri" panose="020F0502020204030204"/>
                <a:ea typeface="DejaVu Sans"/>
              </a:rPr>
              <a:t> </a:t>
            </a:r>
            <a:r>
              <a:rPr lang="ru-RU" sz="1400" b="1" u="none" strike="noStrike" spc="-11">
                <a:solidFill>
                  <a:schemeClr val="lt1"/>
                </a:solidFill>
                <a:uFillTx/>
                <a:latin typeface="Calibri" panose="020F0502020204030204"/>
                <a:ea typeface="DejaVu Sans"/>
              </a:rPr>
              <a:t>работы:</a:t>
            </a:r>
            <a:r>
              <a:rPr lang="ru-RU" sz="1400" b="1" u="none" strike="noStrike" spc="-11">
                <a:solidFill>
                  <a:srgbClr val="58595B"/>
                </a:solidFill>
                <a:uFillTx/>
                <a:latin typeface="Calibri" panose="020F0502020204030204"/>
                <a:ea typeface="DejaVu Sans"/>
              </a:rPr>
              <a:t>    </a:t>
            </a:r>
            <a:r>
              <a:rPr lang="ru-RU" sz="1400" b="0" u="none" strike="noStrike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понедельник – четверг  09:00 – 18:00 пятница    09:00 -  16:45</a:t>
            </a:r>
            <a:endParaRPr lang="ru-RU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37" name="object 45"/>
          <p:cNvSpPr/>
          <p:nvPr/>
        </p:nvSpPr>
        <p:spPr>
          <a:xfrm>
            <a:off x="6122880" y="8786880"/>
            <a:ext cx="917280" cy="54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1430">
              <a:lnSpc>
                <a:spcPts val="800"/>
              </a:lnSpc>
              <a:spcBef>
                <a:spcPts val="265"/>
              </a:spcBef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Отделение Фонда пенсионного</a:t>
            </a:r>
            <a:endParaRPr lang="ru-RU" sz="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800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и социального страхования РФ</a:t>
            </a:r>
            <a:endParaRPr lang="ru-RU" sz="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800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по Республике Крым</a:t>
            </a:r>
            <a:endParaRPr lang="ru-RU" sz="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pSp>
        <p:nvGrpSpPr>
          <p:cNvPr id="138" name="Группа 103"/>
          <p:cNvGrpSpPr/>
          <p:nvPr/>
        </p:nvGrpSpPr>
        <p:grpSpPr>
          <a:xfrm>
            <a:off x="512640" y="488880"/>
            <a:ext cx="2517480" cy="982440"/>
            <a:chOff x="512640" y="488880"/>
            <a:chExt cx="2517480" cy="982440"/>
          </a:xfrm>
        </p:grpSpPr>
        <p:pic>
          <p:nvPicPr>
            <p:cNvPr id="139" name="object 4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640" y="488880"/>
              <a:ext cx="838800" cy="956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40" name="object 50"/>
            <p:cNvSpPr/>
            <p:nvPr/>
          </p:nvSpPr>
          <p:spPr>
            <a:xfrm>
              <a:off x="1577880" y="814320"/>
              <a:ext cx="294840" cy="185400"/>
            </a:xfrm>
            <a:custGeom>
              <a:avLst/>
              <a:gdLst>
                <a:gd name="textAreaLeft" fmla="*/ 0 w 294840"/>
                <a:gd name="textAreaRight" fmla="*/ 295560 w 294840"/>
                <a:gd name="textAreaTop" fmla="*/ 0 h 185400"/>
                <a:gd name="textAreaBottom" fmla="*/ 186120 h 1854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grpSp>
          <p:nvGrpSpPr>
            <p:cNvPr id="141" name="object 51"/>
            <p:cNvGrpSpPr/>
            <p:nvPr/>
          </p:nvGrpSpPr>
          <p:grpSpPr>
            <a:xfrm>
              <a:off x="1917720" y="814320"/>
              <a:ext cx="447840" cy="150480"/>
              <a:chOff x="1917720" y="814320"/>
              <a:chExt cx="447840" cy="150480"/>
            </a:xfrm>
          </p:grpSpPr>
          <p:sp>
            <p:nvSpPr>
              <p:cNvPr id="142" name="object 52"/>
              <p:cNvSpPr/>
              <p:nvPr/>
            </p:nvSpPr>
            <p:spPr>
              <a:xfrm>
                <a:off x="1917720" y="81432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 panose="020B0604020202020204"/>
                  <a:ea typeface="DejaVu Sans"/>
                </a:endParaRPr>
              </a:p>
            </p:txBody>
          </p:sp>
          <p:pic>
            <p:nvPicPr>
              <p:cNvPr id="143" name="object 53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960" y="814680"/>
                <a:ext cx="12060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144" name="object 5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7360" y="1049400"/>
              <a:ext cx="159120" cy="15300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145" name="object 55"/>
            <p:cNvGrpSpPr/>
            <p:nvPr/>
          </p:nvGrpSpPr>
          <p:grpSpPr>
            <a:xfrm>
              <a:off x="1763640" y="1050840"/>
              <a:ext cx="677520" cy="182160"/>
              <a:chOff x="1763640" y="1050840"/>
              <a:chExt cx="677520" cy="182160"/>
            </a:xfrm>
          </p:grpSpPr>
          <p:pic>
            <p:nvPicPr>
              <p:cNvPr id="146" name="object 56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640" y="1051200"/>
                <a:ext cx="1220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47" name="object 57"/>
              <p:cNvSpPr/>
              <p:nvPr/>
            </p:nvSpPr>
            <p:spPr>
              <a:xfrm>
                <a:off x="1919160" y="1050840"/>
                <a:ext cx="522000" cy="18216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160"/>
                  <a:gd name="textAreaBottom" fmla="*/ 182520 h 1821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 panose="020B0604020202020204"/>
                  <a:ea typeface="DejaVu Sans"/>
                </a:endParaRPr>
              </a:p>
            </p:txBody>
          </p:sp>
        </p:grpSp>
        <p:grpSp>
          <p:nvGrpSpPr>
            <p:cNvPr id="148" name="object 58"/>
            <p:cNvGrpSpPr/>
            <p:nvPr/>
          </p:nvGrpSpPr>
          <p:grpSpPr>
            <a:xfrm>
              <a:off x="2489760" y="1051200"/>
              <a:ext cx="290160" cy="149400"/>
              <a:chOff x="2489760" y="1051200"/>
              <a:chExt cx="290160" cy="149400"/>
            </a:xfrm>
          </p:grpSpPr>
          <p:pic>
            <p:nvPicPr>
              <p:cNvPr id="149" name="object 59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760" y="1051200"/>
                <a:ext cx="1292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0" name="object 60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680" y="1051200"/>
                <a:ext cx="1202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51" name="object 61"/>
            <p:cNvGrpSpPr/>
            <p:nvPr/>
          </p:nvGrpSpPr>
          <p:grpSpPr>
            <a:xfrm>
              <a:off x="1557360" y="1284120"/>
              <a:ext cx="1472760" cy="187200"/>
              <a:chOff x="1557360" y="1284120"/>
              <a:chExt cx="1472760" cy="187200"/>
            </a:xfrm>
          </p:grpSpPr>
          <p:pic>
            <p:nvPicPr>
              <p:cNvPr id="152" name="object 62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7360" y="1291680"/>
                <a:ext cx="14256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3" name="object 63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6560" y="1291680"/>
                <a:ext cx="16380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4" name="object 64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8440" y="1284120"/>
                <a:ext cx="359640" cy="187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5" name="object 65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760" y="1291680"/>
                <a:ext cx="16380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56" name="object 66"/>
              <p:cNvSpPr/>
              <p:nvPr/>
            </p:nvSpPr>
            <p:spPr>
              <a:xfrm>
                <a:off x="2495520" y="129060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 panose="020B0604020202020204"/>
                  <a:ea typeface="DejaVu Sans"/>
                </a:endParaRPr>
              </a:p>
            </p:txBody>
          </p:sp>
          <p:pic>
            <p:nvPicPr>
              <p:cNvPr id="157" name="object 67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2200" y="1290600"/>
                <a:ext cx="169560" cy="180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8" name="object 68"/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2360" y="1290600"/>
                <a:ext cx="16776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59" name="Прямоугольник: скругленные углы 2"/>
          <p:cNvSpPr/>
          <p:nvPr/>
        </p:nvSpPr>
        <p:spPr>
          <a:xfrm>
            <a:off x="6140520" y="9593280"/>
            <a:ext cx="874440" cy="8586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 panose="020F0502020204030204"/>
              <a:ea typeface="DejaVu Sans"/>
            </a:endParaRPr>
          </a:p>
        </p:txBody>
      </p:sp>
      <p:sp>
        <p:nvSpPr>
          <p:cNvPr id="160" name="Овал 3"/>
          <p:cNvSpPr/>
          <p:nvPr/>
        </p:nvSpPr>
        <p:spPr>
          <a:xfrm>
            <a:off x="604836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 panose="020F0502020204030204"/>
              <a:ea typeface="DejaVu Sans"/>
            </a:endParaRPr>
          </a:p>
        </p:txBody>
      </p:sp>
      <p:pic>
        <p:nvPicPr>
          <p:cNvPr id="161" name="object 48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840" y="8142120"/>
            <a:ext cx="599760" cy="51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2" name="Рисунок 7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53120" y="9577440"/>
            <a:ext cx="861480" cy="8614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63" name="Таблица 4"/>
          <p:cNvGraphicFramePr/>
          <p:nvPr>
            <p:extLst>
              <p:ext uri="{D42A27DB-BD31-4B8C-83A1-F6EECF244321}">
                <p14:modId xmlns="" xmlns:p14="http://schemas.microsoft.com/office/powerpoint/2010/main" val="426398237"/>
              </p:ext>
            </p:extLst>
          </p:nvPr>
        </p:nvGraphicFramePr>
        <p:xfrm>
          <a:off x="898560" y="1601640"/>
          <a:ext cx="6471720" cy="5006924"/>
        </p:xfrm>
        <a:graphic>
          <a:graphicData uri="http://schemas.openxmlformats.org/drawingml/2006/table">
            <a:tbl>
              <a:tblPr/>
              <a:tblGrid>
                <a:gridCol w="782280"/>
                <a:gridCol w="4545000"/>
                <a:gridCol w="1144440"/>
              </a:tblGrid>
              <a:tr h="62676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dirty="0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Дата</a:t>
                      </a:r>
                      <a:r>
                        <a:rPr lang="ru-RU" sz="1600" b="1" u="none" strike="noStrike" dirty="0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Мероприятие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Время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начала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02.06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+mn-ea"/>
                        </a:rPr>
                        <a:t>Урок финансовой грамотности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+mn-ea"/>
                        </a:rPr>
                        <a:t>(представитель СБЕР Банка)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03.06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Акция «Сказки народов мира», приуроченная к Году  народного единства народов России и Дню защиты детей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05.06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+mn-ea"/>
                        </a:rPr>
                        <a:t>Школа здоровья. Мир позитива и активное долголетие: возрастные особенности психологической помощи (проблемы с памятью, вниманием, уменьшением физической активности, потеря близких и одиночество, социальная адаптация)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14:00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09.06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ea typeface="DejaVu Sans"/>
                          <a:cs typeface="Times New Roman" pitchFamily="18" charset="0"/>
                          <a:sym typeface="+mn-ea"/>
                        </a:rPr>
                        <a:t>«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+mn-ea"/>
                        </a:rPr>
                        <a:t>Патриотический час «Россия в сердце навсегда»,  мероприятие «</a:t>
                      </a:r>
                      <a:r>
                        <a:rPr lang="ru-RU" sz="1300" dirty="0" err="1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+mn-ea"/>
                        </a:rPr>
                        <a:t>Джанкойской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+mn-ea"/>
                        </a:rPr>
                        <a:t> городской централизованной библиотечной системы» ко Дню России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  <a:sym typeface="+mn-ea"/>
                        </a:rPr>
                        <a:t> 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10:00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553724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11.06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ФП «Здоровое долголетие» «Как сохранить здоровье летом?»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15.06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Встреча со священником </a:t>
                      </a:r>
                      <a:r>
                        <a:rPr lang="ru-RU" sz="13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Джанкойской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Епархии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object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2120" y="108000"/>
            <a:ext cx="3719160" cy="165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5" name="object 35"/>
          <p:cNvSpPr/>
          <p:nvPr/>
        </p:nvSpPr>
        <p:spPr>
          <a:xfrm>
            <a:off x="111240" y="5706720"/>
            <a:ext cx="7345080" cy="487692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4876920"/>
              <a:gd name="textAreaBottom" fmla="*/ 4877640 h 4876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uFillTx/>
              <a:latin typeface="Arial" panose="020B0604020202020204"/>
              <a:ea typeface="DejaVu Sans"/>
            </a:endParaRPr>
          </a:p>
        </p:txBody>
      </p:sp>
      <p:grpSp>
        <p:nvGrpSpPr>
          <p:cNvPr id="166" name="Группа 1"/>
          <p:cNvGrpSpPr/>
          <p:nvPr/>
        </p:nvGrpSpPr>
        <p:grpSpPr>
          <a:xfrm>
            <a:off x="682560" y="8586720"/>
            <a:ext cx="1145880" cy="132840"/>
            <a:chOff x="682560" y="8586720"/>
            <a:chExt cx="1145880" cy="132840"/>
          </a:xfrm>
        </p:grpSpPr>
        <p:pic>
          <p:nvPicPr>
            <p:cNvPr id="167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2560" y="8586720"/>
              <a:ext cx="102600" cy="1328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68" name="object 37"/>
            <p:cNvSpPr/>
            <p:nvPr/>
          </p:nvSpPr>
          <p:spPr>
            <a:xfrm>
              <a:off x="809640" y="8588520"/>
              <a:ext cx="93240" cy="129960"/>
            </a:xfrm>
            <a:custGeom>
              <a:avLst/>
              <a:gdLst>
                <a:gd name="textAreaLeft" fmla="*/ 0 w 93240"/>
                <a:gd name="textAreaRight" fmla="*/ 93600 w 93240"/>
                <a:gd name="textAreaTop" fmla="*/ 0 h 129960"/>
                <a:gd name="textAreaBottom" fmla="*/ 130680 h 1299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pic>
          <p:nvPicPr>
            <p:cNvPr id="169" name="object 3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26640" y="8586720"/>
              <a:ext cx="291240" cy="13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70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39120" y="8586720"/>
              <a:ext cx="318240" cy="13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71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82560" y="8588520"/>
              <a:ext cx="109440" cy="129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72" name="object 4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16120" y="8588520"/>
              <a:ext cx="112320" cy="131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73" name="object 43"/>
          <p:cNvSpPr/>
          <p:nvPr/>
        </p:nvSpPr>
        <p:spPr>
          <a:xfrm>
            <a:off x="628560" y="8802720"/>
            <a:ext cx="5113080" cy="174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1430">
              <a:lnSpc>
                <a:spcPct val="75000"/>
              </a:lnSpc>
              <a:spcBef>
                <a:spcPts val="1375"/>
              </a:spcBef>
            </a:pPr>
            <a:r>
              <a:rPr lang="ru-RU" sz="3200" b="1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ПРИХОДИТЕ, МЫ ВАС ЖДЕМ!</a:t>
            </a:r>
            <a:endParaRPr lang="ru-RU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1425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Наши контакты: </a:t>
            </a:r>
            <a:endParaRPr lang="ru-RU" sz="13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1300"/>
              </a:lnSpc>
              <a:spcBef>
                <a:spcPts val="125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Адрес: г. Джанкой, ул. Ленина, дом 20, кв. 4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Контактный номер 8 (36564) 77131</a:t>
            </a:r>
            <a:endParaRPr lang="ru-RU" sz="13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1300"/>
              </a:lnSpc>
              <a:spcBef>
                <a:spcPts val="125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ФИО Тимчук  Светлана Станиславовна</a:t>
            </a:r>
            <a:endParaRPr lang="ru-RU" sz="13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74" name="object 44"/>
          <p:cNvSpPr/>
          <p:nvPr/>
        </p:nvSpPr>
        <p:spPr>
          <a:xfrm rot="10800000" flipV="1">
            <a:off x="2338560" y="8176680"/>
            <a:ext cx="3168000" cy="729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700" indent="1948815">
              <a:lnSpc>
                <a:spcPct val="112000"/>
              </a:lnSpc>
              <a:spcBef>
                <a:spcPts val="100"/>
              </a:spcBef>
              <a:tabLst>
                <a:tab pos="0" algn="l"/>
              </a:tabLst>
            </a:pPr>
            <a:r>
              <a:rPr lang="ru-RU" sz="1400" b="1" u="none" strike="noStrike">
                <a:solidFill>
                  <a:schemeClr val="lt1"/>
                </a:solidFill>
                <a:uFillTx/>
                <a:latin typeface="Calibri" panose="020F0502020204030204"/>
                <a:ea typeface="DejaVu Sans"/>
              </a:rPr>
              <a:t>Время</a:t>
            </a:r>
            <a:r>
              <a:rPr lang="ru-RU" sz="1400" b="1" u="none" strike="noStrike" spc="-65">
                <a:solidFill>
                  <a:schemeClr val="lt1"/>
                </a:solidFill>
                <a:uFillTx/>
                <a:latin typeface="Calibri" panose="020F0502020204030204"/>
                <a:ea typeface="DejaVu Sans"/>
              </a:rPr>
              <a:t> </a:t>
            </a:r>
            <a:r>
              <a:rPr lang="ru-RU" sz="1400" b="1" u="none" strike="noStrike" spc="-11">
                <a:solidFill>
                  <a:schemeClr val="lt1"/>
                </a:solidFill>
                <a:uFillTx/>
                <a:latin typeface="Calibri" panose="020F0502020204030204"/>
                <a:ea typeface="DejaVu Sans"/>
              </a:rPr>
              <a:t>работы:</a:t>
            </a:r>
            <a:r>
              <a:rPr lang="ru-RU" sz="1400" b="1" u="none" strike="noStrike" spc="-11">
                <a:solidFill>
                  <a:srgbClr val="58595B"/>
                </a:solidFill>
                <a:uFillTx/>
                <a:latin typeface="Calibri" panose="020F0502020204030204"/>
                <a:ea typeface="DejaVu Sans"/>
              </a:rPr>
              <a:t>    </a:t>
            </a:r>
            <a:r>
              <a:rPr lang="ru-RU" sz="1400" b="0" u="none" strike="noStrike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понедельник – четверг  09:00 – 18:00 пятница    09:00 -  16:45</a:t>
            </a:r>
            <a:endParaRPr lang="ru-RU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75" name="object 45"/>
          <p:cNvSpPr/>
          <p:nvPr/>
        </p:nvSpPr>
        <p:spPr>
          <a:xfrm>
            <a:off x="6122880" y="8786880"/>
            <a:ext cx="917280" cy="54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1430">
              <a:lnSpc>
                <a:spcPts val="800"/>
              </a:lnSpc>
              <a:spcBef>
                <a:spcPts val="265"/>
              </a:spcBef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Отделение Фонда пенсионного</a:t>
            </a:r>
            <a:endParaRPr lang="ru-RU" sz="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800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и социального страхования РФ</a:t>
            </a:r>
            <a:endParaRPr lang="ru-RU" sz="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800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по Республике Крым</a:t>
            </a:r>
            <a:endParaRPr lang="ru-RU" sz="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pSp>
        <p:nvGrpSpPr>
          <p:cNvPr id="176" name="Группа 103"/>
          <p:cNvGrpSpPr/>
          <p:nvPr/>
        </p:nvGrpSpPr>
        <p:grpSpPr>
          <a:xfrm>
            <a:off x="512640" y="488880"/>
            <a:ext cx="2517480" cy="982440"/>
            <a:chOff x="512640" y="488880"/>
            <a:chExt cx="2517480" cy="982440"/>
          </a:xfrm>
        </p:grpSpPr>
        <p:pic>
          <p:nvPicPr>
            <p:cNvPr id="177" name="object 4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640" y="488880"/>
              <a:ext cx="838800" cy="956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78" name="object 50"/>
            <p:cNvSpPr/>
            <p:nvPr/>
          </p:nvSpPr>
          <p:spPr>
            <a:xfrm>
              <a:off x="1577880" y="814320"/>
              <a:ext cx="294840" cy="185400"/>
            </a:xfrm>
            <a:custGeom>
              <a:avLst/>
              <a:gdLst>
                <a:gd name="textAreaLeft" fmla="*/ 0 w 294840"/>
                <a:gd name="textAreaRight" fmla="*/ 295560 w 294840"/>
                <a:gd name="textAreaTop" fmla="*/ 0 h 185400"/>
                <a:gd name="textAreaBottom" fmla="*/ 186120 h 1854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grpSp>
          <p:nvGrpSpPr>
            <p:cNvPr id="179" name="object 51"/>
            <p:cNvGrpSpPr/>
            <p:nvPr/>
          </p:nvGrpSpPr>
          <p:grpSpPr>
            <a:xfrm>
              <a:off x="1917720" y="814320"/>
              <a:ext cx="447840" cy="150480"/>
              <a:chOff x="1917720" y="814320"/>
              <a:chExt cx="447840" cy="150480"/>
            </a:xfrm>
          </p:grpSpPr>
          <p:sp>
            <p:nvSpPr>
              <p:cNvPr id="180" name="object 52"/>
              <p:cNvSpPr/>
              <p:nvPr/>
            </p:nvSpPr>
            <p:spPr>
              <a:xfrm>
                <a:off x="1917720" y="81432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 panose="020B0604020202020204"/>
                  <a:ea typeface="DejaVu Sans"/>
                </a:endParaRPr>
              </a:p>
            </p:txBody>
          </p:sp>
          <p:pic>
            <p:nvPicPr>
              <p:cNvPr id="181" name="object 53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960" y="814680"/>
                <a:ext cx="12060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182" name="object 5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7360" y="1049400"/>
              <a:ext cx="159120" cy="15300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183" name="object 55"/>
            <p:cNvGrpSpPr/>
            <p:nvPr/>
          </p:nvGrpSpPr>
          <p:grpSpPr>
            <a:xfrm>
              <a:off x="1763640" y="1050840"/>
              <a:ext cx="677520" cy="182160"/>
              <a:chOff x="1763640" y="1050840"/>
              <a:chExt cx="677520" cy="182160"/>
            </a:xfrm>
          </p:grpSpPr>
          <p:pic>
            <p:nvPicPr>
              <p:cNvPr id="184" name="object 56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640" y="1051200"/>
                <a:ext cx="1220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85" name="object 57"/>
              <p:cNvSpPr/>
              <p:nvPr/>
            </p:nvSpPr>
            <p:spPr>
              <a:xfrm>
                <a:off x="1919160" y="1050840"/>
                <a:ext cx="522000" cy="18216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160"/>
                  <a:gd name="textAreaBottom" fmla="*/ 182520 h 1821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 panose="020B0604020202020204"/>
                  <a:ea typeface="DejaVu Sans"/>
                </a:endParaRPr>
              </a:p>
            </p:txBody>
          </p:sp>
        </p:grpSp>
        <p:grpSp>
          <p:nvGrpSpPr>
            <p:cNvPr id="186" name="object 58"/>
            <p:cNvGrpSpPr/>
            <p:nvPr/>
          </p:nvGrpSpPr>
          <p:grpSpPr>
            <a:xfrm>
              <a:off x="2489760" y="1051200"/>
              <a:ext cx="290160" cy="149400"/>
              <a:chOff x="2489760" y="1051200"/>
              <a:chExt cx="290160" cy="149400"/>
            </a:xfrm>
          </p:grpSpPr>
          <p:pic>
            <p:nvPicPr>
              <p:cNvPr id="187" name="object 59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760" y="1051200"/>
                <a:ext cx="1292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88" name="object 60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680" y="1051200"/>
                <a:ext cx="1202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89" name="object 61"/>
            <p:cNvGrpSpPr/>
            <p:nvPr/>
          </p:nvGrpSpPr>
          <p:grpSpPr>
            <a:xfrm>
              <a:off x="1557360" y="1284120"/>
              <a:ext cx="1472760" cy="187200"/>
              <a:chOff x="1557360" y="1284120"/>
              <a:chExt cx="1472760" cy="187200"/>
            </a:xfrm>
          </p:grpSpPr>
          <p:pic>
            <p:nvPicPr>
              <p:cNvPr id="190" name="object 62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7360" y="1291680"/>
                <a:ext cx="14256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91" name="object 63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6560" y="1291680"/>
                <a:ext cx="16380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92" name="object 64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8440" y="1284120"/>
                <a:ext cx="359640" cy="187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93" name="object 65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760" y="1291680"/>
                <a:ext cx="16380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94" name="object 66"/>
              <p:cNvSpPr/>
              <p:nvPr/>
            </p:nvSpPr>
            <p:spPr>
              <a:xfrm>
                <a:off x="2495520" y="129060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 panose="020B0604020202020204"/>
                  <a:ea typeface="DejaVu Sans"/>
                </a:endParaRPr>
              </a:p>
            </p:txBody>
          </p:sp>
          <p:pic>
            <p:nvPicPr>
              <p:cNvPr id="195" name="object 67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2200" y="1290600"/>
                <a:ext cx="169560" cy="180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96" name="object 68"/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2360" y="1290600"/>
                <a:ext cx="16776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97" name="Прямоугольник: скругленные углы 2"/>
          <p:cNvSpPr/>
          <p:nvPr/>
        </p:nvSpPr>
        <p:spPr>
          <a:xfrm>
            <a:off x="6140520" y="9593280"/>
            <a:ext cx="874440" cy="8586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 panose="020F0502020204030204"/>
              <a:ea typeface="DejaVu Sans"/>
            </a:endParaRPr>
          </a:p>
        </p:txBody>
      </p:sp>
      <p:sp>
        <p:nvSpPr>
          <p:cNvPr id="198" name="Овал 3"/>
          <p:cNvSpPr/>
          <p:nvPr/>
        </p:nvSpPr>
        <p:spPr>
          <a:xfrm>
            <a:off x="604836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 panose="020F0502020204030204"/>
              <a:ea typeface="DejaVu Sans"/>
            </a:endParaRPr>
          </a:p>
        </p:txBody>
      </p:sp>
      <p:pic>
        <p:nvPicPr>
          <p:cNvPr id="199" name="object 48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840" y="8142120"/>
            <a:ext cx="599760" cy="51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0" name="Рисунок 7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53120" y="9577440"/>
            <a:ext cx="861480" cy="8614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01" name="Таблица 4"/>
          <p:cNvGraphicFramePr/>
          <p:nvPr>
            <p:extLst>
              <p:ext uri="{D42A27DB-BD31-4B8C-83A1-F6EECF244321}">
                <p14:modId xmlns="" xmlns:p14="http://schemas.microsoft.com/office/powerpoint/2010/main" val="3260858596"/>
              </p:ext>
            </p:extLst>
          </p:nvPr>
        </p:nvGraphicFramePr>
        <p:xfrm>
          <a:off x="897930" y="1818308"/>
          <a:ext cx="6471720" cy="4274952"/>
        </p:xfrm>
        <a:graphic>
          <a:graphicData uri="http://schemas.openxmlformats.org/drawingml/2006/table">
            <a:tbl>
              <a:tblPr/>
              <a:tblGrid>
                <a:gridCol w="782280"/>
                <a:gridCol w="4545000"/>
                <a:gridCol w="1144440"/>
              </a:tblGrid>
              <a:tr h="62676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dirty="0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Дата</a:t>
                      </a:r>
                      <a:r>
                        <a:rPr lang="ru-RU" sz="1600" b="1" u="none" strike="noStrike" dirty="0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Мероприятие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Время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начала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17.06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ематическая лекция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вопросам разъяснения пенсионного законодательства  в режиме ВКС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Время уточняется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18.06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dirty="0" smtClean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  <a:sym typeface="+mn-ea"/>
                        </a:rPr>
                        <a:t>Экскурсия в </a:t>
                      </a:r>
                      <a:r>
                        <a:rPr lang="ru-RU" sz="1300" dirty="0" err="1" smtClean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  <a:sym typeface="+mn-ea"/>
                        </a:rPr>
                        <a:t>Алупкинский</a:t>
                      </a:r>
                      <a:r>
                        <a:rPr lang="ru-RU" sz="1300" dirty="0" smtClean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  <a:sym typeface="+mn-ea"/>
                        </a:rPr>
                        <a:t> дворцово-парковый</a:t>
                      </a:r>
                      <a:r>
                        <a:rPr lang="ru-RU" sz="1300" baseline="0" dirty="0" smtClean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  <a:sym typeface="+mn-ea"/>
                        </a:rPr>
                        <a:t> музей -заповедник</a:t>
                      </a:r>
                      <a:r>
                        <a:rPr lang="ru-RU" sz="1300" dirty="0" smtClean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  <a:sym typeface="+mn-ea"/>
                        </a:rPr>
                        <a:t>.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08.00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22.06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РГО «Знание» «День  памяти  и скорби – день  начала  Великой Отечественной</a:t>
                      </a:r>
                      <a:r>
                        <a:rPr lang="ru-RU" sz="1300" b="0" u="none" strike="noStrike" baseline="0" dirty="0" smtClean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войны (1941год: 85 лет</a:t>
                      </a:r>
                      <a:r>
                        <a:rPr lang="ru-RU" sz="1300" b="0" u="none" strike="noStrike" dirty="0" smtClean="0">
                          <a:solidFill>
                            <a:schemeClr val="dk1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»)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495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24.06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Выступление </a:t>
                      </a:r>
                      <a:r>
                        <a:rPr lang="ru-RU" sz="13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 Натальи </a:t>
                      </a:r>
                      <a:r>
                        <a:rPr lang="ru-RU" sz="1300" b="0" u="none" strike="noStrike" dirty="0" err="1" smtClean="0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Лотоцкой</a:t>
                      </a:r>
                      <a:r>
                        <a:rPr lang="ru-RU" sz="13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, поэтессы, жительницы </a:t>
                      </a:r>
                      <a:r>
                        <a:rPr lang="ru-RU" sz="1300" b="0" u="none" strike="noStrike" dirty="0" err="1" smtClean="0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Джанкойского</a:t>
                      </a:r>
                      <a:r>
                        <a:rPr lang="ru-RU" sz="13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 района и коллектива</a:t>
                      </a:r>
                      <a:r>
                        <a:rPr lang="ru-RU" sz="1300" b="0" u="none" strike="noStrike" baseline="0" dirty="0" smtClean="0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 </a:t>
                      </a:r>
                      <a:r>
                        <a:rPr lang="ru-RU" sz="1300" b="0" u="none" strike="noStrike" baseline="0" dirty="0" err="1" smtClean="0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Ярковского</a:t>
                      </a:r>
                      <a:r>
                        <a:rPr lang="ru-RU" sz="1300" b="0" u="none" strike="noStrike" baseline="0" dirty="0" smtClean="0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 дома культуры «</a:t>
                      </a:r>
                      <a:r>
                        <a:rPr lang="ru-RU" sz="1300" b="0" u="none" strike="noStrike" baseline="0" dirty="0" smtClean="0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Идиллия</a:t>
                      </a:r>
                      <a:r>
                        <a:rPr lang="ru-RU" sz="1300" b="0" u="none" strike="noStrike" baseline="0" dirty="0" smtClean="0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»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+mn-l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300" b="0" u="none" strike="noStrike" dirty="0" smtClean="0">
                        <a:solidFill>
                          <a:schemeClr val="dk1"/>
                        </a:solidFill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10.00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611832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25.06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Занятия  по  улучшению когнитивных способностей</a:t>
                      </a:r>
                      <a:endParaRPr lang="ru-RU" sz="1300" b="0" u="none" strike="noStrike" dirty="0" smtClean="0">
                        <a:solidFill>
                          <a:schemeClr val="dk1"/>
                        </a:solidFill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10.00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30.06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  <a:sym typeface="+mn-ea"/>
                        </a:rPr>
                        <a:t>Просмотр фильма, предоставленного Всероссийской общественной организацией «Русское географическое общество». Плетение тактических браслетов.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10.00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202" name="PlaceHolder 2"/>
          <p:cNvSpPr txBox="1"/>
          <p:nvPr/>
        </p:nvSpPr>
        <p:spPr>
          <a:xfrm>
            <a:off x="4831560" y="317880"/>
            <a:ext cx="2484000" cy="18666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numCol="1" spcCol="0" anchor="t">
            <a:noAutofit/>
          </a:bodyPr>
          <a:lstStyle/>
          <a:p>
            <a:pPr marL="439420" algn="r">
              <a:lnSpc>
                <a:spcPts val="2700"/>
              </a:lnSpc>
              <a:spcBef>
                <a:spcPts val="640"/>
              </a:spcBef>
              <a:tabLst>
                <a:tab pos="0" algn="l"/>
              </a:tabLst>
            </a:pPr>
            <a:r>
              <a:rPr lang="ru-RU" sz="2400" b="1" u="none" strike="noStrike" spc="-11" dirty="0" smtClean="0">
                <a:solidFill>
                  <a:srgbClr val="FFFFFF"/>
                </a:solidFill>
                <a:uFillTx/>
                <a:latin typeface="Calibri" panose="020F0502020204030204"/>
              </a:rPr>
              <a:t>МЕРОПРИЯТИЯ </a:t>
            </a:r>
            <a:r>
              <a:rPr lang="ru-RU" sz="2400" b="1" u="none" strike="noStrike" dirty="0" smtClean="0">
                <a:solidFill>
                  <a:srgbClr val="FFFFFF"/>
                </a:solidFill>
                <a:uFillTx/>
                <a:latin typeface="Calibri" panose="020F0502020204030204"/>
              </a:rPr>
              <a:t>НА</a:t>
            </a:r>
            <a:r>
              <a:rPr lang="ru-RU" sz="2400" b="1" u="none" strike="noStrike" spc="-6" dirty="0" smtClean="0">
                <a:solidFill>
                  <a:srgbClr val="FFFFFF"/>
                </a:solidFill>
                <a:uFillTx/>
                <a:latin typeface="Calibri" panose="020F0502020204030204"/>
              </a:rPr>
              <a:t> </a:t>
            </a:r>
            <a:r>
              <a:rPr lang="ru-RU" altLang="en-US" sz="2400" b="1" spc="-11" dirty="0" smtClean="0">
                <a:solidFill>
                  <a:srgbClr val="FFFFFF"/>
                </a:solidFill>
                <a:latin typeface="Calibri" panose="020F0502020204030204"/>
              </a:rPr>
              <a:t>ИЮНЬ </a:t>
            </a:r>
            <a:r>
              <a:rPr lang="ru-RU" sz="2400" b="1" spc="-11" dirty="0" smtClean="0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2700" b="1" u="none" strike="noStrike" spc="-20" dirty="0" smtClean="0">
                <a:solidFill>
                  <a:srgbClr val="FFFFFF"/>
                </a:solidFill>
                <a:uFillTx/>
                <a:latin typeface="Calibri" panose="020F0502020204030204"/>
              </a:rPr>
              <a:t>2026</a:t>
            </a:r>
            <a:endParaRPr lang="ru-RU" sz="2700" b="0" u="none" strike="noStrike" dirty="0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</TotalTime>
  <Words>311</Words>
  <Application>Microsoft Office PowerPoint</Application>
  <PresentationFormat>Произвольный</PresentationFormat>
  <Paragraphs>64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12</vt:i4>
      </vt:variant>
      <vt:variant>
        <vt:lpstr>Заголовки слайдов</vt:lpstr>
      </vt:variant>
      <vt:variant>
        <vt:i4>2</vt:i4>
      </vt:variant>
    </vt:vector>
  </HeadingPairs>
  <TitlesOfParts>
    <vt:vector size="14" baseType="lpstr"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  ИЮНЬ 2026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user0</cp:lastModifiedBy>
  <cp:revision>153</cp:revision>
  <dcterms:created xsi:type="dcterms:W3CDTF">2025-11-06T11:20:00Z</dcterms:created>
  <dcterms:modified xsi:type="dcterms:W3CDTF">2026-05-26T07:50:29Z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2025-11-07T03:00:00Z</vt:filetime>
  </property>
  <property fmtid="{D5CDD505-2E9C-101B-9397-08002B2CF9AE}" pid="3" name="Creator">
    <vt:lpwstr>Adobe InDesign 18.4 (Windows)</vt:lpwstr>
  </property>
  <property fmtid="{D5CDD505-2E9C-101B-9397-08002B2CF9AE}" pid="4" name="ICV">
    <vt:lpwstr>7376949707E74D969F80BA24FB949D43_12</vt:lpwstr>
  </property>
  <property fmtid="{D5CDD505-2E9C-101B-9397-08002B2CF9AE}" pid="5" name="KSOProductBuildVer">
    <vt:lpwstr>1049-12.2.0.23196</vt:lpwstr>
  </property>
  <property fmtid="{D5CDD505-2E9C-101B-9397-08002B2CF9AE}" pid="6" name="LastSaved">
    <vt:filetime>2025-11-07T03:00:00Z</vt:filetime>
  </property>
  <property fmtid="{D5CDD505-2E9C-101B-9397-08002B2CF9AE}" pid="7" name="PresentationFormat">
    <vt:lpwstr>Произвольный</vt:lpwstr>
  </property>
  <property fmtid="{D5CDD505-2E9C-101B-9397-08002B2CF9AE}" pid="8" name="Producer">
    <vt:lpwstr>Adobe PDF Library 17.0</vt:lpwstr>
  </property>
  <property fmtid="{D5CDD505-2E9C-101B-9397-08002B2CF9AE}" pid="9" name="Slides">
    <vt:i4>2</vt:i4>
  </property>
</Properties>
</file>