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708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C16317A-E470-4CFF-A7FF-99B5B9B30ABA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080" cy="7056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E224FC6-7203-4A58-A8C2-6AD9E0B866E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824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8240" cy="921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DAD4132E-07D6-44AF-98CD-BFA053603447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160" cy="1121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27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Для правки текста заглавия щёлкните мышью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264C759-8636-4A32-BE01-ED7F9F9CC0D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84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ru-RU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&lt;нижний колонтитул&gt;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&lt;дата/время&gt;</a:t>
            </a:r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8080" cy="53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E77067A4-60F8-4B5A-BD3A-5E4C741F6ED9}" type="slidenum">
              <a:rPr lang="ru-RU" sz="14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Times New Roman"/>
              </a:rPr>
              <a:t>&lt;номер&gt;</a:t>
            </a:fld>
            <a:endParaRPr lang="ru-RU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object 33"/>
          <p:cNvPicPr/>
          <p:nvPr/>
        </p:nvPicPr>
        <p:blipFill>
          <a:blip r:embed="rId1"/>
          <a:stretch/>
        </p:blipFill>
        <p:spPr>
          <a:xfrm>
            <a:off x="3731760" y="108000"/>
            <a:ext cx="37188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5" name="object 35"/>
          <p:cNvSpPr/>
          <p:nvPr/>
        </p:nvSpPr>
        <p:spPr>
          <a:xfrm>
            <a:off x="-26640" y="7673040"/>
            <a:ext cx="7555320" cy="3058920"/>
          </a:xfrm>
          <a:custGeom>
            <a:avLst/>
            <a:gdLst>
              <a:gd name="textAreaLeft" fmla="*/ 0 w 7555320"/>
              <a:gd name="textAreaRight" fmla="*/ 7556760 w 7555320"/>
              <a:gd name="textAreaTop" fmla="*/ 0 h 3058920"/>
              <a:gd name="textAreaBottom" fmla="*/ 3060360 h 30589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26" name="Группа 1"/>
          <p:cNvGrpSpPr/>
          <p:nvPr/>
        </p:nvGrpSpPr>
        <p:grpSpPr>
          <a:xfrm>
            <a:off x="5149800" y="8394840"/>
            <a:ext cx="1146600" cy="131400"/>
            <a:chOff x="5149800" y="8394840"/>
            <a:chExt cx="1146600" cy="131400"/>
          </a:xfrm>
        </p:grpSpPr>
        <p:pic>
          <p:nvPicPr>
            <p:cNvPr id="27" name="object 36"/>
            <p:cNvPicPr/>
            <p:nvPr/>
          </p:nvPicPr>
          <p:blipFill>
            <a:blip r:embed="rId2"/>
            <a:stretch/>
          </p:blipFill>
          <p:spPr>
            <a:xfrm>
              <a:off x="5149800" y="8394840"/>
              <a:ext cx="101880" cy="1314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" name="object 37"/>
            <p:cNvSpPr/>
            <p:nvPr/>
          </p:nvSpPr>
          <p:spPr>
            <a:xfrm>
              <a:off x="5276880" y="8396280"/>
              <a:ext cx="93240" cy="128160"/>
            </a:xfrm>
            <a:custGeom>
              <a:avLst/>
              <a:gdLst>
                <a:gd name="textAreaLeft" fmla="*/ 0 w 93240"/>
                <a:gd name="textAreaRight" fmla="*/ 94680 w 93240"/>
                <a:gd name="textAreaTop" fmla="*/ 0 h 128160"/>
                <a:gd name="textAreaBottom" fmla="*/ 129600 h 12816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pic>
          <p:nvPicPr>
            <p:cNvPr id="29" name="object 38"/>
            <p:cNvPicPr/>
            <p:nvPr/>
          </p:nvPicPr>
          <p:blipFill>
            <a:blip r:embed="rId3"/>
            <a:stretch/>
          </p:blipFill>
          <p:spPr>
            <a:xfrm>
              <a:off x="5394240" y="8394840"/>
              <a:ext cx="290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" name="object 39"/>
            <p:cNvPicPr/>
            <p:nvPr/>
          </p:nvPicPr>
          <p:blipFill>
            <a:blip r:embed="rId4"/>
            <a:stretch/>
          </p:blipFill>
          <p:spPr>
            <a:xfrm>
              <a:off x="5707080" y="8394840"/>
              <a:ext cx="317880" cy="1314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" name="object 40"/>
            <p:cNvPicPr/>
            <p:nvPr/>
          </p:nvPicPr>
          <p:blipFill>
            <a:blip r:embed="rId5"/>
            <a:stretch/>
          </p:blipFill>
          <p:spPr>
            <a:xfrm>
              <a:off x="6050880" y="8396640"/>
              <a:ext cx="108720" cy="12780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2" name="object 41"/>
            <p:cNvPicPr/>
            <p:nvPr/>
          </p:nvPicPr>
          <p:blipFill>
            <a:blip r:embed="rId6"/>
            <a:stretch/>
          </p:blipFill>
          <p:spPr>
            <a:xfrm>
              <a:off x="6184800" y="8396640"/>
              <a:ext cx="111600" cy="129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108000"/>
            <a:ext cx="2315160" cy="1149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sp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ru-RU" sz="2700" b="1" u="none" spc="-11" strike="noStrike">
                <a:solidFill>
                  <a:schemeClr val="lt1"/>
                </a:solidFill>
                <a:effectLst/>
                <a:uFillTx/>
                <a:latin typeface="Calibri"/>
              </a:rPr>
              <a:t>МЕРОПРИЯТИЯ </a:t>
            </a:r>
            <a:r>
              <a:rPr lang="ru-RU" sz="2700" b="1" u="none" strike="noStrike">
                <a:solidFill>
                  <a:schemeClr val="lt1"/>
                </a:solidFill>
                <a:effectLst/>
                <a:uFillTx/>
                <a:latin typeface="Calibri"/>
              </a:rPr>
              <a:t>на</a:t>
            </a:r>
            <a:r>
              <a:rPr lang="ru-RU" sz="2700" b="1" u="none" spc="-6" strike="noStrike">
                <a:solidFill>
                  <a:schemeClr val="lt1"/>
                </a:solidFill>
                <a:effectLst/>
                <a:uFillTx/>
                <a:latin typeface="Calibri"/>
              </a:rPr>
              <a:t>  июнь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lang="ru-RU" sz="2700" b="1" u="none" spc="-20" strike="noStrike">
                <a:solidFill>
                  <a:schemeClr val="lt1"/>
                </a:solidFill>
                <a:effectLst/>
                <a:uFillTx/>
                <a:latin typeface="Calibri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object 43"/>
          <p:cNvSpPr/>
          <p:nvPr/>
        </p:nvSpPr>
        <p:spPr>
          <a:xfrm>
            <a:off x="46440" y="8784000"/>
            <a:ext cx="4912920" cy="183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3600" b="1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ПРИХОДИТЕ, </a:t>
            </a:r>
            <a:r>
              <a:rPr lang="ru-RU" sz="3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МЫ</a:t>
            </a:r>
            <a:r>
              <a:rPr lang="ru-RU" sz="3600" b="1" u="none" spc="-136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36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ВАС</a:t>
            </a:r>
            <a:r>
              <a:rPr lang="ru-RU" sz="3600" b="1" u="none" spc="-136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3600" b="1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ЖДЕМ!</a:t>
            </a:r>
            <a:endParaRPr lang="ru-RU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Наши</a:t>
            </a:r>
            <a:r>
              <a:rPr lang="ru-RU" sz="1300" b="0" u="none" spc="-34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1300" b="0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Адрес: г.Феодосия ул. Украинская ,44</a:t>
            </a:r>
            <a:br>
              <a:rPr sz="1300"/>
            </a:b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Контактный номер- +7(978)828-94-08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ФИО – Михайлова  Л.О.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object 44"/>
          <p:cNvSpPr/>
          <p:nvPr/>
        </p:nvSpPr>
        <p:spPr>
          <a:xfrm>
            <a:off x="4004640" y="8135280"/>
            <a:ext cx="3296160" cy="57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Время</a:t>
            </a:r>
            <a:r>
              <a:rPr lang="ru-RU" sz="1600" b="1" u="none" spc="-65" strike="noStrik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pc="-11" strike="noStrike">
                <a:solidFill>
                  <a:srgbClr val="58595b"/>
                </a:solidFill>
                <a:effectLst/>
                <a:uFillTx/>
                <a:latin typeface="Calibri"/>
              </a:rPr>
              <a:t>работы: понедельник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pc="-11" strike="noStrik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пятница</a:t>
            </a:r>
            <a:r>
              <a:rPr lang="ru-RU" sz="1600" b="1" u="none" spc="-11" strike="noStrik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09:00</a:t>
            </a:r>
            <a:r>
              <a:rPr lang="ru-RU" sz="1600" b="1" u="none" spc="-6" strike="noStrik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trike="noStrike">
                <a:solidFill>
                  <a:srgbClr val="58595b"/>
                </a:solidFill>
                <a:effectLst/>
                <a:uFillTx/>
                <a:latin typeface="Calibri"/>
              </a:rPr>
              <a:t>–</a:t>
            </a:r>
            <a:r>
              <a:rPr lang="ru-RU" sz="1600" b="1" u="none" spc="-14" strike="noStrike">
                <a:solidFill>
                  <a:srgbClr val="58595b"/>
                </a:solidFill>
                <a:effectLst/>
                <a:uFillTx/>
                <a:latin typeface="Calibri"/>
              </a:rPr>
              <a:t> </a:t>
            </a:r>
            <a:r>
              <a:rPr lang="ru-RU" sz="1600" b="1" u="none" spc="-20" strike="noStrike">
                <a:solidFill>
                  <a:srgbClr val="58595b"/>
                </a:solidFill>
                <a:effectLst/>
                <a:uFillTx/>
                <a:latin typeface="Calibri"/>
              </a:rPr>
              <a:t>17:30</a:t>
            </a:r>
            <a:endParaRPr lang="ru-RU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object 45"/>
          <p:cNvSpPr/>
          <p:nvPr/>
        </p:nvSpPr>
        <p:spPr>
          <a:xfrm>
            <a:off x="5040000" y="9268200"/>
            <a:ext cx="100692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Отделение Фонда</a:t>
            </a:r>
            <a:r>
              <a:rPr lang="ru-RU" sz="800" b="0" u="none" spc="499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и</a:t>
            </a:r>
            <a:r>
              <a:rPr lang="ru-RU" sz="800" b="0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 социального</a:t>
            </a:r>
            <a:r>
              <a:rPr lang="ru-RU" sz="800" b="0" u="none" spc="499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pc="-11" strike="noStrike">
                <a:solidFill>
                  <a:srgbClr val="ffffff"/>
                </a:solidFill>
                <a:effectLst/>
                <a:uFillTx/>
                <a:latin typeface="Calibri"/>
              </a:rPr>
              <a:t>страхования</a:t>
            </a:r>
            <a:r>
              <a:rPr lang="ru-RU" sz="800" b="0" u="none" spc="11" strike="noStrike">
                <a:solidFill>
                  <a:srgbClr val="ffffff"/>
                </a:solidFill>
                <a:effectLst/>
                <a:uFillTx/>
                <a:latin typeface="Calibri"/>
              </a:rPr>
              <a:t> </a:t>
            </a:r>
            <a:r>
              <a:rPr lang="ru-RU" sz="800" b="0" u="none" spc="-26" strike="noStrike">
                <a:solidFill>
                  <a:srgbClr val="ffffff"/>
                </a:solidFill>
                <a:effectLst/>
                <a:uFillTx/>
                <a:latin typeface="Calibri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По Республике Крым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Группа 103"/>
          <p:cNvGrpSpPr/>
          <p:nvPr/>
        </p:nvGrpSpPr>
        <p:grpSpPr>
          <a:xfrm>
            <a:off x="262080" y="82800"/>
            <a:ext cx="2516400" cy="981720"/>
            <a:chOff x="262080" y="82800"/>
            <a:chExt cx="2516400" cy="981720"/>
          </a:xfrm>
        </p:grpSpPr>
        <p:pic>
          <p:nvPicPr>
            <p:cNvPr id="38" name="object 49"/>
            <p:cNvPicPr/>
            <p:nvPr/>
          </p:nvPicPr>
          <p:blipFill>
            <a:blip r:embed="rId7"/>
            <a:stretch/>
          </p:blipFill>
          <p:spPr>
            <a:xfrm>
              <a:off x="262080" y="82800"/>
              <a:ext cx="838080" cy="9558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9" name="object 50"/>
            <p:cNvSpPr/>
            <p:nvPr/>
          </p:nvSpPr>
          <p:spPr>
            <a:xfrm>
              <a:off x="1326960" y="408240"/>
              <a:ext cx="293760" cy="183960"/>
            </a:xfrm>
            <a:custGeom>
              <a:avLst/>
              <a:gdLst>
                <a:gd name="textAreaLeft" fmla="*/ 0 w 293760"/>
                <a:gd name="textAreaRight" fmla="*/ 295200 w 293760"/>
                <a:gd name="textAreaTop" fmla="*/ 0 h 183960"/>
                <a:gd name="textAreaBottom" fmla="*/ 185400 h 183960"/>
              </a:gdLst>
              <a:ahLst/>
              <a:cxn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lang="ru-RU" sz="1800" b="0" u="none" strike="noStrike">
                <a:solidFill>
                  <a:srgbClr val="ffffff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40" name="object 51"/>
            <p:cNvGrpSpPr/>
            <p:nvPr/>
          </p:nvGrpSpPr>
          <p:grpSpPr>
            <a:xfrm>
              <a:off x="1667520" y="408240"/>
              <a:ext cx="446400" cy="149760"/>
              <a:chOff x="1667520" y="408240"/>
              <a:chExt cx="446400" cy="149760"/>
            </a:xfrm>
          </p:grpSpPr>
          <p:sp>
            <p:nvSpPr>
              <p:cNvPr id="41" name="object 52"/>
              <p:cNvSpPr/>
              <p:nvPr/>
            </p:nvSpPr>
            <p:spPr>
              <a:xfrm>
                <a:off x="1667520" y="408240"/>
                <a:ext cx="289440" cy="149760"/>
              </a:xfrm>
              <a:custGeom>
                <a:avLst/>
                <a:gdLst>
                  <a:gd name="textAreaLeft" fmla="*/ 0 w 289440"/>
                  <a:gd name="textAreaRight" fmla="*/ 290880 w 289440"/>
                  <a:gd name="textAreaTop" fmla="*/ 0 h 149760"/>
                  <a:gd name="textAreaBottom" fmla="*/ 151200 h 149760"/>
                </a:gdLst>
                <a:ahLst/>
                <a:cxn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42" name="object 53"/>
              <p:cNvPicPr/>
              <p:nvPr/>
            </p:nvPicPr>
            <p:blipFill>
              <a:blip r:embed="rId8"/>
              <a:stretch/>
            </p:blipFill>
            <p:spPr>
              <a:xfrm>
                <a:off x="1994040" y="408600"/>
                <a:ext cx="11988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3" name="object 54"/>
            <p:cNvPicPr/>
            <p:nvPr/>
          </p:nvPicPr>
          <p:blipFill>
            <a:blip r:embed="rId9"/>
            <a:stretch/>
          </p:blipFill>
          <p:spPr>
            <a:xfrm>
              <a:off x="1306440" y="643320"/>
              <a:ext cx="158400" cy="15228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4" name="object 55"/>
            <p:cNvGrpSpPr/>
            <p:nvPr/>
          </p:nvGrpSpPr>
          <p:grpSpPr>
            <a:xfrm>
              <a:off x="1512720" y="644760"/>
              <a:ext cx="676080" cy="182160"/>
              <a:chOff x="1512720" y="644760"/>
              <a:chExt cx="676080" cy="182160"/>
            </a:xfrm>
          </p:grpSpPr>
          <p:pic>
            <p:nvPicPr>
              <p:cNvPr id="45" name="object 56"/>
              <p:cNvPicPr/>
              <p:nvPr/>
            </p:nvPicPr>
            <p:blipFill>
              <a:blip r:embed="rId10"/>
              <a:stretch/>
            </p:blipFill>
            <p:spPr>
              <a:xfrm>
                <a:off x="1512720" y="645120"/>
                <a:ext cx="1213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6" name="object 57"/>
              <p:cNvSpPr/>
              <p:nvPr/>
            </p:nvSpPr>
            <p:spPr>
              <a:xfrm>
                <a:off x="1667520" y="644760"/>
                <a:ext cx="521280" cy="182160"/>
              </a:xfrm>
              <a:custGeom>
                <a:avLst/>
                <a:gdLst>
                  <a:gd name="textAreaLeft" fmla="*/ 0 w 521280"/>
                  <a:gd name="textAreaRight" fmla="*/ 522720 w 521280"/>
                  <a:gd name="textAreaTop" fmla="*/ 0 h 182160"/>
                  <a:gd name="textAreaBottom" fmla="*/ 183600 h 182160"/>
                </a:gdLst>
                <a:ahLst/>
                <a:cxn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47" name="object 58"/>
            <p:cNvGrpSpPr/>
            <p:nvPr/>
          </p:nvGrpSpPr>
          <p:grpSpPr>
            <a:xfrm>
              <a:off x="2238840" y="645120"/>
              <a:ext cx="289440" cy="148680"/>
              <a:chOff x="2238840" y="645120"/>
              <a:chExt cx="289440" cy="148680"/>
            </a:xfrm>
          </p:grpSpPr>
          <p:pic>
            <p:nvPicPr>
              <p:cNvPr id="48" name="object 59"/>
              <p:cNvPicPr/>
              <p:nvPr/>
            </p:nvPicPr>
            <p:blipFill>
              <a:blip r:embed="rId11"/>
              <a:stretch/>
            </p:blipFill>
            <p:spPr>
              <a:xfrm>
                <a:off x="2238840" y="645120"/>
                <a:ext cx="128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9" name="object 60"/>
              <p:cNvPicPr/>
              <p:nvPr/>
            </p:nvPicPr>
            <p:blipFill>
              <a:blip r:embed="rId12"/>
              <a:stretch/>
            </p:blipFill>
            <p:spPr>
              <a:xfrm>
                <a:off x="2408760" y="645120"/>
                <a:ext cx="11952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50" name="object 61"/>
            <p:cNvGrpSpPr/>
            <p:nvPr/>
          </p:nvGrpSpPr>
          <p:grpSpPr>
            <a:xfrm>
              <a:off x="1306440" y="878040"/>
              <a:ext cx="1472040" cy="186480"/>
              <a:chOff x="1306440" y="878040"/>
              <a:chExt cx="1472040" cy="186480"/>
            </a:xfrm>
          </p:grpSpPr>
          <p:pic>
            <p:nvPicPr>
              <p:cNvPr id="51" name="object 62"/>
              <p:cNvPicPr/>
              <p:nvPr/>
            </p:nvPicPr>
            <p:blipFill>
              <a:blip r:embed="rId13"/>
              <a:stretch/>
            </p:blipFill>
            <p:spPr>
              <a:xfrm>
                <a:off x="1306440" y="885600"/>
                <a:ext cx="14184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3"/>
              <p:cNvPicPr/>
              <p:nvPr/>
            </p:nvPicPr>
            <p:blipFill>
              <a:blip r:embed="rId14"/>
              <a:stretch/>
            </p:blipFill>
            <p:spPr>
              <a:xfrm>
                <a:off x="1475640" y="8856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4"/>
              <p:cNvPicPr/>
              <p:nvPr/>
            </p:nvPicPr>
            <p:blipFill>
              <a:blip r:embed="rId15"/>
              <a:stretch/>
            </p:blipFill>
            <p:spPr>
              <a:xfrm>
                <a:off x="1667520" y="878040"/>
                <a:ext cx="358920" cy="1864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4" name="object 65"/>
              <p:cNvPicPr/>
              <p:nvPr/>
            </p:nvPicPr>
            <p:blipFill>
              <a:blip r:embed="rId16"/>
              <a:stretch/>
            </p:blipFill>
            <p:spPr>
              <a:xfrm>
                <a:off x="2049840" y="885600"/>
                <a:ext cx="163080" cy="1540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5" name="object 66"/>
              <p:cNvSpPr/>
              <p:nvPr/>
            </p:nvSpPr>
            <p:spPr>
              <a:xfrm>
                <a:off x="2243880" y="884520"/>
                <a:ext cx="137160" cy="148320"/>
              </a:xfrm>
              <a:custGeom>
                <a:avLst/>
                <a:gdLst>
                  <a:gd name="textAreaLeft" fmla="*/ 0 w 137160"/>
                  <a:gd name="textAreaRight" fmla="*/ 138600 w 137160"/>
                  <a:gd name="textAreaTop" fmla="*/ 0 h 148320"/>
                  <a:gd name="textAreaBottom" fmla="*/ 149760 h 148320"/>
                </a:gdLst>
                <a:ahLst/>
                <a:cxn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lang="ru-RU" sz="1800" b="0" u="none" strike="noStrike">
                  <a:solidFill>
                    <a:srgbClr val="ffffff"/>
                  </a:solidFill>
                  <a:effectLst/>
                  <a:uFillTx/>
                  <a:latin typeface="Arial"/>
                </a:endParaRPr>
              </a:p>
            </p:txBody>
          </p:sp>
          <p:pic>
            <p:nvPicPr>
              <p:cNvPr id="56" name="object 67"/>
              <p:cNvPicPr/>
              <p:nvPr/>
            </p:nvPicPr>
            <p:blipFill>
              <a:blip r:embed="rId17"/>
              <a:stretch/>
            </p:blipFill>
            <p:spPr>
              <a:xfrm>
                <a:off x="2411280" y="884520"/>
                <a:ext cx="168840" cy="18000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7" name="object 68"/>
              <p:cNvPicPr/>
              <p:nvPr/>
            </p:nvPicPr>
            <p:blipFill>
              <a:blip r:embed="rId18"/>
              <a:stretch/>
            </p:blipFill>
            <p:spPr>
              <a:xfrm>
                <a:off x="2611440" y="884520"/>
                <a:ext cx="167040" cy="14868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58" name="Прямоугольник: скругленные углы 2"/>
          <p:cNvSpPr/>
          <p:nvPr/>
        </p:nvSpPr>
        <p:spPr>
          <a:xfrm>
            <a:off x="6270840" y="9961560"/>
            <a:ext cx="803880" cy="6613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sp>
        <p:nvSpPr>
          <p:cNvPr id="59" name="Овал 3"/>
          <p:cNvSpPr/>
          <p:nvPr/>
        </p:nvSpPr>
        <p:spPr>
          <a:xfrm>
            <a:off x="6270840" y="8887320"/>
            <a:ext cx="813960" cy="8139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lang="ru-RU" sz="1800" b="0" u="none" strike="noStrike">
              <a:solidFill>
                <a:schemeClr val="lt1"/>
              </a:solidFill>
              <a:effectLst/>
              <a:uFillTx/>
              <a:latin typeface="Calibri"/>
            </a:endParaRPr>
          </a:p>
        </p:txBody>
      </p:sp>
      <p:pic>
        <p:nvPicPr>
          <p:cNvPr id="60" name="object 48"/>
          <p:cNvPicPr/>
          <p:nvPr/>
        </p:nvPicPr>
        <p:blipFill>
          <a:blip r:embed="rId19"/>
          <a:stretch/>
        </p:blipFill>
        <p:spPr>
          <a:xfrm>
            <a:off x="6387840" y="8982720"/>
            <a:ext cx="600120" cy="608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Рисунок 7"/>
          <p:cNvPicPr/>
          <p:nvPr/>
        </p:nvPicPr>
        <p:blipFill>
          <a:blip r:embed="rId20"/>
          <a:stretch/>
        </p:blipFill>
        <p:spPr>
          <a:xfrm>
            <a:off x="6270840" y="9900720"/>
            <a:ext cx="791280" cy="79128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2" name="Таблица 4"/>
          <p:cNvGraphicFramePr/>
          <p:nvPr/>
        </p:nvGraphicFramePr>
        <p:xfrm>
          <a:off x="45360" y="1147680"/>
          <a:ext cx="7510680" cy="6925680"/>
        </p:xfrm>
        <a:graphic>
          <a:graphicData uri="http://schemas.openxmlformats.org/drawingml/2006/table">
            <a:tbl>
              <a:tblPr/>
              <a:tblGrid>
                <a:gridCol w="616680"/>
                <a:gridCol w="6069960"/>
                <a:gridCol w="824400"/>
              </a:tblGrid>
              <a:tr h="542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Дата 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Мероприятие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b="1" u="none" strike="noStrike">
                          <a:solidFill>
                            <a:schemeClr val="lt1"/>
                          </a:solidFill>
                          <a:effectLst/>
                          <a:uFillTx/>
                          <a:latin typeface="Calibri"/>
                        </a:rPr>
                        <a:t>Время</a:t>
                      </a: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400" b="0" u="none" strike="noStrik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862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pc="-11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02.06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1.«Добрый мир сказок: дети и старшее поколение-вместе!»  Дню защиты детей посвящается -кукольный спектакль , поставленный активистами ЦОСП.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  Индивидуальное консультирование по  созданию  цифрового </a:t>
                      </a:r>
                      <a:r>
                        <a:rPr lang="en-US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ID </a:t>
                      </a: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а также  по пенсионным и социальным вопросам.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pc="-11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</a:t>
                      </a:r>
                      <a:r>
                        <a:rPr lang="ru-RU" sz="1200" b="0" u="none" spc="-26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710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pc="-11" strike="noStrike">
                          <a:solidFill>
                            <a:srgbClr val="231f20"/>
                          </a:solidFill>
                          <a:effectLst/>
                          <a:uFillTx/>
                          <a:latin typeface="Calibri"/>
                        </a:rPr>
                        <a:t>04.06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1.Дню русского языка посвящается. Читаем произведения А.С. Пушкина 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 Индивидуальное консультирование по  созданию  цифрового </a:t>
                      </a:r>
                      <a:r>
                        <a:rPr lang="en-US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ID </a:t>
                      </a: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а также  по пенсионным и социальным вопросам.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79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09.06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1.« Час здоровья и бодрости». Гимнастика у моря.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2.Акция «Сказки народов мира»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11-00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862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11.06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1.ФП «Здоровое долголетие» «Как сохранить здоровье летом?»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2.Урок цифровой грамотности:  Портал  государственных услуг. 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3.Акция-Вместе целая страна! « Мы-родились в России  - году единства народов России посвящается.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 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7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16.06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 Оздоровительная  практика : «Цигун у моря»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 Индивидуальное консультирование по  созданию  цифрового </a:t>
                      </a:r>
                      <a:r>
                        <a:rPr lang="en-US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ID </a:t>
                      </a: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а также  по пенсионным и социальным вопросам.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9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17.06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1.Лекция общества «Знание»: «Финансовая безопасность»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2.Встреча с психологом.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876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19.06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1.Онлайн лекция по разъяснению пенсионного законодательства профильным управлением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2.Урок финансовой грамотности от  Сбербанка.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40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22.06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Arial Unicode MS"/>
                        </a:rPr>
                        <a:t>Лекция РГО «Знание».  «Память пылающих лет: Путь к Победе». 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10-00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71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25.06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1.« Час здоровья и бодрости» Пляжный волейбол.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2.Индивидуальное консультирование по  созданию  цифрового </a:t>
                      </a:r>
                      <a:r>
                        <a:rPr lang="en-US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ID </a:t>
                      </a: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, а также  по пенсионным и социальным вопросам.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10:00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9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29.06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Русское географическое общество. 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Фильм: «Открываем  Россию заново. Вместе.»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 10-00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90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30.06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marL="343080" indent="-343080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Зкскурсия в Новый Херсонес.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lang="ru-RU" sz="12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</a:rPr>
                        <a:t>  10-00</a:t>
                      </a:r>
                      <a:endParaRPr lang="ru-RU" sz="12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 marT="45720" marB="4572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6950</TotalTime>
  <Application>LibreOffice/25.8.4.2$Linux_X86_64 LibreOffice_project/580$Build-2</Application>
  <AppVersion>15.0000</AppVersion>
  <Words>312</Words>
  <Paragraphs>57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2026-05-22T13:55:07Z</dcterms:modified>
  <cp:revision>110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