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7556500" cy="10693400"/>
  <p:notesSz cx="7559675" cy="106918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3384" y="-120"/>
      </p:cViewPr>
      <p:guideLst>
        <p:guide orient="horz" pos="3368"/>
        <p:guide pos="23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C110D5A9-93BA-485F-8F0D-5AEA26D3971C}" type="slidenum">
              <a:rPr/>
              <a:pPr/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680040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/>
          </p:nvPr>
        </p:nvSpPr>
        <p:spPr>
          <a:xfrm>
            <a:off x="377640" y="5741640"/>
            <a:ext cx="680040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17A0806B-A8A1-463A-825A-90EF98CFE562}" type="slidenum">
              <a:rPr/>
              <a:pPr/>
              <a:t>‹#›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8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9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0" name="PlaceHolder 4"/>
          <p:cNvSpPr>
            <a:spLocks noGrp="1"/>
          </p:cNvSpPr>
          <p:nvPr>
            <p:ph/>
          </p:nvPr>
        </p:nvSpPr>
        <p:spPr>
          <a:xfrm>
            <a:off x="377640" y="574164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1" name="PlaceHolder 5"/>
          <p:cNvSpPr>
            <a:spLocks noGrp="1"/>
          </p:cNvSpPr>
          <p:nvPr>
            <p:ph/>
          </p:nvPr>
        </p:nvSpPr>
        <p:spPr>
          <a:xfrm>
            <a:off x="3862440" y="574164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AF51F0DF-FD16-4431-B510-27130868520B}" type="slidenum">
              <a:rPr/>
              <a:pPr/>
              <a:t>‹#›</a:t>
            </a:fld>
            <a:endParaRPr/>
          </a:p>
        </p:txBody>
      </p:sp>
      <p:sp>
        <p:nvSpPr>
          <p:cNvPr id="9" name="PlaceHolder 8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3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4" name="PlaceHolder 3"/>
          <p:cNvSpPr>
            <a:spLocks noGrp="1"/>
          </p:cNvSpPr>
          <p:nvPr>
            <p:ph/>
          </p:nvPr>
        </p:nvSpPr>
        <p:spPr>
          <a:xfrm>
            <a:off x="2676960" y="250200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5" name="PlaceHolder 4"/>
          <p:cNvSpPr>
            <a:spLocks noGrp="1"/>
          </p:cNvSpPr>
          <p:nvPr>
            <p:ph/>
          </p:nvPr>
        </p:nvSpPr>
        <p:spPr>
          <a:xfrm>
            <a:off x="4976280" y="250200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6" name="PlaceHolder 5"/>
          <p:cNvSpPr>
            <a:spLocks noGrp="1"/>
          </p:cNvSpPr>
          <p:nvPr>
            <p:ph/>
          </p:nvPr>
        </p:nvSpPr>
        <p:spPr>
          <a:xfrm>
            <a:off x="377640" y="574164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7" name="PlaceHolder 6"/>
          <p:cNvSpPr>
            <a:spLocks noGrp="1"/>
          </p:cNvSpPr>
          <p:nvPr>
            <p:ph/>
          </p:nvPr>
        </p:nvSpPr>
        <p:spPr>
          <a:xfrm>
            <a:off x="2676960" y="574164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8" name="PlaceHolder 7"/>
          <p:cNvSpPr>
            <a:spLocks noGrp="1"/>
          </p:cNvSpPr>
          <p:nvPr>
            <p:ph/>
          </p:nvPr>
        </p:nvSpPr>
        <p:spPr>
          <a:xfrm>
            <a:off x="4976280" y="574164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7BD7BF2E-2A9A-43F1-A3BB-C838E3718D77}" type="slidenum">
              <a:rPr/>
              <a:pPr/>
              <a:t>‹#›</a:t>
            </a:fld>
            <a:endParaRPr/>
          </a:p>
        </p:txBody>
      </p:sp>
      <p:sp>
        <p:nvSpPr>
          <p:cNvPr id="11" name="PlaceHolder 10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2"/>
          <p:cNvSpPr>
            <a:spLocks noGrp="1"/>
          </p:cNvSpPr>
          <p:nvPr>
            <p:ph type="subTitle"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8A07B257-F6F5-4DA9-98F5-8D3C016B3A96}" type="slidenum">
              <a:rPr/>
              <a:pPr/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2" name="PlaceHolder 4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B4A1EADE-824C-4140-9F85-D54844BA8B3B}" type="slidenum">
              <a:rPr/>
              <a:pPr/>
              <a:t>‹#›</a:t>
            </a:fld>
            <a:endParaRPr/>
          </a:p>
        </p:txBody>
      </p:sp>
      <p:sp>
        <p:nvSpPr>
          <p:cNvPr id="3" name="PlaceHolder 5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9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7CE3EE81-70E6-4E77-886A-CCED27528803}" type="slidenum">
              <a:rPr/>
              <a:pPr/>
              <a:t>‹#›</a:t>
            </a:fld>
            <a:endParaRPr/>
          </a:p>
        </p:txBody>
      </p:sp>
      <p:sp>
        <p:nvSpPr>
          <p:cNvPr id="2" name="PlaceHolder 6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EBD99D3B-6ABB-415E-AA62-AA66AAD03DBF}" type="slidenum">
              <a:rPr/>
              <a:pPr/>
              <a:t>‹#›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subTitle"/>
          </p:nvPr>
        </p:nvSpPr>
        <p:spPr>
          <a:xfrm>
            <a:off x="377640" y="426600"/>
            <a:ext cx="6800400" cy="8276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7027F49F-FDDD-488A-AD72-F7FBDB266D6E}" type="slidenum">
              <a:rPr/>
              <a:pPr/>
              <a:t>‹#›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" name="PlaceHolder 4"/>
          <p:cNvSpPr>
            <a:spLocks noGrp="1"/>
          </p:cNvSpPr>
          <p:nvPr>
            <p:ph/>
          </p:nvPr>
        </p:nvSpPr>
        <p:spPr>
          <a:xfrm>
            <a:off x="377640" y="574164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B4ECD382-A813-47BA-AAAC-FF7DEEC19C9D}" type="slidenum">
              <a:rPr/>
              <a:pPr/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" name="PlaceHolder 4"/>
          <p:cNvSpPr>
            <a:spLocks noGrp="1"/>
          </p:cNvSpPr>
          <p:nvPr>
            <p:ph/>
          </p:nvPr>
        </p:nvSpPr>
        <p:spPr>
          <a:xfrm>
            <a:off x="3862440" y="574164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A4EBEC82-63ED-429B-B916-A58FBFC380B4}" type="slidenum">
              <a:rPr/>
              <a:pPr/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2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3" name="PlaceHolder 4"/>
          <p:cNvSpPr>
            <a:spLocks noGrp="1"/>
          </p:cNvSpPr>
          <p:nvPr>
            <p:ph/>
          </p:nvPr>
        </p:nvSpPr>
        <p:spPr>
          <a:xfrm>
            <a:off x="377640" y="5741640"/>
            <a:ext cx="680040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9C99C189-88CA-4DD5-9021-5DABC44D2E65}" type="slidenum">
              <a:rPr/>
              <a:pPr/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"/>
          <p:cNvSpPr>
            <a:spLocks noGrp="1"/>
          </p:cNvSpPr>
          <p:nvPr>
            <p:ph type="ftr" idx="1"/>
          </p:nvPr>
        </p:nvSpPr>
        <p:spPr>
          <a:xfrm>
            <a:off x="2571480" y="9945000"/>
            <a:ext cx="2416320" cy="530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strike="noStrike" spc="-1">
                <a:solidFill>
                  <a:srgbClr val="000000"/>
                </a:solidFill>
                <a:latin typeface="Times New Roman"/>
                <a:ea typeface="DejaVu Sans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&lt;нижний колонтитул&gt;</a:t>
            </a:r>
            <a:endParaRPr lang="ru-RU" sz="14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" name="PlaceHolder 2"/>
          <p:cNvSpPr>
            <a:spLocks noGrp="1"/>
          </p:cNvSpPr>
          <p:nvPr>
            <p:ph type="sldNum" idx="2"/>
          </p:nvPr>
        </p:nvSpPr>
        <p:spPr>
          <a:xfrm>
            <a:off x="5445360" y="9945000"/>
            <a:ext cx="1735560" cy="530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strike="noStrike" spc="-1">
                <a:solidFill>
                  <a:srgbClr val="B2B2B2"/>
                </a:solidFill>
                <a:latin typeface="Times New Roman"/>
                <a:ea typeface="DejaVu Sans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166F8E39-9934-4153-93E7-9B5450E21970}" type="slidenum">
              <a:rPr lang="ru-RU" sz="1400" b="0" strike="noStrike" spc="-1">
                <a:solidFill>
                  <a:srgbClr val="B2B2B2"/>
                </a:solidFill>
                <a:latin typeface="Times New Roman"/>
                <a:ea typeface="DejaVu Sans"/>
              </a:rPr>
              <a:pPr indent="0" algn="r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4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3"/>
          </p:nvPr>
        </p:nvSpPr>
        <p:spPr>
          <a:xfrm>
            <a:off x="378000" y="9945000"/>
            <a:ext cx="1735560" cy="530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ru-RU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strike="noStrike" spc="-1">
                <a:solidFill>
                  <a:srgbClr val="000000"/>
                </a:solidFill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object 33"/>
          <p:cNvPicPr/>
          <p:nvPr/>
        </p:nvPicPr>
        <p:blipFill>
          <a:blip r:embed="rId2" cstate="print"/>
          <a:stretch/>
        </p:blipFill>
        <p:spPr>
          <a:xfrm>
            <a:off x="3731760" y="108000"/>
            <a:ext cx="3716280" cy="1654560"/>
          </a:xfrm>
          <a:prstGeom prst="rect">
            <a:avLst/>
          </a:prstGeom>
          <a:ln w="0">
            <a:noFill/>
          </a:ln>
        </p:spPr>
      </p:pic>
      <p:sp>
        <p:nvSpPr>
          <p:cNvPr id="40" name="object 35"/>
          <p:cNvSpPr/>
          <p:nvPr/>
        </p:nvSpPr>
        <p:spPr>
          <a:xfrm>
            <a:off x="111240" y="7000200"/>
            <a:ext cx="7341840" cy="3579840"/>
          </a:xfrm>
          <a:custGeom>
            <a:avLst/>
            <a:gdLst>
              <a:gd name="textAreaLeft" fmla="*/ 0 w 7341840"/>
              <a:gd name="textAreaRight" fmla="*/ 7345800 w 7341840"/>
              <a:gd name="textAreaTop" fmla="*/ 0 h 3579840"/>
              <a:gd name="textAreaBottom" fmla="*/ 3583800 h 3579840"/>
            </a:gdLst>
            <a:ahLst/>
            <a:cxnLst/>
            <a:rect l="textAreaLeft" t="textAreaTop" r="textAreaRight" b="textAreaBottom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>
              <a:lnSpc>
                <a:spcPct val="100000"/>
              </a:lnSpc>
            </a:pPr>
            <a:endParaRPr lang="ru-RU" sz="1800" b="0" strike="noStrike" spc="-1">
              <a:solidFill>
                <a:srgbClr val="000000"/>
              </a:solidFill>
              <a:latin typeface="Arial"/>
              <a:ea typeface="DejaVu Sans"/>
            </a:endParaRPr>
          </a:p>
        </p:txBody>
      </p:sp>
      <p:grpSp>
        <p:nvGrpSpPr>
          <p:cNvPr id="41" name="Группа 1"/>
          <p:cNvGrpSpPr/>
          <p:nvPr/>
        </p:nvGrpSpPr>
        <p:grpSpPr>
          <a:xfrm>
            <a:off x="681840" y="8587080"/>
            <a:ext cx="1144080" cy="128880"/>
            <a:chOff x="681840" y="8587080"/>
            <a:chExt cx="1144080" cy="128880"/>
          </a:xfrm>
        </p:grpSpPr>
        <p:pic>
          <p:nvPicPr>
            <p:cNvPr id="42" name="object 36"/>
            <p:cNvPicPr/>
            <p:nvPr/>
          </p:nvPicPr>
          <p:blipFill>
            <a:blip r:embed="rId3" cstate="print"/>
            <a:stretch/>
          </p:blipFill>
          <p:spPr>
            <a:xfrm>
              <a:off x="681840" y="8587080"/>
              <a:ext cx="99360" cy="12888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43" name="object 37"/>
            <p:cNvSpPr/>
            <p:nvPr/>
          </p:nvSpPr>
          <p:spPr>
            <a:xfrm>
              <a:off x="808920" y="8588880"/>
              <a:ext cx="90720" cy="125640"/>
            </a:xfrm>
            <a:custGeom>
              <a:avLst/>
              <a:gdLst>
                <a:gd name="textAreaLeft" fmla="*/ 0 w 90720"/>
                <a:gd name="textAreaRight" fmla="*/ 94680 w 90720"/>
                <a:gd name="textAreaTop" fmla="*/ 0 h 125640"/>
                <a:gd name="textAreaBottom" fmla="*/ 129600 h 125640"/>
              </a:gdLst>
              <a:ahLst/>
              <a:cxnLst/>
              <a:rect l="textAreaLeft" t="textAreaTop" r="textAreaRight" b="textAreaBottom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0" tIns="0" rIns="0" bIns="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800" b="0" strike="noStrike" spc="-1">
                <a:solidFill>
                  <a:srgbClr val="000000"/>
                </a:solidFill>
                <a:latin typeface="Arial"/>
                <a:ea typeface="DejaVu Sans"/>
              </a:endParaRPr>
            </a:p>
          </p:txBody>
        </p:sp>
        <p:pic>
          <p:nvPicPr>
            <p:cNvPr id="44" name="object 38"/>
            <p:cNvPicPr/>
            <p:nvPr/>
          </p:nvPicPr>
          <p:blipFill>
            <a:blip r:embed="rId4" cstate="print"/>
            <a:stretch/>
          </p:blipFill>
          <p:spPr>
            <a:xfrm>
              <a:off x="926280" y="8587080"/>
              <a:ext cx="288360" cy="12888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45" name="object 39"/>
            <p:cNvPicPr/>
            <p:nvPr/>
          </p:nvPicPr>
          <p:blipFill>
            <a:blip r:embed="rId5" cstate="print"/>
            <a:stretch/>
          </p:blipFill>
          <p:spPr>
            <a:xfrm>
              <a:off x="1239120" y="8587080"/>
              <a:ext cx="315360" cy="12888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46" name="object 40"/>
            <p:cNvPicPr/>
            <p:nvPr/>
          </p:nvPicPr>
          <p:blipFill>
            <a:blip r:embed="rId6" cstate="print"/>
            <a:stretch/>
          </p:blipFill>
          <p:spPr>
            <a:xfrm>
              <a:off x="1582920" y="8588880"/>
              <a:ext cx="106200" cy="12528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47" name="object 41"/>
            <p:cNvPicPr/>
            <p:nvPr/>
          </p:nvPicPr>
          <p:blipFill>
            <a:blip r:embed="rId7" cstate="print"/>
            <a:stretch/>
          </p:blipFill>
          <p:spPr>
            <a:xfrm>
              <a:off x="1716840" y="8588880"/>
              <a:ext cx="109080" cy="12708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4822920" y="234000"/>
            <a:ext cx="2480040" cy="1006200"/>
          </a:xfrm>
          <a:prstGeom prst="rect">
            <a:avLst/>
          </a:prstGeom>
          <a:noFill/>
          <a:ln w="0">
            <a:noFill/>
          </a:ln>
        </p:spPr>
        <p:txBody>
          <a:bodyPr lIns="0" tIns="81360" rIns="0" bIns="0" anchor="t">
            <a:noAutofit/>
          </a:bodyPr>
          <a:lstStyle/>
          <a:p>
            <a:pPr marL="439560" indent="0" algn="r">
              <a:lnSpc>
                <a:spcPts val="2701"/>
              </a:lnSpc>
              <a:spcBef>
                <a:spcPts val="641"/>
              </a:spcBef>
              <a:buNone/>
              <a:tabLst>
                <a:tab pos="0" algn="l"/>
              </a:tabLst>
            </a:pPr>
            <a:r>
              <a:rPr lang="ru-RU" sz="2400" b="1" strike="noStrike" spc="-12" dirty="0">
                <a:solidFill>
                  <a:srgbClr val="FFFFFF"/>
                </a:solidFill>
                <a:latin typeface="Calibri"/>
              </a:rPr>
              <a:t>МЕРОПРИЯТИЯ </a:t>
            </a:r>
            <a:r>
              <a:rPr lang="ru-RU" sz="2400" b="1" strike="noStrike" spc="-1" dirty="0">
                <a:solidFill>
                  <a:srgbClr val="FFFFFF"/>
                </a:solidFill>
                <a:latin typeface="Calibri"/>
              </a:rPr>
              <a:t>НА</a:t>
            </a:r>
            <a:r>
              <a:rPr lang="ru-RU" sz="2400" b="1" strike="noStrike" spc="-7" dirty="0">
                <a:solidFill>
                  <a:srgbClr val="FFFFFF"/>
                </a:solidFill>
                <a:latin typeface="Calibri"/>
              </a:rPr>
              <a:t>   </a:t>
            </a:r>
            <a:r>
              <a:rPr lang="ru-RU" sz="2400" b="1" spc="-12" dirty="0" smtClean="0">
                <a:solidFill>
                  <a:srgbClr val="FFFFFF"/>
                </a:solidFill>
                <a:latin typeface="Calibri"/>
              </a:rPr>
              <a:t>ИЮНЬ</a:t>
            </a:r>
            <a:endParaRPr lang="ru-RU" sz="2400" b="0" strike="noStrike" spc="-1" dirty="0">
              <a:solidFill>
                <a:srgbClr val="000000"/>
              </a:solidFill>
              <a:latin typeface="Arial"/>
            </a:endParaRPr>
          </a:p>
          <a:p>
            <a:pPr marL="439560" indent="0" algn="r">
              <a:lnSpc>
                <a:spcPts val="2701"/>
              </a:lnSpc>
              <a:buNone/>
              <a:tabLst>
                <a:tab pos="0" algn="l"/>
              </a:tabLst>
            </a:pPr>
            <a:r>
              <a:rPr lang="ru-RU" sz="2700" b="1" strike="noStrike" spc="-21" dirty="0">
                <a:solidFill>
                  <a:srgbClr val="FFFFFF"/>
                </a:solidFill>
                <a:latin typeface="Calibri"/>
              </a:rPr>
              <a:t>2026</a:t>
            </a:r>
            <a:endParaRPr lang="ru-RU" sz="27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49" name="object 43"/>
          <p:cNvSpPr/>
          <p:nvPr/>
        </p:nvSpPr>
        <p:spPr>
          <a:xfrm>
            <a:off x="628920" y="8803080"/>
            <a:ext cx="5110200" cy="17474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74600" rIns="0" bIns="0" anchor="t">
            <a:spAutoFit/>
          </a:bodyPr>
          <a:lstStyle/>
          <a:p>
            <a:pPr marL="12600">
              <a:lnSpc>
                <a:spcPct val="75000"/>
              </a:lnSpc>
              <a:spcBef>
                <a:spcPts val="1375"/>
              </a:spcBef>
            </a:pPr>
            <a:r>
              <a:rPr lang="ru-RU" sz="3200" b="1" strike="noStrike" spc="-12">
                <a:solidFill>
                  <a:srgbClr val="FFFFFF"/>
                </a:solidFill>
                <a:latin typeface="Calibri"/>
                <a:ea typeface="DejaVu Sans"/>
              </a:rPr>
              <a:t>ПРИХОДИТЕ, </a:t>
            </a:r>
            <a:r>
              <a:rPr lang="ru-RU" sz="3200" b="1" strike="noStrike" spc="-1">
                <a:solidFill>
                  <a:srgbClr val="FFFFFF"/>
                </a:solidFill>
                <a:latin typeface="Calibri"/>
                <a:ea typeface="DejaVu Sans"/>
              </a:rPr>
              <a:t>МЫ</a:t>
            </a:r>
            <a:r>
              <a:rPr lang="ru-RU" sz="3200" b="1" strike="noStrike" spc="-137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3200" b="1" strike="noStrike" spc="-1">
                <a:solidFill>
                  <a:srgbClr val="FFFFFF"/>
                </a:solidFill>
                <a:latin typeface="Calibri"/>
                <a:ea typeface="DejaVu Sans"/>
              </a:rPr>
              <a:t>ВАС</a:t>
            </a:r>
            <a:r>
              <a:rPr lang="ru-RU" sz="3200" b="1" strike="noStrike" spc="-137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3200" b="1" strike="noStrike" spc="-12">
                <a:solidFill>
                  <a:srgbClr val="FFFFFF"/>
                </a:solidFill>
                <a:latin typeface="Calibri"/>
                <a:ea typeface="DejaVu Sans"/>
              </a:rPr>
              <a:t>ЖДЕМ!</a:t>
            </a: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  <a:p>
            <a:pPr marL="15120">
              <a:lnSpc>
                <a:spcPts val="1429"/>
              </a:lnSpc>
              <a:spcBef>
                <a:spcPts val="1040"/>
              </a:spcBef>
            </a:pPr>
            <a:r>
              <a:rPr lang="ru-RU" sz="1300" b="0" strike="noStrike" spc="-1">
                <a:solidFill>
                  <a:srgbClr val="FFFFFF"/>
                </a:solidFill>
                <a:latin typeface="Calibri"/>
                <a:ea typeface="DejaVu Sans"/>
              </a:rPr>
              <a:t>Наши</a:t>
            </a:r>
            <a:r>
              <a:rPr lang="ru-RU" sz="1300" b="0" strike="noStrike" spc="-35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1300" b="0" strike="noStrike" spc="-12">
                <a:solidFill>
                  <a:srgbClr val="FFFFFF"/>
                </a:solidFill>
                <a:latin typeface="Calibri"/>
                <a:ea typeface="DejaVu Sans"/>
              </a:rPr>
              <a:t>контакты: </a:t>
            </a:r>
            <a:endParaRPr lang="ru-RU" sz="1300" b="0" strike="noStrike" spc="-1">
              <a:solidFill>
                <a:srgbClr val="000000"/>
              </a:solidFill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</a:pPr>
            <a:r>
              <a:rPr lang="ru-RU" sz="1300" b="0" strike="noStrike" spc="-1">
                <a:solidFill>
                  <a:srgbClr val="FFFFFF"/>
                </a:solidFill>
                <a:latin typeface="Calibri"/>
                <a:ea typeface="DejaVu Sans"/>
              </a:rPr>
              <a:t>Адрес: пгт. Первомайское, пер. Садовый, дом 4</a:t>
            </a:r>
            <a:r>
              <a:rPr sz="1300"/>
              <a:t/>
            </a:r>
            <a:br>
              <a:rPr sz="1300"/>
            </a:br>
            <a:r>
              <a:rPr lang="ru-RU" sz="1300" b="0" strike="noStrike" spc="-1">
                <a:solidFill>
                  <a:srgbClr val="FFFFFF"/>
                </a:solidFill>
                <a:latin typeface="Calibri"/>
                <a:ea typeface="DejaVu Sans"/>
              </a:rPr>
              <a:t>Контактный номер 8 (з6552) 77001</a:t>
            </a:r>
            <a:endParaRPr lang="ru-RU" sz="1300" b="0" strike="noStrike" spc="-1">
              <a:solidFill>
                <a:srgbClr val="000000"/>
              </a:solidFill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</a:pPr>
            <a:r>
              <a:rPr lang="ru-RU" sz="1300" b="0" strike="noStrike" spc="-1">
                <a:solidFill>
                  <a:srgbClr val="FFFFFF"/>
                </a:solidFill>
                <a:latin typeface="Calibri"/>
                <a:ea typeface="DejaVu Sans"/>
              </a:rPr>
              <a:t>ФИО Мельникова Татьяна Петровна</a:t>
            </a:r>
            <a:endParaRPr lang="ru-RU" sz="13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0" name="object 44"/>
          <p:cNvSpPr/>
          <p:nvPr/>
        </p:nvSpPr>
        <p:spPr>
          <a:xfrm rot="10800000" flipV="1">
            <a:off x="2341800" y="8176320"/>
            <a:ext cx="3164760" cy="7282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2600" rIns="0" bIns="0" anchor="t">
            <a:spAutoFit/>
          </a:bodyPr>
          <a:lstStyle/>
          <a:p>
            <a:pPr marL="12600" indent="1948680">
              <a:lnSpc>
                <a:spcPct val="112000"/>
              </a:lnSpc>
              <a:spcBef>
                <a:spcPts val="99"/>
              </a:spcBef>
              <a:tabLst>
                <a:tab pos="0" algn="l"/>
              </a:tabLst>
            </a:pPr>
            <a:r>
              <a:rPr lang="ru-RU" sz="1400" b="1" strike="noStrike" spc="-1">
                <a:solidFill>
                  <a:srgbClr val="58595B"/>
                </a:solidFill>
                <a:latin typeface="Calibri"/>
                <a:ea typeface="DejaVu Sans"/>
              </a:rPr>
              <a:t>Время</a:t>
            </a:r>
            <a:r>
              <a:rPr lang="ru-RU" sz="1400" b="1" strike="noStrike" spc="-66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lang="ru-RU" sz="1400" b="1" strike="noStrike" spc="-12">
                <a:solidFill>
                  <a:srgbClr val="58595B"/>
                </a:solidFill>
                <a:latin typeface="Calibri"/>
                <a:ea typeface="DejaVu Sans"/>
              </a:rPr>
              <a:t>работы:    </a:t>
            </a:r>
            <a:r>
              <a:rPr lang="ru-RU" sz="1400" b="0" strike="noStrike" spc="-1">
                <a:ln>
                  <a:solidFill>
                    <a:srgbClr val="FFFFFF"/>
                  </a:solidFill>
                </a:ln>
                <a:solidFill>
                  <a:srgbClr val="FFFFFF"/>
                </a:solidFill>
                <a:latin typeface="Calibri"/>
                <a:ea typeface="DejaVu Sans"/>
              </a:rPr>
              <a:t>понедельник – четверг  09:00 – 18:00 пятница    09:00 -  16:45</a:t>
            </a:r>
            <a:endParaRPr lang="ru-RU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1" name="object 45"/>
          <p:cNvSpPr/>
          <p:nvPr/>
        </p:nvSpPr>
        <p:spPr>
          <a:xfrm>
            <a:off x="6123240" y="8786520"/>
            <a:ext cx="913680" cy="6418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33120" rIns="0" bIns="0" anchor="t">
            <a:spAutoFit/>
          </a:bodyPr>
          <a:lstStyle/>
          <a:p>
            <a:pPr marL="12600">
              <a:lnSpc>
                <a:spcPts val="799"/>
              </a:lnSpc>
              <a:spcBef>
                <a:spcPts val="258"/>
              </a:spcBef>
            </a:pPr>
            <a:r>
              <a:rPr lang="ru-RU" sz="800" b="0" strike="noStrike" spc="-12">
                <a:solidFill>
                  <a:srgbClr val="FFFFFF"/>
                </a:solidFill>
                <a:latin typeface="Calibri"/>
                <a:ea typeface="DejaVu Sans"/>
              </a:rPr>
              <a:t>Отделение Фонда</a:t>
            </a:r>
            <a:r>
              <a:rPr lang="ru-RU" sz="800" b="0" strike="noStrike" spc="469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  <a:ea typeface="DejaVu Sans"/>
              </a:rPr>
              <a:t>пенсионного</a:t>
            </a:r>
            <a:endParaRPr lang="ru-RU" sz="800" b="0" strike="noStrike" spc="-1">
              <a:solidFill>
                <a:srgbClr val="000000"/>
              </a:solidFill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lang="ru-RU" sz="800" b="0" strike="noStrike" spc="-1">
                <a:solidFill>
                  <a:srgbClr val="FFFFFF"/>
                </a:solidFill>
                <a:latin typeface="Calibri"/>
                <a:ea typeface="DejaVu Sans"/>
              </a:rPr>
              <a:t>и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  <a:ea typeface="DejaVu Sans"/>
              </a:rPr>
              <a:t> социального</a:t>
            </a:r>
            <a:r>
              <a:rPr lang="ru-RU" sz="800" b="0" strike="noStrike" spc="469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  <a:ea typeface="DejaVu Sans"/>
              </a:rPr>
              <a:t>страхования</a:t>
            </a:r>
            <a:r>
              <a:rPr lang="ru-RU" sz="800" b="0" strike="noStrike" spc="-1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800" b="0" strike="noStrike" spc="-26">
                <a:solidFill>
                  <a:srgbClr val="FFFFFF"/>
                </a:solidFill>
                <a:latin typeface="Calibri"/>
                <a:ea typeface="DejaVu Sans"/>
              </a:rPr>
              <a:t>РФ</a:t>
            </a:r>
            <a:endParaRPr lang="ru-RU" sz="800" b="0" strike="noStrike" spc="-1">
              <a:solidFill>
                <a:srgbClr val="000000"/>
              </a:solidFill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lang="ru-RU" sz="800" b="0" strike="noStrike" spc="-1">
                <a:solidFill>
                  <a:srgbClr val="FFFFFF"/>
                </a:solidFill>
                <a:latin typeface="Calibri"/>
                <a:ea typeface="DejaVu Sans"/>
              </a:rPr>
              <a:t>по</a:t>
            </a:r>
            <a:r>
              <a:rPr lang="ru-RU" sz="800" b="0" strike="noStrike" spc="15">
                <a:solidFill>
                  <a:srgbClr val="FFFFFF"/>
                </a:solidFill>
                <a:latin typeface="Calibri"/>
                <a:ea typeface="DejaVu Sans"/>
              </a:rPr>
              <a:t> Республике Крым</a:t>
            </a:r>
            <a:endParaRPr lang="ru-RU" sz="800" b="0" strike="noStrike" spc="-1">
              <a:solidFill>
                <a:srgbClr val="000000"/>
              </a:solidFill>
              <a:latin typeface="Arial"/>
            </a:endParaRPr>
          </a:p>
        </p:txBody>
      </p:sp>
      <p:grpSp>
        <p:nvGrpSpPr>
          <p:cNvPr id="52" name="Группа 103"/>
          <p:cNvGrpSpPr/>
          <p:nvPr/>
        </p:nvGrpSpPr>
        <p:grpSpPr>
          <a:xfrm>
            <a:off x="512280" y="489240"/>
            <a:ext cx="2513880" cy="679320"/>
            <a:chOff x="512280" y="489240"/>
            <a:chExt cx="2513880" cy="679320"/>
          </a:xfrm>
        </p:grpSpPr>
        <p:pic>
          <p:nvPicPr>
            <p:cNvPr id="53" name="object 49"/>
            <p:cNvPicPr/>
            <p:nvPr/>
          </p:nvPicPr>
          <p:blipFill>
            <a:blip r:embed="rId8" cstate="print"/>
            <a:stretch/>
          </p:blipFill>
          <p:spPr>
            <a:xfrm>
              <a:off x="512280" y="489240"/>
              <a:ext cx="835560" cy="66132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54" name="object 50"/>
            <p:cNvSpPr/>
            <p:nvPr/>
          </p:nvSpPr>
          <p:spPr>
            <a:xfrm>
              <a:off x="1577160" y="715320"/>
              <a:ext cx="291240" cy="125280"/>
            </a:xfrm>
            <a:custGeom>
              <a:avLst/>
              <a:gdLst>
                <a:gd name="textAreaLeft" fmla="*/ 0 w 291240"/>
                <a:gd name="textAreaRight" fmla="*/ 295200 w 291240"/>
                <a:gd name="textAreaTop" fmla="*/ 0 h 125280"/>
                <a:gd name="textAreaBottom" fmla="*/ 128520 h 125280"/>
              </a:gdLst>
              <a:ahLst/>
              <a:cxnLst/>
              <a:rect l="textAreaLeft" t="textAreaTop" r="textAreaRight" b="textAreaBottom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0" tIns="0" rIns="0" bIns="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800" b="0" strike="noStrike" spc="-1">
                <a:solidFill>
                  <a:srgbClr val="000000"/>
                </a:solidFill>
                <a:latin typeface="Arial"/>
                <a:ea typeface="DejaVu Sans"/>
              </a:endParaRPr>
            </a:p>
          </p:txBody>
        </p:sp>
        <p:grpSp>
          <p:nvGrpSpPr>
            <p:cNvPr id="55" name="object 51"/>
            <p:cNvGrpSpPr/>
            <p:nvPr/>
          </p:nvGrpSpPr>
          <p:grpSpPr>
            <a:xfrm>
              <a:off x="1917720" y="715320"/>
              <a:ext cx="443880" cy="101520"/>
              <a:chOff x="1917720" y="715320"/>
              <a:chExt cx="443880" cy="101520"/>
            </a:xfrm>
          </p:grpSpPr>
          <p:sp>
            <p:nvSpPr>
              <p:cNvPr id="56" name="object 52"/>
              <p:cNvSpPr/>
              <p:nvPr/>
            </p:nvSpPr>
            <p:spPr>
              <a:xfrm>
                <a:off x="1917720" y="715320"/>
                <a:ext cx="286920" cy="101520"/>
              </a:xfrm>
              <a:custGeom>
                <a:avLst/>
                <a:gdLst>
                  <a:gd name="textAreaLeft" fmla="*/ 0 w 286920"/>
                  <a:gd name="textAreaRight" fmla="*/ 290880 w 286920"/>
                  <a:gd name="textAreaTop" fmla="*/ 0 h 101520"/>
                  <a:gd name="textAreaBottom" fmla="*/ 104760 h 101520"/>
                </a:gdLst>
                <a:ahLst/>
                <a:cxnLst/>
                <a:rect l="textAreaLeft" t="textAreaTop" r="textAreaRight" b="textAreaBottom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0" tIns="0" rIns="0" bIns="0" anchor="t">
                <a:noAutofit/>
              </a:bodyPr>
              <a:lstStyle/>
              <a:p>
                <a:pPr>
                  <a:lnSpc>
                    <a:spcPct val="100000"/>
                  </a:lnSpc>
                </a:pPr>
                <a:endParaRPr lang="ru-RU" sz="1800" b="0" strike="noStrike" spc="-1">
                  <a:solidFill>
                    <a:srgbClr val="000000"/>
                  </a:solidFill>
                  <a:latin typeface="Arial"/>
                  <a:ea typeface="DejaVu Sans"/>
                </a:endParaRPr>
              </a:p>
            </p:txBody>
          </p:sp>
          <p:pic>
            <p:nvPicPr>
              <p:cNvPr id="57" name="object 53"/>
              <p:cNvPicPr/>
              <p:nvPr/>
            </p:nvPicPr>
            <p:blipFill>
              <a:blip r:embed="rId9" cstate="print"/>
              <a:stretch/>
            </p:blipFill>
            <p:spPr>
              <a:xfrm>
                <a:off x="2244240" y="715320"/>
                <a:ext cx="117360" cy="100800"/>
              </a:xfrm>
              <a:prstGeom prst="rect">
                <a:avLst/>
              </a:prstGeom>
              <a:ln w="0">
                <a:noFill/>
              </a:ln>
            </p:spPr>
          </p:pic>
        </p:grpSp>
        <p:pic>
          <p:nvPicPr>
            <p:cNvPr id="58" name="object 54"/>
            <p:cNvPicPr/>
            <p:nvPr/>
          </p:nvPicPr>
          <p:blipFill>
            <a:blip r:embed="rId10" cstate="print"/>
            <a:stretch/>
          </p:blipFill>
          <p:spPr>
            <a:xfrm>
              <a:off x="1556640" y="878400"/>
              <a:ext cx="155880" cy="103320"/>
            </a:xfrm>
            <a:prstGeom prst="rect">
              <a:avLst/>
            </a:prstGeom>
            <a:ln w="0">
              <a:noFill/>
            </a:ln>
          </p:spPr>
        </p:pic>
        <p:grpSp>
          <p:nvGrpSpPr>
            <p:cNvPr id="59" name="object 55"/>
            <p:cNvGrpSpPr/>
            <p:nvPr/>
          </p:nvGrpSpPr>
          <p:grpSpPr>
            <a:xfrm>
              <a:off x="1762920" y="879480"/>
              <a:ext cx="673560" cy="124200"/>
              <a:chOff x="1762920" y="879480"/>
              <a:chExt cx="673560" cy="124200"/>
            </a:xfrm>
          </p:grpSpPr>
          <p:pic>
            <p:nvPicPr>
              <p:cNvPr id="60" name="object 56"/>
              <p:cNvPicPr/>
              <p:nvPr/>
            </p:nvPicPr>
            <p:blipFill>
              <a:blip r:embed="rId11" cstate="print"/>
              <a:stretch/>
            </p:blipFill>
            <p:spPr>
              <a:xfrm>
                <a:off x="1762920" y="879480"/>
                <a:ext cx="118800" cy="10080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61" name="object 57"/>
              <p:cNvSpPr/>
              <p:nvPr/>
            </p:nvSpPr>
            <p:spPr>
              <a:xfrm>
                <a:off x="1917720" y="879480"/>
                <a:ext cx="518760" cy="124200"/>
              </a:xfrm>
              <a:custGeom>
                <a:avLst/>
                <a:gdLst>
                  <a:gd name="textAreaLeft" fmla="*/ 0 w 518760"/>
                  <a:gd name="textAreaRight" fmla="*/ 522720 w 518760"/>
                  <a:gd name="textAreaTop" fmla="*/ 0 h 124200"/>
                  <a:gd name="textAreaBottom" fmla="*/ 127440 h 124200"/>
                </a:gdLst>
                <a:ahLst/>
                <a:cxnLst/>
                <a:rect l="textAreaLeft" t="textAreaTop" r="textAreaRight" b="textAreaBottom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0" tIns="0" rIns="0" bIns="0" anchor="t">
                <a:noAutofit/>
              </a:bodyPr>
              <a:lstStyle/>
              <a:p>
                <a:pPr>
                  <a:lnSpc>
                    <a:spcPct val="100000"/>
                  </a:lnSpc>
                </a:pPr>
                <a:endParaRPr lang="ru-RU" sz="1800" b="0" strike="noStrike" spc="-1">
                  <a:solidFill>
                    <a:srgbClr val="000000"/>
                  </a:solidFill>
                  <a:latin typeface="Arial"/>
                  <a:ea typeface="DejaVu Sans"/>
                </a:endParaRPr>
              </a:p>
            </p:txBody>
          </p:sp>
        </p:grpSp>
        <p:grpSp>
          <p:nvGrpSpPr>
            <p:cNvPr id="62" name="object 58"/>
            <p:cNvGrpSpPr/>
            <p:nvPr/>
          </p:nvGrpSpPr>
          <p:grpSpPr>
            <a:xfrm>
              <a:off x="2489040" y="879480"/>
              <a:ext cx="286920" cy="100800"/>
              <a:chOff x="2489040" y="879480"/>
              <a:chExt cx="286920" cy="100800"/>
            </a:xfrm>
          </p:grpSpPr>
          <p:pic>
            <p:nvPicPr>
              <p:cNvPr id="63" name="object 59"/>
              <p:cNvPicPr/>
              <p:nvPr/>
            </p:nvPicPr>
            <p:blipFill>
              <a:blip r:embed="rId12" cstate="print"/>
              <a:stretch/>
            </p:blipFill>
            <p:spPr>
              <a:xfrm>
                <a:off x="2489040" y="879480"/>
                <a:ext cx="126000" cy="10080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4" name="object 60"/>
              <p:cNvPicPr/>
              <p:nvPr/>
            </p:nvPicPr>
            <p:blipFill>
              <a:blip r:embed="rId13" cstate="print"/>
              <a:stretch/>
            </p:blipFill>
            <p:spPr>
              <a:xfrm>
                <a:off x="2658960" y="879480"/>
                <a:ext cx="117000" cy="100800"/>
              </a:xfrm>
              <a:prstGeom prst="rect">
                <a:avLst/>
              </a:prstGeom>
              <a:ln w="0">
                <a:noFill/>
              </a:ln>
            </p:spPr>
          </p:pic>
        </p:grpSp>
        <p:grpSp>
          <p:nvGrpSpPr>
            <p:cNvPr id="65" name="object 61"/>
            <p:cNvGrpSpPr/>
            <p:nvPr/>
          </p:nvGrpSpPr>
          <p:grpSpPr>
            <a:xfrm>
              <a:off x="1556640" y="1041120"/>
              <a:ext cx="1469520" cy="127440"/>
              <a:chOff x="1556640" y="1041120"/>
              <a:chExt cx="1469520" cy="127440"/>
            </a:xfrm>
          </p:grpSpPr>
          <p:pic>
            <p:nvPicPr>
              <p:cNvPr id="66" name="object 62"/>
              <p:cNvPicPr/>
              <p:nvPr/>
            </p:nvPicPr>
            <p:blipFill>
              <a:blip r:embed="rId14" cstate="print"/>
              <a:stretch/>
            </p:blipFill>
            <p:spPr>
              <a:xfrm>
                <a:off x="1556640" y="1046520"/>
                <a:ext cx="139320" cy="10476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7" name="object 63"/>
              <p:cNvPicPr/>
              <p:nvPr/>
            </p:nvPicPr>
            <p:blipFill>
              <a:blip r:embed="rId15" cstate="print"/>
              <a:stretch/>
            </p:blipFill>
            <p:spPr>
              <a:xfrm>
                <a:off x="1725840" y="1046520"/>
                <a:ext cx="160560" cy="10476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8" name="object 64"/>
              <p:cNvPicPr/>
              <p:nvPr/>
            </p:nvPicPr>
            <p:blipFill>
              <a:blip r:embed="rId16" cstate="print"/>
              <a:stretch/>
            </p:blipFill>
            <p:spPr>
              <a:xfrm>
                <a:off x="1917720" y="1041120"/>
                <a:ext cx="356400" cy="12708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9" name="object 65"/>
              <p:cNvPicPr/>
              <p:nvPr/>
            </p:nvPicPr>
            <p:blipFill>
              <a:blip r:embed="rId17" cstate="print"/>
              <a:stretch/>
            </p:blipFill>
            <p:spPr>
              <a:xfrm>
                <a:off x="2300040" y="1046520"/>
                <a:ext cx="160560" cy="10476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70" name="object 66"/>
              <p:cNvSpPr/>
              <p:nvPr/>
            </p:nvSpPr>
            <p:spPr>
              <a:xfrm>
                <a:off x="2494080" y="1045800"/>
                <a:ext cx="134640" cy="100800"/>
              </a:xfrm>
              <a:custGeom>
                <a:avLst/>
                <a:gdLst>
                  <a:gd name="textAreaLeft" fmla="*/ 0 w 134640"/>
                  <a:gd name="textAreaRight" fmla="*/ 138600 w 134640"/>
                  <a:gd name="textAreaTop" fmla="*/ 0 h 100800"/>
                  <a:gd name="textAreaBottom" fmla="*/ 104040 h 100800"/>
                </a:gdLst>
                <a:ahLst/>
                <a:cxnLst/>
                <a:rect l="textAreaLeft" t="textAreaTop" r="textAreaRight" b="textAreaBottom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0" tIns="0" rIns="0" bIns="0" anchor="t">
                <a:noAutofit/>
              </a:bodyPr>
              <a:lstStyle/>
              <a:p>
                <a:pPr>
                  <a:lnSpc>
                    <a:spcPct val="100000"/>
                  </a:lnSpc>
                </a:pPr>
                <a:endParaRPr lang="ru-RU" sz="1800" b="0" strike="noStrike" spc="-1">
                  <a:solidFill>
                    <a:srgbClr val="000000"/>
                  </a:solidFill>
                  <a:latin typeface="Arial"/>
                  <a:ea typeface="DejaVu Sans"/>
                </a:endParaRPr>
              </a:p>
            </p:txBody>
          </p:sp>
          <p:pic>
            <p:nvPicPr>
              <p:cNvPr id="71" name="object 67"/>
              <p:cNvPicPr/>
              <p:nvPr/>
            </p:nvPicPr>
            <p:blipFill>
              <a:blip r:embed="rId18" cstate="print"/>
              <a:stretch/>
            </p:blipFill>
            <p:spPr>
              <a:xfrm>
                <a:off x="2661480" y="1045800"/>
                <a:ext cx="166320" cy="12276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72" name="object 68"/>
              <p:cNvPicPr/>
              <p:nvPr/>
            </p:nvPicPr>
            <p:blipFill>
              <a:blip r:embed="rId19" cstate="print"/>
              <a:stretch/>
            </p:blipFill>
            <p:spPr>
              <a:xfrm>
                <a:off x="2861640" y="1045800"/>
                <a:ext cx="164520" cy="100800"/>
              </a:xfrm>
              <a:prstGeom prst="rect">
                <a:avLst/>
              </a:prstGeom>
              <a:ln w="0">
                <a:noFill/>
              </a:ln>
            </p:spPr>
          </p:pic>
        </p:grpSp>
      </p:grpSp>
      <p:sp>
        <p:nvSpPr>
          <p:cNvPr id="73" name="Прямоугольник: скругленные углы 2"/>
          <p:cNvSpPr/>
          <p:nvPr/>
        </p:nvSpPr>
        <p:spPr>
          <a:xfrm>
            <a:off x="6140520" y="9593640"/>
            <a:ext cx="870840" cy="854640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endParaRPr lang="ru-RU" sz="1800" b="0" strike="noStrike" spc="-1">
              <a:solidFill>
                <a:schemeClr val="lt1"/>
              </a:solidFill>
              <a:latin typeface="Calibri"/>
              <a:ea typeface="DejaVu Sans"/>
            </a:endParaRPr>
          </a:p>
        </p:txBody>
      </p:sp>
      <p:sp>
        <p:nvSpPr>
          <p:cNvPr id="74" name="Овал 3"/>
          <p:cNvSpPr/>
          <p:nvPr/>
        </p:nvSpPr>
        <p:spPr>
          <a:xfrm>
            <a:off x="6047640" y="7937640"/>
            <a:ext cx="811440" cy="81144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endParaRPr lang="ru-RU" sz="1800" b="0" strike="noStrike" spc="-1">
              <a:solidFill>
                <a:schemeClr val="lt1"/>
              </a:solidFill>
              <a:latin typeface="Calibri"/>
              <a:ea typeface="DejaVu Sans"/>
            </a:endParaRPr>
          </a:p>
        </p:txBody>
      </p:sp>
      <p:pic>
        <p:nvPicPr>
          <p:cNvPr id="75" name="object 48"/>
          <p:cNvPicPr/>
          <p:nvPr/>
        </p:nvPicPr>
        <p:blipFill>
          <a:blip r:embed="rId20" cstate="print"/>
          <a:stretch/>
        </p:blipFill>
        <p:spPr>
          <a:xfrm>
            <a:off x="6162120" y="8141760"/>
            <a:ext cx="597600" cy="512640"/>
          </a:xfrm>
          <a:prstGeom prst="rect">
            <a:avLst/>
          </a:prstGeom>
          <a:ln w="0">
            <a:noFill/>
          </a:ln>
        </p:spPr>
      </p:pic>
      <p:pic>
        <p:nvPicPr>
          <p:cNvPr id="76" name="Рисунок 7"/>
          <p:cNvPicPr/>
          <p:nvPr/>
        </p:nvPicPr>
        <p:blipFill>
          <a:blip r:embed="rId21" cstate="print"/>
          <a:stretch/>
        </p:blipFill>
        <p:spPr>
          <a:xfrm>
            <a:off x="6153120" y="9577080"/>
            <a:ext cx="858240" cy="85824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77" name="Таблица 4"/>
          <p:cNvGraphicFramePr/>
          <p:nvPr/>
        </p:nvGraphicFramePr>
        <p:xfrm>
          <a:off x="897840" y="1458360"/>
          <a:ext cx="6469920" cy="6477600"/>
        </p:xfrm>
        <a:graphic>
          <a:graphicData uri="http://schemas.openxmlformats.org/drawingml/2006/table">
            <a:tbl>
              <a:tblPr/>
              <a:tblGrid>
                <a:gridCol w="647640"/>
                <a:gridCol w="4824000"/>
                <a:gridCol w="998280"/>
              </a:tblGrid>
              <a:tr h="37404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600" b="1" strike="noStrike" spc="-1" dirty="0">
                          <a:solidFill>
                            <a:schemeClr val="lt1"/>
                          </a:solidFill>
                          <a:latin typeface="Times New Roman"/>
                        </a:rPr>
                        <a:t>Дата</a:t>
                      </a:r>
                      <a:r>
                        <a:rPr lang="ru-RU" sz="1600" b="1" strike="noStrike" spc="-1" dirty="0">
                          <a:solidFill>
                            <a:schemeClr val="lt1"/>
                          </a:solidFill>
                          <a:latin typeface="Calibri"/>
                        </a:rPr>
                        <a:t> </a:t>
                      </a:r>
                      <a:endParaRPr lang="ru-RU" sz="16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600" b="1" strike="noStrike" spc="-1">
                          <a:solidFill>
                            <a:schemeClr val="lt1"/>
                          </a:solidFill>
                          <a:latin typeface="Calibri"/>
                        </a:rPr>
                        <a:t>Мероприятие</a:t>
                      </a:r>
                      <a:endParaRPr lang="ru-RU" sz="16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b="1" strike="noStrike" spc="-1">
                          <a:solidFill>
                            <a:schemeClr val="lt1"/>
                          </a:solidFill>
                          <a:latin typeface="Calibri"/>
                        </a:rPr>
                        <a:t>Время</a:t>
                      </a:r>
                      <a:endParaRPr lang="ru-RU" sz="14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b="1" strike="noStrike" spc="-1">
                          <a:solidFill>
                            <a:schemeClr val="lt1"/>
                          </a:solidFill>
                          <a:latin typeface="Calibri"/>
                        </a:rPr>
                        <a:t>начала</a:t>
                      </a:r>
                      <a:endParaRPr lang="ru-RU" sz="14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</a:tr>
              <a:tr h="2736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2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01.06</a:t>
                      </a:r>
                      <a:endParaRPr lang="ru-RU" sz="12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2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Бабушки и внуки. Мероприятие ко Дню защиты детей.</a:t>
                      </a:r>
                      <a:endParaRPr lang="ru-RU" sz="12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lang="ru-RU" sz="12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2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10:00</a:t>
                      </a:r>
                      <a:endParaRPr lang="ru-RU" sz="12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3009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2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05.06</a:t>
                      </a:r>
                      <a:endParaRPr lang="ru-RU" sz="12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200" b="0" strike="noStrike" spc="-1">
                          <a:solidFill>
                            <a:schemeClr val="dk1"/>
                          </a:solidFill>
                          <a:latin typeface="Times New Roman"/>
                        </a:rPr>
                        <a:t>Семинар на тему: «</a:t>
                      </a:r>
                      <a:r>
                        <a:rPr lang="ru-RU" sz="12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Профилактика пищевых отравлений в условиях сельской местности у лиц пожилого возраста</a:t>
                      </a:r>
                      <a:r>
                        <a:rPr lang="ru-RU" sz="1200" b="0" strike="noStrike" spc="-1">
                          <a:solidFill>
                            <a:schemeClr val="dk1"/>
                          </a:solidFill>
                          <a:latin typeface="Times New Roman"/>
                        </a:rPr>
                        <a:t>». Специалист ЦРБ.</a:t>
                      </a:r>
                      <a:endParaRPr lang="ru-RU" sz="12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2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14:00</a:t>
                      </a:r>
                      <a:endParaRPr lang="ru-RU" sz="12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2620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2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06.06</a:t>
                      </a:r>
                      <a:endParaRPr lang="ru-RU" sz="12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2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Пушкинский день России.</a:t>
                      </a:r>
                      <a:endParaRPr lang="ru-RU" sz="12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lang="ru-RU" sz="12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2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10</a:t>
                      </a:r>
                      <a:r>
                        <a:rPr lang="ru-RU" sz="12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:00</a:t>
                      </a:r>
                      <a:endParaRPr lang="ru-RU" sz="12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3499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200" b="0" strike="noStrike" spc="-12">
                          <a:solidFill>
                            <a:srgbClr val="231F20"/>
                          </a:solidFill>
                          <a:latin typeface="Times New Roman"/>
                        </a:rPr>
                        <a:t>09.06</a:t>
                      </a:r>
                      <a:endParaRPr lang="ru-RU" sz="12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200" b="0" strike="noStrike" spc="-1">
                          <a:solidFill>
                            <a:srgbClr val="000000"/>
                          </a:solidFill>
                          <a:latin typeface="Times New Roman"/>
                          <a:ea typeface="DejaVu Sans"/>
                        </a:rPr>
                        <a:t>Цифровая грамотность. </a:t>
                      </a:r>
                      <a:endParaRPr lang="ru-RU" sz="12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200" b="0" strike="noStrike" spc="-1">
                          <a:solidFill>
                            <a:srgbClr val="000000"/>
                          </a:solidFill>
                          <a:latin typeface="Times New Roman"/>
                          <a:ea typeface="DejaVu Sans"/>
                        </a:rPr>
                        <a:t>Встреча со специалистом профильного отдела</a:t>
                      </a:r>
                      <a:endParaRPr lang="ru-RU" sz="12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200" b="0" strike="noStrike" spc="-12">
                          <a:solidFill>
                            <a:srgbClr val="231F20"/>
                          </a:solidFill>
                          <a:latin typeface="Times New Roman"/>
                        </a:rPr>
                        <a:t>15:</a:t>
                      </a:r>
                      <a:r>
                        <a:rPr lang="ru-RU" sz="1200" b="0" strike="noStrike" spc="-26">
                          <a:solidFill>
                            <a:srgbClr val="231F20"/>
                          </a:solidFill>
                          <a:latin typeface="Times New Roman"/>
                        </a:rPr>
                        <a:t>00</a:t>
                      </a:r>
                      <a:endParaRPr lang="ru-RU" sz="12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3499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2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11.06</a:t>
                      </a:r>
                      <a:endParaRPr lang="ru-RU" sz="12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2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Литературное музыкальное кафе «Я горжусь тобой  страна».</a:t>
                      </a:r>
                      <a:endParaRPr lang="ru-RU" sz="12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2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Встреча со специалистом библиотеки.</a:t>
                      </a:r>
                      <a:endParaRPr lang="ru-RU" sz="12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2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14:00</a:t>
                      </a:r>
                      <a:endParaRPr lang="ru-RU" sz="12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3330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2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11.06</a:t>
                      </a:r>
                      <a:endParaRPr lang="ru-RU" sz="12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200" b="0" strike="noStrike" spc="-1">
                          <a:solidFill>
                            <a:schemeClr val="dk1"/>
                          </a:solidFill>
                          <a:latin typeface="Times New Roman"/>
                          <a:ea typeface="Microsoft YaHei"/>
                        </a:rPr>
                        <a:t>Семинар на тему: «Оказание медицинской помощи». </a:t>
                      </a:r>
                      <a:endParaRPr lang="ru-RU" sz="12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200" b="0" strike="noStrike" spc="-1">
                          <a:solidFill>
                            <a:schemeClr val="dk1"/>
                          </a:solidFill>
                          <a:latin typeface="Times New Roman"/>
                          <a:ea typeface="Microsoft YaHei"/>
                        </a:rPr>
                        <a:t>Специалист ЦРБ.</a:t>
                      </a:r>
                      <a:endParaRPr lang="ru-RU" sz="12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200" b="0" strike="noStrike" spc="-12">
                          <a:solidFill>
                            <a:srgbClr val="231F20"/>
                          </a:solidFill>
                          <a:latin typeface="Times New Roman"/>
                        </a:rPr>
                        <a:t>14:</a:t>
                      </a:r>
                      <a:r>
                        <a:rPr lang="ru-RU" sz="1200" b="0" strike="noStrike" spc="-26">
                          <a:solidFill>
                            <a:srgbClr val="231F20"/>
                          </a:solidFill>
                          <a:latin typeface="Times New Roman"/>
                        </a:rPr>
                        <a:t>00</a:t>
                      </a:r>
                      <a:endParaRPr lang="ru-RU" sz="12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4593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200" b="0" strike="noStrike" spc="-1">
                          <a:solidFill>
                            <a:schemeClr val="dk1"/>
                          </a:solidFill>
                          <a:latin typeface="Times New Roman"/>
                        </a:rPr>
                        <a:t>11.06</a:t>
                      </a:r>
                      <a:endParaRPr lang="ru-RU" sz="12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200" b="0" strike="noStrike" spc="-1">
                          <a:solidFill>
                            <a:schemeClr val="dk1"/>
                          </a:solidFill>
                          <a:latin typeface="Times New Roman"/>
                        </a:rPr>
                        <a:t>Мероприятия, направленные на профилактику в сфере  мошеннических  проявлений. Встреча с сотрудником ОМВД.</a:t>
                      </a:r>
                      <a:endParaRPr lang="ru-RU" sz="12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200" b="0" strike="noStrike" spc="-1">
                          <a:solidFill>
                            <a:schemeClr val="dk1"/>
                          </a:solidFill>
                          <a:latin typeface="Times New Roman"/>
                        </a:rPr>
                        <a:t>15:00</a:t>
                      </a:r>
                      <a:endParaRPr lang="ru-RU" sz="12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4593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2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17.06</a:t>
                      </a:r>
                      <a:endParaRPr lang="ru-RU" sz="12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2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Пенсионная грамотность.</a:t>
                      </a:r>
                      <a:r>
                        <a:rPr lang="ru-RU" sz="1200" b="0" strike="noStrike" spc="-1">
                          <a:solidFill>
                            <a:srgbClr val="000000"/>
                          </a:solidFill>
                          <a:latin typeface="Times New Roman"/>
                          <a:ea typeface="DejaVu Sans"/>
                        </a:rPr>
                        <a:t> Встреча со специалистом профильного отдела в режиме ВКС.</a:t>
                      </a:r>
                      <a:endParaRPr lang="ru-RU" sz="12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2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Время уточняется</a:t>
                      </a:r>
                      <a:endParaRPr lang="ru-RU" sz="12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2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19.06</a:t>
                      </a:r>
                      <a:endParaRPr lang="ru-RU" sz="12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200" b="0" strike="noStrike" spc="-1">
                          <a:solidFill>
                            <a:schemeClr val="dk1"/>
                          </a:solidFill>
                          <a:latin typeface="Times New Roman"/>
                          <a:ea typeface="Microsoft YaHei"/>
                        </a:rPr>
                        <a:t>Семинар на тему: «Гигиеническая обработка ягодных культур, как фактор сохранения здоровья». Специалист ЦРБ.</a:t>
                      </a:r>
                      <a:endParaRPr lang="ru-RU" sz="12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2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14:00</a:t>
                      </a:r>
                      <a:endParaRPr lang="ru-RU" sz="12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200" b="0" strike="noStrike" spc="-1">
                          <a:solidFill>
                            <a:schemeClr val="dk1"/>
                          </a:solidFill>
                          <a:latin typeface="Times New Roman"/>
                        </a:rPr>
                        <a:t>22.06</a:t>
                      </a:r>
                      <a:endParaRPr lang="ru-RU" sz="12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2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«День памяти и скорби. День начала ВОВ». РГО «Знание»</a:t>
                      </a:r>
                      <a:endParaRPr lang="ru-RU" sz="12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lang="ru-RU" sz="12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2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10:00 </a:t>
                      </a:r>
                      <a:endParaRPr lang="ru-RU" sz="12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2354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2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22.06</a:t>
                      </a:r>
                      <a:endParaRPr lang="ru-RU" sz="12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200" b="0" strike="noStrike" spc="-1">
                          <a:solidFill>
                            <a:srgbClr val="000000"/>
                          </a:solidFill>
                          <a:latin typeface="Times New Roman"/>
                          <a:ea typeface="DejaVu Sans"/>
                        </a:rPr>
                        <a:t>Как справиться с тревожностью и противостоять стрессу?</a:t>
                      </a:r>
                      <a:r>
                        <a:rPr lang="en-US" sz="1200" b="0" strike="noStrike" spc="-1">
                          <a:solidFill>
                            <a:srgbClr val="000000"/>
                          </a:solidFill>
                          <a:latin typeface="Times New Roman"/>
                          <a:ea typeface="DejaVu Sans"/>
                        </a:rPr>
                        <a:t> </a:t>
                      </a:r>
                      <a:endParaRPr lang="ru-RU" sz="12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200" b="0" strike="noStrike" spc="-1">
                          <a:solidFill>
                            <a:srgbClr val="000000"/>
                          </a:solidFill>
                          <a:latin typeface="Times New Roman"/>
                          <a:ea typeface="DejaVu Sans"/>
                        </a:rPr>
                        <a:t>Встреча с психологом .</a:t>
                      </a:r>
                      <a:endParaRPr lang="ru-RU" sz="12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2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1</a:t>
                      </a:r>
                      <a:r>
                        <a:rPr lang="en-US" sz="12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1</a:t>
                      </a:r>
                      <a:r>
                        <a:rPr lang="ru-RU" sz="12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:</a:t>
                      </a:r>
                      <a:r>
                        <a:rPr lang="en-US" sz="12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3</a:t>
                      </a:r>
                      <a:r>
                        <a:rPr lang="ru-RU" sz="12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0</a:t>
                      </a:r>
                      <a:endParaRPr lang="ru-RU" sz="12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3909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2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25.06</a:t>
                      </a:r>
                      <a:endParaRPr lang="ru-RU" sz="12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2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Час памяти «В сердцах навеки».</a:t>
                      </a:r>
                      <a:endParaRPr lang="ru-RU" sz="12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2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Встреча со специалистом библиотеки.</a:t>
                      </a:r>
                      <a:endParaRPr lang="ru-RU" sz="12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200" b="0" strike="noStrike" spc="-1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14:00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4687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200" b="0" strike="noStrike" spc="-1">
                          <a:solidFill>
                            <a:schemeClr val="dk1"/>
                          </a:solidFill>
                          <a:latin typeface="Times New Roman"/>
                        </a:rPr>
                        <a:t>26.06</a:t>
                      </a:r>
                      <a:endParaRPr lang="ru-RU" sz="12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200" b="0" strike="noStrike" spc="-1">
                          <a:solidFill>
                            <a:schemeClr val="dk1"/>
                          </a:solidFill>
                          <a:latin typeface="Times New Roman"/>
                          <a:ea typeface="Microsoft YaHei"/>
                        </a:rPr>
                        <a:t>Семинар на тему: «Масло коровье, наше здоровье! Сметана, кефир – вот наш кумир». Специалист ЦРБ</a:t>
                      </a:r>
                      <a:endParaRPr lang="ru-RU" sz="12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200" b="0" strike="noStrike" spc="-1">
                          <a:solidFill>
                            <a:schemeClr val="dk1"/>
                          </a:solidFill>
                          <a:latin typeface="Times New Roman"/>
                        </a:rPr>
                        <a:t>14:00</a:t>
                      </a:r>
                      <a:endParaRPr lang="ru-RU" sz="12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>
    <mc:Choice xmlns:p15="http://schemas.microsoft.com/office/powerpoint/2012/main" xmlns:p14="http://schemas.microsoft.com/office/powerpoint/2010/main" xmlns=""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12700" cap="flat" cmpd="sng" algn="ctr">
          <a:solidFill>
            <a:schemeClr val="phClr"/>
          </a:solidFill>
          <a:prstDash val="solid"/>
          <a:miter/>
        </a:ln>
        <a:ln w="1905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764</TotalTime>
  <Words>256</Words>
  <Application>Microsoft Office PowerPoint</Application>
  <PresentationFormat>Произвольный</PresentationFormat>
  <Paragraphs>58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МЕРОПРИЯТИЯ НА   ИЮНЬ 2026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subject/>
  <dc:creator>Пользователь</dc:creator>
  <dc:description/>
  <cp:lastModifiedBy>Localadmin</cp:lastModifiedBy>
  <cp:revision>86</cp:revision>
  <cp:lastPrinted>2026-03-25T14:43:50Z</cp:lastPrinted>
  <dcterms:created xsi:type="dcterms:W3CDTF">2025-11-06T11:20:25Z</dcterms:created>
  <dcterms:modified xsi:type="dcterms:W3CDTF">2026-05-22T07:12:33Z</dcterms:modified>
  <dc:language>ru-RU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esentationFormat">
    <vt:lpwstr>Произвольный</vt:lpwstr>
  </property>
  <property fmtid="{D5CDD505-2E9C-101B-9397-08002B2CF9AE}" pid="6" name="Producer">
    <vt:lpwstr>Adobe PDF Library 17.0</vt:lpwstr>
  </property>
  <property fmtid="{D5CDD505-2E9C-101B-9397-08002B2CF9AE}" pid="7" name="Slides">
    <vt:i4>1</vt:i4>
  </property>
</Properties>
</file>