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media/image75.png" ContentType="image/png"/>
  <Override PartName="/ppt/media/image9.png" ContentType="image/png"/>
  <Override PartName="/ppt/media/image57.png" ContentType="image/png"/>
  <Override PartName="/ppt/media/image1.png" ContentType="image/png"/>
  <Override PartName="/ppt/media/image58.png" ContentType="image/png"/>
  <Override PartName="/ppt/media/image2.png" ContentType="image/png"/>
  <Override PartName="/ppt/media/image59.png" ContentType="image/png"/>
  <Override PartName="/ppt/media/image3.png" ContentType="image/png"/>
  <Override PartName="/ppt/media/image70.png" ContentType="image/png"/>
  <Override PartName="/ppt/media/image4.png" ContentType="image/png"/>
  <Override PartName="/ppt/media/image71.png" ContentType="image/png"/>
  <Override PartName="/ppt/media/image5.png" ContentType="image/png"/>
  <Override PartName="/ppt/media/image72.png" ContentType="image/png"/>
  <Override PartName="/ppt/media/image6.png" ContentType="image/png"/>
  <Override PartName="/ppt/media/image73.png" ContentType="image/png"/>
  <Override PartName="/ppt/media/image7.png" ContentType="image/png"/>
  <Override PartName="/ppt/media/image74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  <Override PartName="/ppt/media/image60.png" ContentType="image/png"/>
  <Override PartName="/ppt/media/image61.png" ContentType="image/png"/>
  <Override PartName="/ppt/media/image62.png" ContentType="image/png"/>
  <Override PartName="/ppt/media/image63.png" ContentType="image/png"/>
  <Override PartName="/ppt/media/image64.png" ContentType="image/png"/>
  <Override PartName="/ppt/media/image65.png" ContentType="image/png"/>
  <Override PartName="/ppt/media/image66.png" ContentType="image/png"/>
  <Override PartName="/ppt/media/image67.png" ContentType="image/png"/>
  <Override PartName="/ppt/media/image68.png" ContentType="image/png"/>
  <Override PartName="/ppt/media/image69.png" ContentType="image/png"/>
  <Override PartName="/ppt/media/image76.png" ContentType="image/png"/>
  <Override PartName="/ppt/media/image77.png" ContentType="image/png"/>
  <Override PartName="/ppt/media/image78.png" ContentType="image/png"/>
  <Override PartName="/ppt/media/image79.png" ContentType="image/png"/>
  <Override PartName="/ppt/media/image8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7559675" cy="10691812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png"/><Relationship Id="rId8" Type="http://schemas.openxmlformats.org/officeDocument/2006/relationships/image" Target="../media/image48.png"/><Relationship Id="rId9" Type="http://schemas.openxmlformats.org/officeDocument/2006/relationships/image" Target="../media/image49.png"/><Relationship Id="rId10" Type="http://schemas.openxmlformats.org/officeDocument/2006/relationships/image" Target="../media/image50.png"/><Relationship Id="rId11" Type="http://schemas.openxmlformats.org/officeDocument/2006/relationships/image" Target="../media/image51.png"/><Relationship Id="rId12" Type="http://schemas.openxmlformats.org/officeDocument/2006/relationships/image" Target="../media/image52.png"/><Relationship Id="rId13" Type="http://schemas.openxmlformats.org/officeDocument/2006/relationships/image" Target="../media/image53.png"/><Relationship Id="rId14" Type="http://schemas.openxmlformats.org/officeDocument/2006/relationships/image" Target="../media/image54.png"/><Relationship Id="rId15" Type="http://schemas.openxmlformats.org/officeDocument/2006/relationships/image" Target="../media/image55.png"/><Relationship Id="rId16" Type="http://schemas.openxmlformats.org/officeDocument/2006/relationships/image" Target="../media/image56.png"/><Relationship Id="rId17" Type="http://schemas.openxmlformats.org/officeDocument/2006/relationships/image" Target="../media/image57.png"/><Relationship Id="rId18" Type="http://schemas.openxmlformats.org/officeDocument/2006/relationships/image" Target="../media/image58.png"/><Relationship Id="rId19" Type="http://schemas.openxmlformats.org/officeDocument/2006/relationships/image" Target="../media/image59.png"/><Relationship Id="rId20" Type="http://schemas.openxmlformats.org/officeDocument/2006/relationships/image" Target="../media/image60.png"/><Relationship Id="rId2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1.png"/><Relationship Id="rId2" Type="http://schemas.openxmlformats.org/officeDocument/2006/relationships/image" Target="../media/image62.png"/><Relationship Id="rId3" Type="http://schemas.openxmlformats.org/officeDocument/2006/relationships/image" Target="../media/image63.png"/><Relationship Id="rId4" Type="http://schemas.openxmlformats.org/officeDocument/2006/relationships/image" Target="../media/image64.png"/><Relationship Id="rId5" Type="http://schemas.openxmlformats.org/officeDocument/2006/relationships/image" Target="../media/image65.png"/><Relationship Id="rId6" Type="http://schemas.openxmlformats.org/officeDocument/2006/relationships/image" Target="../media/image66.png"/><Relationship Id="rId7" Type="http://schemas.openxmlformats.org/officeDocument/2006/relationships/image" Target="../media/image67.png"/><Relationship Id="rId8" Type="http://schemas.openxmlformats.org/officeDocument/2006/relationships/image" Target="../media/image68.png"/><Relationship Id="rId9" Type="http://schemas.openxmlformats.org/officeDocument/2006/relationships/image" Target="../media/image69.png"/><Relationship Id="rId10" Type="http://schemas.openxmlformats.org/officeDocument/2006/relationships/image" Target="../media/image70.png"/><Relationship Id="rId11" Type="http://schemas.openxmlformats.org/officeDocument/2006/relationships/image" Target="../media/image71.png"/><Relationship Id="rId12" Type="http://schemas.openxmlformats.org/officeDocument/2006/relationships/image" Target="../media/image72.png"/><Relationship Id="rId13" Type="http://schemas.openxmlformats.org/officeDocument/2006/relationships/image" Target="../media/image73.png"/><Relationship Id="rId14" Type="http://schemas.openxmlformats.org/officeDocument/2006/relationships/image" Target="../media/image74.png"/><Relationship Id="rId15" Type="http://schemas.openxmlformats.org/officeDocument/2006/relationships/image" Target="../media/image75.png"/><Relationship Id="rId16" Type="http://schemas.openxmlformats.org/officeDocument/2006/relationships/image" Target="../media/image76.png"/><Relationship Id="rId17" Type="http://schemas.openxmlformats.org/officeDocument/2006/relationships/image" Target="../media/image77.png"/><Relationship Id="rId18" Type="http://schemas.openxmlformats.org/officeDocument/2006/relationships/image" Target="../media/image78.png"/><Relationship Id="rId19" Type="http://schemas.openxmlformats.org/officeDocument/2006/relationships/image" Target="../media/image79.png"/><Relationship Id="rId20" Type="http://schemas.openxmlformats.org/officeDocument/2006/relationships/image" Target="../media/image80.png"/><Relationship Id="rId2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 descr=""/>
          <p:cNvPicPr/>
          <p:nvPr/>
        </p:nvPicPr>
        <p:blipFill>
          <a:blip r:embed="rId1"/>
          <a:stretch/>
        </p:blipFill>
        <p:spPr>
          <a:xfrm>
            <a:off x="3849480" y="0"/>
            <a:ext cx="3709080" cy="1647360"/>
          </a:xfrm>
          <a:prstGeom prst="rect">
            <a:avLst/>
          </a:prstGeom>
          <a:ln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1240" y="7000200"/>
            <a:ext cx="7334640" cy="35726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2160" cy="12168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83520" cy="11844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1160" cy="121680"/>
          </a:xfrm>
          <a:prstGeom prst="rect">
            <a:avLst/>
          </a:prstGeom>
          <a:ln>
            <a:noFill/>
          </a:ln>
        </p:spPr>
      </p:pic>
      <p:pic>
        <p:nvPicPr>
          <p:cNvPr id="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8160" cy="121680"/>
          </a:xfrm>
          <a:prstGeom prst="rect">
            <a:avLst/>
          </a:prstGeom>
          <a:ln>
            <a:noFill/>
          </a:ln>
        </p:spPr>
      </p:pic>
      <p:pic>
        <p:nvPicPr>
          <p:cNvPr id="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9000" cy="118080"/>
          </a:xfrm>
          <a:prstGeom prst="rect">
            <a:avLst/>
          </a:prstGeom>
          <a:ln>
            <a:noFill/>
          </a:ln>
        </p:spPr>
      </p:pic>
      <p:pic>
        <p:nvPicPr>
          <p:cNvPr id="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1880" cy="119880"/>
          </a:xfrm>
          <a:prstGeom prst="rect">
            <a:avLst/>
          </a:prstGeom>
          <a:ln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3851280" y="0"/>
            <a:ext cx="3377160" cy="1701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6160" algn="r">
              <a:lnSpc>
                <a:spcPts val="2701"/>
              </a:lnSpc>
              <a:spcBef>
                <a:spcPts val="641"/>
              </a:spcBef>
            </a:pPr>
            <a:r>
              <a:rPr b="1" lang="ru-RU" sz="28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МЕРОПРИЯТИЯ НА ИЮНЬ 2026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628920" y="8441640"/>
            <a:ext cx="5103000" cy="199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4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4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1878840" y="7489080"/>
            <a:ext cx="5679720" cy="54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7" name="CustomShape 6"/>
          <p:cNvSpPr/>
          <p:nvPr/>
        </p:nvSpPr>
        <p:spPr>
          <a:xfrm>
            <a:off x="6123240" y="8786520"/>
            <a:ext cx="1065960" cy="73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88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8360" cy="946080"/>
          </a:xfrm>
          <a:prstGeom prst="rect">
            <a:avLst/>
          </a:prstGeom>
          <a:ln>
            <a:noFill/>
          </a:ln>
        </p:spPr>
      </p:pic>
      <p:sp>
        <p:nvSpPr>
          <p:cNvPr id="89" name="CustomShape 7"/>
          <p:cNvSpPr/>
          <p:nvPr/>
        </p:nvSpPr>
        <p:spPr>
          <a:xfrm>
            <a:off x="1577160" y="814680"/>
            <a:ext cx="284040" cy="17424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8"/>
          <p:cNvSpPr/>
          <p:nvPr/>
        </p:nvSpPr>
        <p:spPr>
          <a:xfrm>
            <a:off x="1917720" y="814680"/>
            <a:ext cx="279720" cy="14004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1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0160" cy="138960"/>
          </a:xfrm>
          <a:prstGeom prst="rect">
            <a:avLst/>
          </a:prstGeom>
          <a:ln>
            <a:noFill/>
          </a:ln>
        </p:spPr>
      </p:pic>
      <p:pic>
        <p:nvPicPr>
          <p:cNvPr id="92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8680" cy="142560"/>
          </a:xfrm>
          <a:prstGeom prst="rect">
            <a:avLst/>
          </a:prstGeom>
          <a:ln>
            <a:noFill/>
          </a:ln>
        </p:spPr>
      </p:pic>
      <p:pic>
        <p:nvPicPr>
          <p:cNvPr id="93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1600" cy="138960"/>
          </a:xfrm>
          <a:prstGeom prst="rect">
            <a:avLst/>
          </a:prstGeom>
          <a:ln>
            <a:noFill/>
          </a:ln>
        </p:spPr>
      </p:pic>
      <p:sp>
        <p:nvSpPr>
          <p:cNvPr id="94" name="CustomShape 9"/>
          <p:cNvSpPr/>
          <p:nvPr/>
        </p:nvSpPr>
        <p:spPr>
          <a:xfrm>
            <a:off x="1917720" y="1051200"/>
            <a:ext cx="511560" cy="17244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5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8800" cy="138960"/>
          </a:xfrm>
          <a:prstGeom prst="rect">
            <a:avLst/>
          </a:prstGeom>
          <a:ln>
            <a:noFill/>
          </a:ln>
        </p:spPr>
      </p:pic>
      <p:pic>
        <p:nvPicPr>
          <p:cNvPr id="96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09800" cy="138960"/>
          </a:xfrm>
          <a:prstGeom prst="rect">
            <a:avLst/>
          </a:prstGeom>
          <a:ln>
            <a:noFill/>
          </a:ln>
        </p:spPr>
      </p:pic>
      <p:pic>
        <p:nvPicPr>
          <p:cNvPr id="97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2120" cy="144360"/>
          </a:xfrm>
          <a:prstGeom prst="rect">
            <a:avLst/>
          </a:prstGeom>
          <a:ln>
            <a:noFill/>
          </a:ln>
        </p:spPr>
      </p:pic>
      <p:pic>
        <p:nvPicPr>
          <p:cNvPr id="98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3360" cy="144360"/>
          </a:xfrm>
          <a:prstGeom prst="rect">
            <a:avLst/>
          </a:prstGeom>
          <a:ln>
            <a:noFill/>
          </a:ln>
        </p:spPr>
      </p:pic>
      <p:pic>
        <p:nvPicPr>
          <p:cNvPr id="99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9200" cy="176760"/>
          </a:xfrm>
          <a:prstGeom prst="rect">
            <a:avLst/>
          </a:prstGeom>
          <a:ln>
            <a:noFill/>
          </a:ln>
        </p:spPr>
      </p:pic>
      <p:pic>
        <p:nvPicPr>
          <p:cNvPr id="100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3360" cy="144360"/>
          </a:xfrm>
          <a:prstGeom prst="rect">
            <a:avLst/>
          </a:prstGeom>
          <a:ln>
            <a:noFill/>
          </a:ln>
        </p:spPr>
      </p:pic>
      <p:sp>
        <p:nvSpPr>
          <p:cNvPr id="101" name="CustomShape 10"/>
          <p:cNvSpPr/>
          <p:nvPr/>
        </p:nvSpPr>
        <p:spPr>
          <a:xfrm>
            <a:off x="2494080" y="1290960"/>
            <a:ext cx="127440" cy="13860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2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9120" cy="170280"/>
          </a:xfrm>
          <a:prstGeom prst="rect">
            <a:avLst/>
          </a:prstGeom>
          <a:ln>
            <a:noFill/>
          </a:ln>
        </p:spPr>
      </p:pic>
      <p:pic>
        <p:nvPicPr>
          <p:cNvPr id="103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7320" cy="138960"/>
          </a:xfrm>
          <a:prstGeom prst="rect">
            <a:avLst/>
          </a:prstGeom>
          <a:ln>
            <a:noFill/>
          </a:ln>
        </p:spPr>
      </p:pic>
      <p:sp>
        <p:nvSpPr>
          <p:cNvPr id="104" name="CustomShape 11"/>
          <p:cNvSpPr/>
          <p:nvPr/>
        </p:nvSpPr>
        <p:spPr>
          <a:xfrm>
            <a:off x="6140520" y="9593640"/>
            <a:ext cx="863640" cy="847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12"/>
          <p:cNvSpPr/>
          <p:nvPr/>
        </p:nvSpPr>
        <p:spPr>
          <a:xfrm>
            <a:off x="6641640" y="8064000"/>
            <a:ext cx="804240" cy="804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6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0400" cy="505440"/>
          </a:xfrm>
          <a:prstGeom prst="rect">
            <a:avLst/>
          </a:prstGeom>
          <a:ln>
            <a:noFill/>
          </a:ln>
        </p:spPr>
      </p:pic>
      <p:pic>
        <p:nvPicPr>
          <p:cNvPr id="107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1040" cy="851040"/>
          </a:xfrm>
          <a:prstGeom prst="rect">
            <a:avLst/>
          </a:prstGeom>
          <a:ln>
            <a:noFill/>
          </a:ln>
        </p:spPr>
      </p:pic>
      <p:graphicFrame>
        <p:nvGraphicFramePr>
          <p:cNvPr id="108" name="Table 13"/>
          <p:cNvGraphicFramePr/>
          <p:nvPr/>
        </p:nvGraphicFramePr>
        <p:xfrm>
          <a:off x="136440" y="1702440"/>
          <a:ext cx="7199640" cy="425340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5979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906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1.06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Лечебная гимнастика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Мероприятие:  «Зажги себя»                (оздоровительная игра)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Спектакль-концерт  в честь « День Защиты  детей» 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4914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2.06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Лекция  на тему : «МAX ID. Мошенники» (лектор-помошник управляющего СФР по РК  С. Шкуридин)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8910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3.06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 </a:t>
                      </a:r>
                      <a:r>
                        <a:rPr b="1" lang="ru-RU" sz="1400" spc="-1" strike="noStrike">
                          <a:latin typeface="Arial"/>
                        </a:rPr>
                        <a:t>Рукоделие: мастер-класс  «Вязание на спицах».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4914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4.06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Мероприятие : профилактический медосмотр  (диспансеризация)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08.30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4914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5.06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Концерт в честь 242-летию г.Симферополя (ансамбль  «Душа поет»)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object 33" descr=""/>
          <p:cNvPicPr/>
          <p:nvPr/>
        </p:nvPicPr>
        <p:blipFill>
          <a:blip r:embed="rId1"/>
          <a:stretch/>
        </p:blipFill>
        <p:spPr>
          <a:xfrm>
            <a:off x="3637080" y="202320"/>
            <a:ext cx="3709080" cy="1647360"/>
          </a:xfrm>
          <a:prstGeom prst="rect">
            <a:avLst/>
          </a:prstGeom>
          <a:ln>
            <a:noFill/>
          </a:ln>
        </p:spPr>
      </p:pic>
      <p:sp>
        <p:nvSpPr>
          <p:cNvPr id="110" name="CustomShape 1"/>
          <p:cNvSpPr/>
          <p:nvPr/>
        </p:nvSpPr>
        <p:spPr>
          <a:xfrm>
            <a:off x="111240" y="7000200"/>
            <a:ext cx="7334640" cy="35726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1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2160" cy="121680"/>
          </a:xfrm>
          <a:prstGeom prst="rect">
            <a:avLst/>
          </a:prstGeom>
          <a:ln>
            <a:noFill/>
          </a:ln>
        </p:spPr>
      </p:pic>
      <p:sp>
        <p:nvSpPr>
          <p:cNvPr id="112" name="CustomShape 2"/>
          <p:cNvSpPr/>
          <p:nvPr/>
        </p:nvSpPr>
        <p:spPr>
          <a:xfrm>
            <a:off x="771480" y="8178120"/>
            <a:ext cx="83520" cy="11844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3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1160" cy="121680"/>
          </a:xfrm>
          <a:prstGeom prst="rect">
            <a:avLst/>
          </a:prstGeom>
          <a:ln>
            <a:noFill/>
          </a:ln>
        </p:spPr>
      </p:pic>
      <p:pic>
        <p:nvPicPr>
          <p:cNvPr id="114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8160" cy="121680"/>
          </a:xfrm>
          <a:prstGeom prst="rect">
            <a:avLst/>
          </a:prstGeom>
          <a:ln>
            <a:noFill/>
          </a:ln>
        </p:spPr>
      </p:pic>
      <p:pic>
        <p:nvPicPr>
          <p:cNvPr id="115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9000" cy="118080"/>
          </a:xfrm>
          <a:prstGeom prst="rect">
            <a:avLst/>
          </a:prstGeom>
          <a:ln>
            <a:noFill/>
          </a:ln>
        </p:spPr>
      </p:pic>
      <p:pic>
        <p:nvPicPr>
          <p:cNvPr id="116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1880" cy="119880"/>
          </a:xfrm>
          <a:prstGeom prst="rect">
            <a:avLst/>
          </a:prstGeom>
          <a:ln>
            <a:noFill/>
          </a:ln>
        </p:spPr>
      </p:pic>
      <p:sp>
        <p:nvSpPr>
          <p:cNvPr id="117" name="CustomShape 3"/>
          <p:cNvSpPr/>
          <p:nvPr/>
        </p:nvSpPr>
        <p:spPr>
          <a:xfrm>
            <a:off x="3994200" y="288000"/>
            <a:ext cx="3134160" cy="1148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616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МЕРОПРИЯТИЯ НА ИЮНЬ 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8" name="CustomShape 4"/>
          <p:cNvSpPr/>
          <p:nvPr/>
        </p:nvSpPr>
        <p:spPr>
          <a:xfrm>
            <a:off x="628920" y="8208000"/>
            <a:ext cx="5103000" cy="2233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4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4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19" name="CustomShape 5"/>
          <p:cNvSpPr/>
          <p:nvPr/>
        </p:nvSpPr>
        <p:spPr>
          <a:xfrm>
            <a:off x="6123240" y="8786520"/>
            <a:ext cx="1065960" cy="73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20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8360" cy="946080"/>
          </a:xfrm>
          <a:prstGeom prst="rect">
            <a:avLst/>
          </a:prstGeom>
          <a:ln>
            <a:noFill/>
          </a:ln>
        </p:spPr>
      </p:pic>
      <p:sp>
        <p:nvSpPr>
          <p:cNvPr id="121" name="CustomShape 6"/>
          <p:cNvSpPr/>
          <p:nvPr/>
        </p:nvSpPr>
        <p:spPr>
          <a:xfrm>
            <a:off x="1577160" y="814680"/>
            <a:ext cx="284040" cy="17424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2" name="CustomShape 7"/>
          <p:cNvSpPr/>
          <p:nvPr/>
        </p:nvSpPr>
        <p:spPr>
          <a:xfrm>
            <a:off x="1917720" y="814680"/>
            <a:ext cx="279720" cy="14004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3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0160" cy="138960"/>
          </a:xfrm>
          <a:prstGeom prst="rect">
            <a:avLst/>
          </a:prstGeom>
          <a:ln>
            <a:noFill/>
          </a:ln>
        </p:spPr>
      </p:pic>
      <p:pic>
        <p:nvPicPr>
          <p:cNvPr id="124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8680" cy="142560"/>
          </a:xfrm>
          <a:prstGeom prst="rect">
            <a:avLst/>
          </a:prstGeom>
          <a:ln>
            <a:noFill/>
          </a:ln>
        </p:spPr>
      </p:pic>
      <p:pic>
        <p:nvPicPr>
          <p:cNvPr id="125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1600" cy="138960"/>
          </a:xfrm>
          <a:prstGeom prst="rect">
            <a:avLst/>
          </a:prstGeom>
          <a:ln>
            <a:noFill/>
          </a:ln>
        </p:spPr>
      </p:pic>
      <p:sp>
        <p:nvSpPr>
          <p:cNvPr id="126" name="CustomShape 8"/>
          <p:cNvSpPr/>
          <p:nvPr/>
        </p:nvSpPr>
        <p:spPr>
          <a:xfrm>
            <a:off x="1917720" y="1051200"/>
            <a:ext cx="511560" cy="17244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7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8800" cy="138960"/>
          </a:xfrm>
          <a:prstGeom prst="rect">
            <a:avLst/>
          </a:prstGeom>
          <a:ln>
            <a:noFill/>
          </a:ln>
        </p:spPr>
      </p:pic>
      <p:pic>
        <p:nvPicPr>
          <p:cNvPr id="128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09800" cy="138960"/>
          </a:xfrm>
          <a:prstGeom prst="rect">
            <a:avLst/>
          </a:prstGeom>
          <a:ln>
            <a:noFill/>
          </a:ln>
        </p:spPr>
      </p:pic>
      <p:pic>
        <p:nvPicPr>
          <p:cNvPr id="129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2120" cy="144360"/>
          </a:xfrm>
          <a:prstGeom prst="rect">
            <a:avLst/>
          </a:prstGeom>
          <a:ln>
            <a:noFill/>
          </a:ln>
        </p:spPr>
      </p:pic>
      <p:pic>
        <p:nvPicPr>
          <p:cNvPr id="130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3360" cy="144360"/>
          </a:xfrm>
          <a:prstGeom prst="rect">
            <a:avLst/>
          </a:prstGeom>
          <a:ln>
            <a:noFill/>
          </a:ln>
        </p:spPr>
      </p:pic>
      <p:pic>
        <p:nvPicPr>
          <p:cNvPr id="131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9200" cy="176760"/>
          </a:xfrm>
          <a:prstGeom prst="rect">
            <a:avLst/>
          </a:prstGeom>
          <a:ln>
            <a:noFill/>
          </a:ln>
        </p:spPr>
      </p:pic>
      <p:pic>
        <p:nvPicPr>
          <p:cNvPr id="132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3360" cy="144360"/>
          </a:xfrm>
          <a:prstGeom prst="rect">
            <a:avLst/>
          </a:prstGeom>
          <a:ln>
            <a:noFill/>
          </a:ln>
        </p:spPr>
      </p:pic>
      <p:sp>
        <p:nvSpPr>
          <p:cNvPr id="133" name="CustomShape 9"/>
          <p:cNvSpPr/>
          <p:nvPr/>
        </p:nvSpPr>
        <p:spPr>
          <a:xfrm>
            <a:off x="2494080" y="1290960"/>
            <a:ext cx="127440" cy="13860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4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9120" cy="170280"/>
          </a:xfrm>
          <a:prstGeom prst="rect">
            <a:avLst/>
          </a:prstGeom>
          <a:ln>
            <a:noFill/>
          </a:ln>
        </p:spPr>
      </p:pic>
      <p:pic>
        <p:nvPicPr>
          <p:cNvPr id="135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7320" cy="138960"/>
          </a:xfrm>
          <a:prstGeom prst="rect">
            <a:avLst/>
          </a:prstGeom>
          <a:ln>
            <a:noFill/>
          </a:ln>
        </p:spPr>
      </p:pic>
      <p:sp>
        <p:nvSpPr>
          <p:cNvPr id="136" name="CustomShape 10"/>
          <p:cNvSpPr/>
          <p:nvPr/>
        </p:nvSpPr>
        <p:spPr>
          <a:xfrm>
            <a:off x="6140520" y="9593640"/>
            <a:ext cx="863640" cy="847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11"/>
          <p:cNvSpPr/>
          <p:nvPr/>
        </p:nvSpPr>
        <p:spPr>
          <a:xfrm>
            <a:off x="6641640" y="8064000"/>
            <a:ext cx="804240" cy="804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8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0400" cy="505440"/>
          </a:xfrm>
          <a:prstGeom prst="rect">
            <a:avLst/>
          </a:prstGeom>
          <a:ln>
            <a:noFill/>
          </a:ln>
        </p:spPr>
      </p:pic>
      <p:pic>
        <p:nvPicPr>
          <p:cNvPr id="13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1040" cy="851040"/>
          </a:xfrm>
          <a:prstGeom prst="rect">
            <a:avLst/>
          </a:prstGeom>
          <a:ln>
            <a:noFill/>
          </a:ln>
        </p:spPr>
      </p:pic>
      <p:graphicFrame>
        <p:nvGraphicFramePr>
          <p:cNvPr id="140" name="Table 12"/>
          <p:cNvGraphicFramePr/>
          <p:nvPr/>
        </p:nvGraphicFramePr>
        <p:xfrm>
          <a:off x="127800" y="1514160"/>
          <a:ext cx="7199640" cy="4273920"/>
        </p:xfrm>
        <a:graphic>
          <a:graphicData uri="http://schemas.openxmlformats.org/drawingml/2006/table">
            <a:tbl>
              <a:tblPr/>
              <a:tblGrid>
                <a:gridCol w="970200"/>
                <a:gridCol w="5008680"/>
                <a:gridCol w="1221120"/>
              </a:tblGrid>
              <a:tr h="7102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906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8.06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Мероприятие: поэтическая композиция в честь «День Русского языка»  (тема «русские поэты»)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Рукоделие: мастер-класс (вязание на спицах)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12.00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6912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9.06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 </a:t>
                      </a:r>
                      <a:r>
                        <a:rPr b="1" lang="ru-RU" sz="1400" spc="-1" strike="noStrike">
                          <a:latin typeface="Arial"/>
                        </a:rPr>
                        <a:t>Рукоделие: мастер–класс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(куклы-мотонки</a:t>
                      </a:r>
                      <a:r>
                        <a:rPr b="0" lang="ru-RU" sz="1400" spc="-1" strike="noStrike">
                          <a:latin typeface="Arial"/>
                        </a:rPr>
                        <a:t> </a:t>
                      </a:r>
                      <a:r>
                        <a:rPr b="1" lang="ru-RU" sz="1400" spc="-1" strike="noStrike">
                          <a:latin typeface="Arial"/>
                        </a:rPr>
                        <a:t>разных народов приуроченные к году «Единство народов России»)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908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10.06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Патриотическая Викторина приуроченная к  Дню России.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Экскурсия: прогулка по городу (Симферополь)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Концерт «Родина-моя Россия» (театр Шевченко)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15.00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16.00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4914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11.06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Онлай-лекция: ФП «Здоровое долголетие», как сохранить здоровье летом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Экскурсия: «Берег Алушты» (приуроченная в честь «День России»)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141" name="CustomShape 13"/>
          <p:cNvSpPr/>
          <p:nvPr/>
        </p:nvSpPr>
        <p:spPr>
          <a:xfrm>
            <a:off x="1922400" y="7489080"/>
            <a:ext cx="5819760" cy="54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object 33" descr=""/>
          <p:cNvPicPr/>
          <p:nvPr/>
        </p:nvPicPr>
        <p:blipFill>
          <a:blip r:embed="rId1"/>
          <a:stretch/>
        </p:blipFill>
        <p:spPr>
          <a:xfrm>
            <a:off x="3640320" y="0"/>
            <a:ext cx="3918240" cy="164736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111240" y="7000200"/>
            <a:ext cx="7334640" cy="35726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4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2160" cy="121680"/>
          </a:xfrm>
          <a:prstGeom prst="rect">
            <a:avLst/>
          </a:prstGeom>
          <a:ln>
            <a:noFill/>
          </a:ln>
        </p:spPr>
      </p:pic>
      <p:sp>
        <p:nvSpPr>
          <p:cNvPr id="145" name="CustomShape 2"/>
          <p:cNvSpPr/>
          <p:nvPr/>
        </p:nvSpPr>
        <p:spPr>
          <a:xfrm>
            <a:off x="771480" y="8178120"/>
            <a:ext cx="83520" cy="11844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6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1160" cy="121680"/>
          </a:xfrm>
          <a:prstGeom prst="rect">
            <a:avLst/>
          </a:prstGeom>
          <a:ln>
            <a:noFill/>
          </a:ln>
        </p:spPr>
      </p:pic>
      <p:pic>
        <p:nvPicPr>
          <p:cNvPr id="147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8160" cy="121680"/>
          </a:xfrm>
          <a:prstGeom prst="rect">
            <a:avLst/>
          </a:prstGeom>
          <a:ln>
            <a:noFill/>
          </a:ln>
        </p:spPr>
      </p:pic>
      <p:pic>
        <p:nvPicPr>
          <p:cNvPr id="148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9000" cy="118080"/>
          </a:xfrm>
          <a:prstGeom prst="rect">
            <a:avLst/>
          </a:prstGeom>
          <a:ln>
            <a:noFill/>
          </a:ln>
        </p:spPr>
      </p:pic>
      <p:pic>
        <p:nvPicPr>
          <p:cNvPr id="149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1880" cy="119880"/>
          </a:xfrm>
          <a:prstGeom prst="rect">
            <a:avLst/>
          </a:prstGeom>
          <a:ln>
            <a:noFill/>
          </a:ln>
        </p:spPr>
      </p:pic>
      <p:sp>
        <p:nvSpPr>
          <p:cNvPr id="150" name="CustomShape 3"/>
          <p:cNvSpPr/>
          <p:nvPr/>
        </p:nvSpPr>
        <p:spPr>
          <a:xfrm>
            <a:off x="4994280" y="0"/>
            <a:ext cx="2305440" cy="1856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6160" algn="r">
              <a:lnSpc>
                <a:spcPts val="2701"/>
              </a:lnSpc>
              <a:spcBef>
                <a:spcPts val="641"/>
              </a:spcBef>
            </a:pPr>
            <a:r>
              <a:rPr b="0" lang="ru-RU" sz="24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endParaRPr b="0" lang="ru-RU" sz="2400" spc="-1" strike="noStrike">
              <a:latin typeface="Arial"/>
            </a:endParaRPr>
          </a:p>
          <a:p>
            <a:pPr marL="439560" indent="-416160" algn="r">
              <a:lnSpc>
                <a:spcPts val="2701"/>
              </a:lnSpc>
              <a:spcBef>
                <a:spcPts val="641"/>
              </a:spcBef>
            </a:pPr>
            <a:r>
              <a:rPr b="0" lang="ru-RU" sz="2400" spc="-1" strike="noStrike">
                <a:solidFill>
                  <a:srgbClr val="ffffff"/>
                </a:solidFill>
                <a:latin typeface="Calibri"/>
                <a:ea typeface="DejaVu Sans"/>
              </a:rPr>
              <a:t>НА </a:t>
            </a:r>
            <a:r>
              <a:rPr b="0" lang="ru-RU" sz="3200" spc="-1" strike="noStrike">
                <a:solidFill>
                  <a:srgbClr val="ffffff"/>
                </a:solidFill>
                <a:latin typeface="Calibri"/>
                <a:ea typeface="DejaVu Sans"/>
              </a:rPr>
              <a:t>июнь</a:t>
            </a:r>
            <a:br/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51" name="CustomShape 4"/>
          <p:cNvSpPr/>
          <p:nvPr/>
        </p:nvSpPr>
        <p:spPr>
          <a:xfrm>
            <a:off x="628920" y="8280000"/>
            <a:ext cx="5103000" cy="21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4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4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52" name="CustomShape 5"/>
          <p:cNvSpPr/>
          <p:nvPr/>
        </p:nvSpPr>
        <p:spPr>
          <a:xfrm>
            <a:off x="6123240" y="8786520"/>
            <a:ext cx="1065960" cy="73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53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8360" cy="946080"/>
          </a:xfrm>
          <a:prstGeom prst="rect">
            <a:avLst/>
          </a:prstGeom>
          <a:ln>
            <a:noFill/>
          </a:ln>
        </p:spPr>
      </p:pic>
      <p:sp>
        <p:nvSpPr>
          <p:cNvPr id="154" name="CustomShape 6"/>
          <p:cNvSpPr/>
          <p:nvPr/>
        </p:nvSpPr>
        <p:spPr>
          <a:xfrm>
            <a:off x="1577160" y="814680"/>
            <a:ext cx="284040" cy="17424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CustomShape 7"/>
          <p:cNvSpPr/>
          <p:nvPr/>
        </p:nvSpPr>
        <p:spPr>
          <a:xfrm>
            <a:off x="1917720" y="814680"/>
            <a:ext cx="279720" cy="14004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6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0160" cy="138960"/>
          </a:xfrm>
          <a:prstGeom prst="rect">
            <a:avLst/>
          </a:prstGeom>
          <a:ln>
            <a:noFill/>
          </a:ln>
        </p:spPr>
      </p:pic>
      <p:pic>
        <p:nvPicPr>
          <p:cNvPr id="157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8680" cy="142560"/>
          </a:xfrm>
          <a:prstGeom prst="rect">
            <a:avLst/>
          </a:prstGeom>
          <a:ln>
            <a:noFill/>
          </a:ln>
        </p:spPr>
      </p:pic>
      <p:pic>
        <p:nvPicPr>
          <p:cNvPr id="158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1600" cy="138960"/>
          </a:xfrm>
          <a:prstGeom prst="rect">
            <a:avLst/>
          </a:prstGeom>
          <a:ln>
            <a:noFill/>
          </a:ln>
        </p:spPr>
      </p:pic>
      <p:sp>
        <p:nvSpPr>
          <p:cNvPr id="159" name="CustomShape 8"/>
          <p:cNvSpPr/>
          <p:nvPr/>
        </p:nvSpPr>
        <p:spPr>
          <a:xfrm>
            <a:off x="1917720" y="1051200"/>
            <a:ext cx="511560" cy="17244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0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8800" cy="138960"/>
          </a:xfrm>
          <a:prstGeom prst="rect">
            <a:avLst/>
          </a:prstGeom>
          <a:ln>
            <a:noFill/>
          </a:ln>
        </p:spPr>
      </p:pic>
      <p:pic>
        <p:nvPicPr>
          <p:cNvPr id="161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09800" cy="138960"/>
          </a:xfrm>
          <a:prstGeom prst="rect">
            <a:avLst/>
          </a:prstGeom>
          <a:ln>
            <a:noFill/>
          </a:ln>
        </p:spPr>
      </p:pic>
      <p:pic>
        <p:nvPicPr>
          <p:cNvPr id="162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2120" cy="144360"/>
          </a:xfrm>
          <a:prstGeom prst="rect">
            <a:avLst/>
          </a:prstGeom>
          <a:ln>
            <a:noFill/>
          </a:ln>
        </p:spPr>
      </p:pic>
      <p:pic>
        <p:nvPicPr>
          <p:cNvPr id="163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3360" cy="144360"/>
          </a:xfrm>
          <a:prstGeom prst="rect">
            <a:avLst/>
          </a:prstGeom>
          <a:ln>
            <a:noFill/>
          </a:ln>
        </p:spPr>
      </p:pic>
      <p:pic>
        <p:nvPicPr>
          <p:cNvPr id="164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9200" cy="176760"/>
          </a:xfrm>
          <a:prstGeom prst="rect">
            <a:avLst/>
          </a:prstGeom>
          <a:ln>
            <a:noFill/>
          </a:ln>
        </p:spPr>
      </p:pic>
      <p:pic>
        <p:nvPicPr>
          <p:cNvPr id="165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3360" cy="144360"/>
          </a:xfrm>
          <a:prstGeom prst="rect">
            <a:avLst/>
          </a:prstGeom>
          <a:ln>
            <a:noFill/>
          </a:ln>
        </p:spPr>
      </p:pic>
      <p:sp>
        <p:nvSpPr>
          <p:cNvPr id="166" name="CustomShape 9"/>
          <p:cNvSpPr/>
          <p:nvPr/>
        </p:nvSpPr>
        <p:spPr>
          <a:xfrm>
            <a:off x="2494080" y="1290960"/>
            <a:ext cx="127440" cy="13860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7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9120" cy="170280"/>
          </a:xfrm>
          <a:prstGeom prst="rect">
            <a:avLst/>
          </a:prstGeom>
          <a:ln>
            <a:noFill/>
          </a:ln>
        </p:spPr>
      </p:pic>
      <p:pic>
        <p:nvPicPr>
          <p:cNvPr id="168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7320" cy="138960"/>
          </a:xfrm>
          <a:prstGeom prst="rect">
            <a:avLst/>
          </a:prstGeom>
          <a:ln>
            <a:noFill/>
          </a:ln>
        </p:spPr>
      </p:pic>
      <p:sp>
        <p:nvSpPr>
          <p:cNvPr id="169" name="CustomShape 10"/>
          <p:cNvSpPr/>
          <p:nvPr/>
        </p:nvSpPr>
        <p:spPr>
          <a:xfrm>
            <a:off x="6140520" y="9593640"/>
            <a:ext cx="863640" cy="847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0" name="CustomShape 11"/>
          <p:cNvSpPr/>
          <p:nvPr/>
        </p:nvSpPr>
        <p:spPr>
          <a:xfrm>
            <a:off x="6641640" y="8064000"/>
            <a:ext cx="804240" cy="804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1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0400" cy="505440"/>
          </a:xfrm>
          <a:prstGeom prst="rect">
            <a:avLst/>
          </a:prstGeom>
          <a:ln>
            <a:noFill/>
          </a:ln>
        </p:spPr>
      </p:pic>
      <p:pic>
        <p:nvPicPr>
          <p:cNvPr id="17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1040" cy="851040"/>
          </a:xfrm>
          <a:prstGeom prst="rect">
            <a:avLst/>
          </a:prstGeom>
          <a:ln>
            <a:noFill/>
          </a:ln>
        </p:spPr>
      </p:pic>
      <p:graphicFrame>
        <p:nvGraphicFramePr>
          <p:cNvPr id="173" name="Table 12"/>
          <p:cNvGraphicFramePr/>
          <p:nvPr/>
        </p:nvGraphicFramePr>
        <p:xfrm>
          <a:off x="208080" y="1845360"/>
          <a:ext cx="7199640" cy="425844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6483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0908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15.06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ПН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Встреча с психологом (главный специалист-эксперт СФР  по РК Н.Бережная)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Рукоделие: мастер-класс «пирография»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 </a:t>
                      </a:r>
                      <a:r>
                        <a:rPr b="1" lang="ru-RU" sz="1400" spc="-1" strike="noStrike">
                          <a:latin typeface="Arial"/>
                        </a:rPr>
                        <a:t>(выжигание по дереву)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174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16.06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ВТ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Мероприятие: фольклорный  ансамбль «Светлица» (в честь дня службы военных сообщений Вооруженных сил России)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174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17.06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СР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Финансовая грамотность (представитель ВТБ)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Мастер –класс: рисование техникой гуашь)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846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19.06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ПТ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Экскурсия: набережная  Евпатории (прогулка по  городу совместно с активистами ЦОСП г.Евпатории)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Arial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174" name="CustomShape 13"/>
          <p:cNvSpPr/>
          <p:nvPr/>
        </p:nvSpPr>
        <p:spPr>
          <a:xfrm>
            <a:off x="7848000" y="6912000"/>
            <a:ext cx="170640" cy="336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CustomShape 14"/>
          <p:cNvSpPr/>
          <p:nvPr/>
        </p:nvSpPr>
        <p:spPr>
          <a:xfrm>
            <a:off x="2136600" y="6989040"/>
            <a:ext cx="5271480" cy="70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object 33" descr=""/>
          <p:cNvPicPr/>
          <p:nvPr/>
        </p:nvPicPr>
        <p:blipFill>
          <a:blip r:embed="rId1"/>
          <a:stretch/>
        </p:blipFill>
        <p:spPr>
          <a:xfrm>
            <a:off x="3623040" y="108000"/>
            <a:ext cx="3709080" cy="1647360"/>
          </a:xfrm>
          <a:prstGeom prst="rect">
            <a:avLst/>
          </a:prstGeom>
          <a:ln>
            <a:noFill/>
          </a:ln>
        </p:spPr>
      </p:pic>
      <p:sp>
        <p:nvSpPr>
          <p:cNvPr id="177" name="CustomShape 1"/>
          <p:cNvSpPr/>
          <p:nvPr/>
        </p:nvSpPr>
        <p:spPr>
          <a:xfrm>
            <a:off x="111240" y="7000200"/>
            <a:ext cx="7334640" cy="35726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2160" cy="121680"/>
          </a:xfrm>
          <a:prstGeom prst="rect">
            <a:avLst/>
          </a:prstGeom>
          <a:ln>
            <a:noFill/>
          </a:ln>
        </p:spPr>
      </p:pic>
      <p:sp>
        <p:nvSpPr>
          <p:cNvPr id="179" name="CustomShape 2"/>
          <p:cNvSpPr/>
          <p:nvPr/>
        </p:nvSpPr>
        <p:spPr>
          <a:xfrm>
            <a:off x="771480" y="8178120"/>
            <a:ext cx="83520" cy="11844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1160" cy="121680"/>
          </a:xfrm>
          <a:prstGeom prst="rect">
            <a:avLst/>
          </a:prstGeom>
          <a:ln>
            <a:noFill/>
          </a:ln>
        </p:spPr>
      </p:pic>
      <p:pic>
        <p:nvPicPr>
          <p:cNvPr id="1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8160" cy="121680"/>
          </a:xfrm>
          <a:prstGeom prst="rect">
            <a:avLst/>
          </a:prstGeom>
          <a:ln>
            <a:noFill/>
          </a:ln>
        </p:spPr>
      </p:pic>
      <p:pic>
        <p:nvPicPr>
          <p:cNvPr id="1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9000" cy="118080"/>
          </a:xfrm>
          <a:prstGeom prst="rect">
            <a:avLst/>
          </a:prstGeom>
          <a:ln>
            <a:noFill/>
          </a:ln>
        </p:spPr>
      </p:pic>
      <p:pic>
        <p:nvPicPr>
          <p:cNvPr id="1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1880" cy="119880"/>
          </a:xfrm>
          <a:prstGeom prst="rect">
            <a:avLst/>
          </a:prstGeom>
          <a:ln>
            <a:noFill/>
          </a:ln>
        </p:spPr>
      </p:pic>
      <p:sp>
        <p:nvSpPr>
          <p:cNvPr id="184" name="CustomShape 3"/>
          <p:cNvSpPr/>
          <p:nvPr/>
        </p:nvSpPr>
        <p:spPr>
          <a:xfrm>
            <a:off x="4608000" y="360000"/>
            <a:ext cx="2520360" cy="1220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616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</a:t>
            </a:r>
            <a:r>
              <a:rPr b="1" lang="ru-RU" sz="3200" spc="-1" strike="noStrike">
                <a:solidFill>
                  <a:srgbClr val="ffffff"/>
                </a:solidFill>
                <a:latin typeface="Calibri"/>
                <a:ea typeface="DejaVu Sans"/>
              </a:rPr>
              <a:t>июнь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85" name="CustomShape 4"/>
          <p:cNvSpPr/>
          <p:nvPr/>
        </p:nvSpPr>
        <p:spPr>
          <a:xfrm>
            <a:off x="628920" y="8280000"/>
            <a:ext cx="4007160" cy="21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4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4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86" name="CustomShape 5"/>
          <p:cNvSpPr/>
          <p:nvPr/>
        </p:nvSpPr>
        <p:spPr>
          <a:xfrm>
            <a:off x="6123240" y="8786520"/>
            <a:ext cx="1065960" cy="73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87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8360" cy="946080"/>
          </a:xfrm>
          <a:prstGeom prst="rect">
            <a:avLst/>
          </a:prstGeom>
          <a:ln>
            <a:noFill/>
          </a:ln>
        </p:spPr>
      </p:pic>
      <p:sp>
        <p:nvSpPr>
          <p:cNvPr id="188" name="CustomShape 6"/>
          <p:cNvSpPr/>
          <p:nvPr/>
        </p:nvSpPr>
        <p:spPr>
          <a:xfrm>
            <a:off x="1577160" y="814680"/>
            <a:ext cx="284040" cy="17424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9" name="CustomShape 7"/>
          <p:cNvSpPr/>
          <p:nvPr/>
        </p:nvSpPr>
        <p:spPr>
          <a:xfrm>
            <a:off x="1917720" y="814680"/>
            <a:ext cx="279720" cy="14004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0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0160" cy="138960"/>
          </a:xfrm>
          <a:prstGeom prst="rect">
            <a:avLst/>
          </a:prstGeom>
          <a:ln>
            <a:noFill/>
          </a:ln>
        </p:spPr>
      </p:pic>
      <p:pic>
        <p:nvPicPr>
          <p:cNvPr id="191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8680" cy="142560"/>
          </a:xfrm>
          <a:prstGeom prst="rect">
            <a:avLst/>
          </a:prstGeom>
          <a:ln>
            <a:noFill/>
          </a:ln>
        </p:spPr>
      </p:pic>
      <p:pic>
        <p:nvPicPr>
          <p:cNvPr id="192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1600" cy="138960"/>
          </a:xfrm>
          <a:prstGeom prst="rect">
            <a:avLst/>
          </a:prstGeom>
          <a:ln>
            <a:noFill/>
          </a:ln>
        </p:spPr>
      </p:pic>
      <p:sp>
        <p:nvSpPr>
          <p:cNvPr id="193" name="CustomShape 8"/>
          <p:cNvSpPr/>
          <p:nvPr/>
        </p:nvSpPr>
        <p:spPr>
          <a:xfrm>
            <a:off x="1917720" y="1051200"/>
            <a:ext cx="511560" cy="17244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4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8800" cy="138960"/>
          </a:xfrm>
          <a:prstGeom prst="rect">
            <a:avLst/>
          </a:prstGeom>
          <a:ln>
            <a:noFill/>
          </a:ln>
        </p:spPr>
      </p:pic>
      <p:pic>
        <p:nvPicPr>
          <p:cNvPr id="195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09800" cy="138960"/>
          </a:xfrm>
          <a:prstGeom prst="rect">
            <a:avLst/>
          </a:prstGeom>
          <a:ln>
            <a:noFill/>
          </a:ln>
        </p:spPr>
      </p:pic>
      <p:pic>
        <p:nvPicPr>
          <p:cNvPr id="196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2120" cy="144360"/>
          </a:xfrm>
          <a:prstGeom prst="rect">
            <a:avLst/>
          </a:prstGeom>
          <a:ln>
            <a:noFill/>
          </a:ln>
        </p:spPr>
      </p:pic>
      <p:pic>
        <p:nvPicPr>
          <p:cNvPr id="197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3360" cy="144360"/>
          </a:xfrm>
          <a:prstGeom prst="rect">
            <a:avLst/>
          </a:prstGeom>
          <a:ln>
            <a:noFill/>
          </a:ln>
        </p:spPr>
      </p:pic>
      <p:pic>
        <p:nvPicPr>
          <p:cNvPr id="198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9200" cy="176760"/>
          </a:xfrm>
          <a:prstGeom prst="rect">
            <a:avLst/>
          </a:prstGeom>
          <a:ln>
            <a:noFill/>
          </a:ln>
        </p:spPr>
      </p:pic>
      <p:pic>
        <p:nvPicPr>
          <p:cNvPr id="199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3360" cy="144360"/>
          </a:xfrm>
          <a:prstGeom prst="rect">
            <a:avLst/>
          </a:prstGeom>
          <a:ln>
            <a:noFill/>
          </a:ln>
        </p:spPr>
      </p:pic>
      <p:sp>
        <p:nvSpPr>
          <p:cNvPr id="200" name="CustomShape 9"/>
          <p:cNvSpPr/>
          <p:nvPr/>
        </p:nvSpPr>
        <p:spPr>
          <a:xfrm>
            <a:off x="2494080" y="1290960"/>
            <a:ext cx="127440" cy="13860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1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9120" cy="170280"/>
          </a:xfrm>
          <a:prstGeom prst="rect">
            <a:avLst/>
          </a:prstGeom>
          <a:ln>
            <a:noFill/>
          </a:ln>
        </p:spPr>
      </p:pic>
      <p:pic>
        <p:nvPicPr>
          <p:cNvPr id="202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7320" cy="138960"/>
          </a:xfrm>
          <a:prstGeom prst="rect">
            <a:avLst/>
          </a:prstGeom>
          <a:ln>
            <a:noFill/>
          </a:ln>
        </p:spPr>
      </p:pic>
      <p:sp>
        <p:nvSpPr>
          <p:cNvPr id="203" name="CustomShape 10"/>
          <p:cNvSpPr/>
          <p:nvPr/>
        </p:nvSpPr>
        <p:spPr>
          <a:xfrm>
            <a:off x="6140520" y="9593640"/>
            <a:ext cx="863640" cy="847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CustomShape 11"/>
          <p:cNvSpPr/>
          <p:nvPr/>
        </p:nvSpPr>
        <p:spPr>
          <a:xfrm>
            <a:off x="6641640" y="8064000"/>
            <a:ext cx="804240" cy="804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05" name="object 48" descr=""/>
          <p:cNvPicPr/>
          <p:nvPr/>
        </p:nvPicPr>
        <p:blipFill>
          <a:blip r:embed="rId19"/>
          <a:stretch/>
        </p:blipFill>
        <p:spPr>
          <a:xfrm>
            <a:off x="6780240" y="8346240"/>
            <a:ext cx="590400" cy="505440"/>
          </a:xfrm>
          <a:prstGeom prst="rect">
            <a:avLst/>
          </a:prstGeom>
          <a:ln>
            <a:noFill/>
          </a:ln>
        </p:spPr>
      </p:pic>
      <p:pic>
        <p:nvPicPr>
          <p:cNvPr id="206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1040" cy="851040"/>
          </a:xfrm>
          <a:prstGeom prst="rect">
            <a:avLst/>
          </a:prstGeom>
          <a:ln>
            <a:noFill/>
          </a:ln>
        </p:spPr>
      </p:pic>
      <p:graphicFrame>
        <p:nvGraphicFramePr>
          <p:cNvPr id="207" name="Table 12"/>
          <p:cNvGraphicFramePr/>
          <p:nvPr/>
        </p:nvGraphicFramePr>
        <p:xfrm>
          <a:off x="213840" y="1724760"/>
          <a:ext cx="7062840" cy="4742640"/>
        </p:xfrm>
        <a:graphic>
          <a:graphicData uri="http://schemas.openxmlformats.org/drawingml/2006/table">
            <a:tbl>
              <a:tblPr/>
              <a:tblGrid>
                <a:gridCol w="874440"/>
                <a:gridCol w="4978800"/>
                <a:gridCol w="1209960"/>
              </a:tblGrid>
              <a:tr h="7102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4742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22.06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Онлайн-лекция: РГО Знание «Память пылающих лет, путь к Победе»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Мероприятие:  театр-студия «Барбулье»  в День памяти и скорби  (посвященное годовщине начала ВОВ)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Мастер-класс: «Народные промыслы»  (урок  о приготовлении вкусных пирогов и кексов)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2883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24.06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r>
                        <a:rPr b="1" lang="ru-RU" sz="1400" spc="-1" strike="noStrike">
                          <a:latin typeface="Times New Roman"/>
                        </a:rPr>
                        <a:t>Экскурсия: «мой Симферополь» (прогулка по городу)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r>
                        <a:rPr b="1" lang="ru-RU" sz="1400" spc="-1" strike="noStrike">
                          <a:latin typeface="Times New Roman"/>
                        </a:rPr>
                        <a:t>      </a:t>
                      </a:r>
                      <a:r>
                        <a:rPr b="1" lang="ru-RU" sz="1400" spc="-1" strike="noStrike">
                          <a:latin typeface="Times New Roman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6847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26.06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                </a:t>
                      </a:r>
                      <a:r>
                        <a:rPr b="1" lang="ru-RU" sz="1400" spc="-1" strike="noStrike">
                          <a:latin typeface="Times New Roman"/>
                        </a:rPr>
                        <a:t>Пенсионная грамотность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                                   </a:t>
                      </a:r>
                      <a:r>
                        <a:rPr b="1" lang="ru-RU" sz="1400" spc="-1" strike="noStrike">
                          <a:latin typeface="Times New Roman"/>
                        </a:rPr>
                        <a:t>День открытых дверей                  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r>
                        <a:rPr b="1" lang="ru-RU" sz="1400" spc="-1" strike="noStrike">
                          <a:latin typeface="Times New Roman"/>
                        </a:rPr>
                        <a:t>      </a:t>
                      </a:r>
                      <a:r>
                        <a:rPr b="1" lang="ru-RU" sz="1400" spc="-1" strike="noStrike">
                          <a:latin typeface="Times New Roman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endParaRPr b="0" lang="ru-RU" sz="1400" spc="-1" strike="noStrike">
                        <a:latin typeface="Arial"/>
                      </a:endParaRPr>
                    </a:p>
                    <a:p>
                      <a:r>
                        <a:rPr b="1" lang="ru-RU" sz="1400" spc="-1" strike="noStrike">
                          <a:latin typeface="Times New Roman"/>
                        </a:rPr>
                        <a:t>      </a:t>
                      </a:r>
                      <a:r>
                        <a:rPr b="1" lang="ru-RU" sz="1400" spc="-1" strike="noStrike">
                          <a:latin typeface="Times New Roman"/>
                        </a:rPr>
                        <a:t>15.00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6847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29.06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    </a:t>
                      </a:r>
                      <a:r>
                        <a:rPr b="1" lang="ru-RU" sz="14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Мероприятие: «Петров Пост» (встреча со священником)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6847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30.06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Мероприятие: день «Счастья» (занятия по душе и настроению активистов).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latin typeface="Times New Roman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42876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208" name="CustomShape 13"/>
          <p:cNvSpPr/>
          <p:nvPr/>
        </p:nvSpPr>
        <p:spPr>
          <a:xfrm>
            <a:off x="7848000" y="6912000"/>
            <a:ext cx="170640" cy="336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9" name="CustomShape 14"/>
          <p:cNvSpPr/>
          <p:nvPr/>
        </p:nvSpPr>
        <p:spPr>
          <a:xfrm>
            <a:off x="2736000" y="7416000"/>
            <a:ext cx="496728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Время работы: </a:t>
            </a:r>
            <a:endParaRPr b="0" lang="ru-RU" sz="12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понедельник — четверг 09:00-18:00</a:t>
            </a:r>
            <a:endParaRPr b="0" lang="ru-RU" sz="12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пятница 09:00 — 16:45</a:t>
            </a:r>
            <a:endParaRPr b="0" lang="ru-RU" sz="12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21178</TotalTime>
  <Application>LibreOffice/5.4.5.1$Windows_X86_64 LibreOffice_project/79c9829dd5d8054ec39a82dc51cd9eff340dbee8</Application>
  <Words>610</Words>
  <Paragraphs>171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2026-03-26T11:09:10Z</cp:lastPrinted>
  <dcterms:modified xsi:type="dcterms:W3CDTF">2026-05-27T17:40:01Z</dcterms:modified>
  <cp:revision>299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4</vt:i4>
  </property>
</Properties>
</file>