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16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hyperlink" Target="https://disk.360.yandex.ru/i/CcW9NPeIlwBulQ" TargetMode="External"/><Relationship Id="rId18" Type="http://schemas.openxmlformats.org/officeDocument/2006/relationships/image" Target="../media/image11.png"/><Relationship Id="rId3" Type="http://schemas.openxmlformats.org/officeDocument/2006/relationships/image" Target="../media/image2.png"/><Relationship Id="rId21" Type="http://schemas.openxmlformats.org/officeDocument/2006/relationships/image" Target="../media/image23.png"/><Relationship Id="rId7" Type="http://schemas.openxmlformats.org/officeDocument/2006/relationships/image" Target="../media/image6.png"/><Relationship Id="rId12" Type="http://schemas.openxmlformats.org/officeDocument/2006/relationships/hyperlink" Target="https://disk.360.yandex.ru/i/l8tgvftooEJpwg" TargetMode="External"/><Relationship Id="rId17" Type="http://schemas.openxmlformats.org/officeDocument/2006/relationships/image" Target="../media/image10.png"/><Relationship Id="rId25" Type="http://schemas.openxmlformats.org/officeDocument/2006/relationships/image" Target="../media/image18.png"/><Relationship Id="rId2" Type="http://schemas.openxmlformats.org/officeDocument/2006/relationships/image" Target="../media/image1.png"/><Relationship Id="rId16" Type="http://schemas.openxmlformats.org/officeDocument/2006/relationships/image" Target="../media/image21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hyperlink" Target="https://disk.360.yandex.ru/i/AKQWL_oNBoIFhg" TargetMode="External"/><Relationship Id="rId24" Type="http://schemas.openxmlformats.org/officeDocument/2006/relationships/image" Target="../media/image17.png"/><Relationship Id="rId5" Type="http://schemas.openxmlformats.org/officeDocument/2006/relationships/image" Target="../media/image4.png"/><Relationship Id="rId15" Type="http://schemas.openxmlformats.org/officeDocument/2006/relationships/image" Target="../media/image8.png"/><Relationship Id="rId23" Type="http://schemas.openxmlformats.org/officeDocument/2006/relationships/image" Target="../media/image24.png"/><Relationship Id="rId10" Type="http://schemas.openxmlformats.org/officeDocument/2006/relationships/hyperlink" Target="https://disk.360.yandex.ru/i/PXQdzsD26wgqUA" TargetMode="External"/><Relationship Id="rId19" Type="http://schemas.openxmlformats.org/officeDocument/2006/relationships/image" Target="../media/image12.png"/><Relationship Id="rId4" Type="http://schemas.openxmlformats.org/officeDocument/2006/relationships/image" Target="../media/image3.png"/><Relationship Id="rId9" Type="http://schemas.openxmlformats.org/officeDocument/2006/relationships/image" Target="../media/image20.png"/><Relationship Id="rId14" Type="http://schemas.openxmlformats.org/officeDocument/2006/relationships/image" Target="../media/image7.png"/><Relationship Id="rId22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06323" y="7189493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14354" y="316976"/>
            <a:ext cx="2424961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299028"/>
            <a:ext cx="5114290" cy="122591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!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1329978" y="7146900"/>
            <a:ext cx="5786663" cy="8731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lang="en-US" sz="1600" b="1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en-US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Кемеровской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- Кузбассу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04714436"/>
              </p:ext>
            </p:extLst>
          </p:nvPr>
        </p:nvGraphicFramePr>
        <p:xfrm>
          <a:off x="321867" y="1890317"/>
          <a:ext cx="6984775" cy="57387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663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933858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84278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3040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92626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latin typeface="+mn-lt"/>
                          <a:cs typeface="Times New Roman" pitchFamily="18" charset="0"/>
                        </a:rPr>
                        <a:t>Встречи по видеосвязи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latin typeface="+mn-lt"/>
                          <a:cs typeface="Times New Roman" pitchFamily="18" charset="0"/>
                        </a:rPr>
                        <a:t>(собираемся вместе с друзьями из других центров общения)</a:t>
                      </a:r>
                      <a:endParaRPr lang="ru-RU" sz="1600" b="1" i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i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109794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latin typeface="+mn-lt"/>
                          <a:cs typeface="Times New Roman" pitchFamily="18" charset="0"/>
                        </a:rPr>
                        <a:t>03.02            </a:t>
                      </a:r>
                      <a:endParaRPr lang="ru-RU" sz="1600" b="1" i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baseline="0" dirty="0" smtClean="0">
                          <a:latin typeface="+mn-lt"/>
                          <a:cs typeface="Times New Roman" pitchFamily="18" charset="0"/>
                        </a:rPr>
                        <a:t>Профилактика онкологических заболеваний (</a:t>
                      </a:r>
                      <a:r>
                        <a:rPr lang="ru-RU" sz="1600" b="0" i="1" baseline="0" dirty="0" smtClean="0">
                          <a:latin typeface="+mn-lt"/>
                          <a:cs typeface="Times New Roman" pitchFamily="18" charset="0"/>
                        </a:rPr>
                        <a:t>организаторы - ГБУЗ «Кузбасский центр общественного здоровья и медицинской профилактики»</a:t>
                      </a:r>
                      <a:r>
                        <a:rPr lang="ru-RU" sz="1600" b="0" i="0" baseline="0" dirty="0" smtClean="0">
                          <a:latin typeface="+mn-lt"/>
                          <a:cs typeface="Times New Roman" pitchFamily="18" charset="0"/>
                        </a:rPr>
                        <a:t>)</a:t>
                      </a:r>
                      <a:endParaRPr lang="ru-RU" sz="1600" b="0" i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 smtClean="0">
                          <a:latin typeface="+mn-lt"/>
                          <a:cs typeface="Times New Roman" pitchFamily="18" charset="0"/>
                        </a:rPr>
                        <a:t>11:00</a:t>
                      </a:r>
                      <a:endParaRPr lang="ru-RU" sz="1600" b="1" i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1064157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latin typeface="+mn-lt"/>
                          <a:cs typeface="Times New Roman" pitchFamily="18" charset="0"/>
                        </a:rPr>
                        <a:t>17.02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dirty="0" smtClean="0">
                          <a:latin typeface="+mn-lt"/>
                          <a:cs typeface="Times New Roman" pitchFamily="18" charset="0"/>
                        </a:rPr>
                        <a:t>«Россия, Русь, храни себя храни!»  К 90-летию</a:t>
                      </a:r>
                      <a:r>
                        <a:rPr lang="ru-RU" sz="1600" b="0" i="0" baseline="0" dirty="0" smtClean="0">
                          <a:latin typeface="+mn-lt"/>
                          <a:cs typeface="Times New Roman" pitchFamily="18" charset="0"/>
                        </a:rPr>
                        <a:t> со дня рождения </a:t>
                      </a:r>
                      <a:r>
                        <a:rPr lang="ru-RU" sz="1600" b="0" i="0" dirty="0" smtClean="0">
                          <a:latin typeface="+mn-lt"/>
                          <a:cs typeface="Times New Roman" pitchFamily="18" charset="0"/>
                        </a:rPr>
                        <a:t>Николая</a:t>
                      </a:r>
                      <a:r>
                        <a:rPr lang="ru-RU" sz="1600" b="0" i="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i="0" dirty="0" smtClean="0">
                          <a:latin typeface="+mn-lt"/>
                          <a:cs typeface="Times New Roman" pitchFamily="18" charset="0"/>
                        </a:rPr>
                        <a:t>Рубцова </a:t>
                      </a:r>
                      <a:r>
                        <a:rPr lang="ru-RU" sz="1600" b="0" i="0" baseline="0" dirty="0" smtClean="0">
                          <a:latin typeface="+mn-lt"/>
                          <a:cs typeface="Times New Roman" pitchFamily="18" charset="0"/>
                        </a:rPr>
                        <a:t>(</a:t>
                      </a:r>
                      <a:r>
                        <a:rPr lang="ru-RU" sz="1600" b="0" i="1" baseline="0" dirty="0" smtClean="0">
                          <a:latin typeface="+mn-lt"/>
                          <a:cs typeface="Times New Roman" pitchFamily="18" charset="0"/>
                        </a:rPr>
                        <a:t>организаторы – Государственная научная  библиотека Кузбасса им. В.Д. Федорова)</a:t>
                      </a:r>
                      <a:endParaRPr lang="ru-RU" sz="1600" b="0" i="1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spc="-10" dirty="0" smtClean="0">
                          <a:solidFill>
                            <a:srgbClr val="231F20"/>
                          </a:solidFill>
                          <a:latin typeface="+mn-lt"/>
                          <a:cs typeface="Times New Roman" pitchFamily="18" charset="0"/>
                        </a:rPr>
                        <a:t>11:</a:t>
                      </a:r>
                      <a:r>
                        <a:rPr lang="ru-RU" sz="1600" b="1" i="0" spc="-25" dirty="0" smtClean="0">
                          <a:solidFill>
                            <a:srgbClr val="231F20"/>
                          </a:solidFill>
                          <a:latin typeface="+mn-lt"/>
                          <a:cs typeface="Times New Roman" pitchFamily="18" charset="0"/>
                        </a:rPr>
                        <a:t>00</a:t>
                      </a:r>
                      <a:endParaRPr lang="ru-RU" sz="1600" b="1" i="0" dirty="0" smtClean="0">
                        <a:latin typeface="+mn-lt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1" i="0" dirty="0" smtClean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508">
                <a:tc>
                  <a:txBody>
                    <a:bodyPr/>
                    <a:lstStyle/>
                    <a:p>
                      <a:endParaRPr lang="ru-RU" sz="1600" b="1" i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latin typeface="+mn-lt"/>
                          <a:cs typeface="Times New Roman" pitchFamily="18" charset="0"/>
                        </a:rPr>
                        <a:t>Встречи в нашем центре</a:t>
                      </a:r>
                      <a:endParaRPr lang="ru-RU" sz="1600" b="1" i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b="1" i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81858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spc="-10" dirty="0" smtClean="0">
                          <a:solidFill>
                            <a:srgbClr val="231F20"/>
                          </a:solidFill>
                          <a:latin typeface="+mn-lt"/>
                          <a:cs typeface="Times New Roman" pitchFamily="18" charset="0"/>
                        </a:rPr>
                        <a:t>18.02</a:t>
                      </a:r>
                      <a:endParaRPr lang="ru-RU" sz="1600" b="1" i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b="0" i="0" dirty="0" smtClean="0">
                          <a:latin typeface="+mn-lt"/>
                          <a:cs typeface="Times New Roman" pitchFamily="18" charset="0"/>
                        </a:rPr>
                        <a:t>Посиделки «День пельменей». Дегустация китайских </a:t>
                      </a:r>
                      <a:r>
                        <a:rPr lang="ru-RU" sz="1600" b="0" i="0" dirty="0" err="1" smtClean="0">
                          <a:latin typeface="+mn-lt"/>
                          <a:cs typeface="Times New Roman" pitchFamily="18" charset="0"/>
                        </a:rPr>
                        <a:t>бао</a:t>
                      </a:r>
                      <a:r>
                        <a:rPr lang="ru-RU" sz="1600" b="0" i="0" dirty="0" smtClean="0">
                          <a:latin typeface="+mn-lt"/>
                          <a:cs typeface="Times New Roman" pitchFamily="18" charset="0"/>
                        </a:rPr>
                        <a:t>.</a:t>
                      </a:r>
                      <a:endParaRPr lang="ru-RU" sz="1600" b="0" i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spc="-10" dirty="0" smtClean="0">
                          <a:solidFill>
                            <a:srgbClr val="231F20"/>
                          </a:solidFill>
                          <a:latin typeface="+mn-lt"/>
                          <a:cs typeface="Times New Roman" pitchFamily="18" charset="0"/>
                        </a:rPr>
                        <a:t>11:</a:t>
                      </a:r>
                      <a:r>
                        <a:rPr lang="ru-RU" sz="1600" b="1" i="0" spc="-25" dirty="0" smtClean="0">
                          <a:solidFill>
                            <a:srgbClr val="231F20"/>
                          </a:solidFill>
                          <a:latin typeface="+mn-lt"/>
                          <a:cs typeface="Times New Roman" pitchFamily="18" charset="0"/>
                        </a:rPr>
                        <a:t>00</a:t>
                      </a:r>
                      <a:endParaRPr lang="ru-RU" sz="1600" b="1" i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81858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latin typeface="+mn-lt"/>
                          <a:cs typeface="Times New Roman" pitchFamily="18" charset="0"/>
                        </a:rPr>
                        <a:t>27.02</a:t>
                      </a:r>
                      <a:endParaRPr lang="ru-RU" sz="1600" b="1" i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dirty="0" smtClean="0">
                          <a:latin typeface="+mn-lt"/>
                          <a:cs typeface="Times New Roman" pitchFamily="18" charset="0"/>
                        </a:rPr>
                        <a:t>День памяти Александра</a:t>
                      </a:r>
                      <a:r>
                        <a:rPr lang="ru-RU" sz="1600" b="0" i="0" baseline="0" dirty="0" smtClean="0">
                          <a:latin typeface="+mn-lt"/>
                          <a:cs typeface="Times New Roman" pitchFamily="18" charset="0"/>
                        </a:rPr>
                        <a:t> Сергеевича Пушкина</a:t>
                      </a:r>
                      <a:endParaRPr lang="ru-RU" sz="1600" b="0" i="0" dirty="0" smtClean="0">
                        <a:latin typeface="+mn-lt"/>
                        <a:cs typeface="Times New Roman" pitchFamily="18" charset="0"/>
                      </a:endParaRPr>
                    </a:p>
                    <a:p>
                      <a:pPr rtl="0"/>
                      <a:endParaRPr lang="en-US" sz="1600" b="0" i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latin typeface="+mn-lt"/>
                          <a:cs typeface="Times New Roman" pitchFamily="18" charset="0"/>
                        </a:rPr>
                        <a:t>11:00</a:t>
                      </a:r>
                      <a:endParaRPr lang="ru-RU" sz="1600" b="1" i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42346" y="316976"/>
            <a:ext cx="2496969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299028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в Промышленновском районе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Промышленная, ул.Механическая, д.4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8 (384) 42-7-14-68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Мороз Марина Анатольевна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506940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работы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- четверг: 08:30 – 17:30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875092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Кемеровской области - Кузбассу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8083004"/>
            <a:ext cx="815410" cy="66990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226522" y="8299028"/>
            <a:ext cx="529634" cy="504056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4780103"/>
              </p:ext>
            </p:extLst>
          </p:nvPr>
        </p:nvGraphicFramePr>
        <p:xfrm>
          <a:off x="249858" y="1602284"/>
          <a:ext cx="7128793" cy="5900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609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1743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85264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0589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8995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Видеолектории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просветительского</a:t>
                      </a:r>
                      <a:r>
                        <a:rPr lang="ru-RU" sz="1600" b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роекта «</a:t>
                      </a:r>
                      <a:r>
                        <a:rPr lang="ru-RU" sz="16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ФинЧАС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 </a:t>
                      </a:r>
                      <a:endParaRPr lang="ru-RU" sz="16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56541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04.02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Все о банкротстве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10"/>
                        </a:rPr>
                        <a:t>https://disk.360.yandex.ru/i/PXQdzsD26wgqUA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11-00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803477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11.02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Что нужно знать и как избежать ошибок при выборе вклада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11"/>
                        </a:rPr>
                        <a:t>https://disk.360.yandex.ru/i/AKQWL_oNBoIFhg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11-00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56541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18.02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Финансовое мошенничество</a:t>
                      </a:r>
                    </a:p>
                    <a:p>
                      <a:r>
                        <a:rPr lang="ru-RU" sz="1600" b="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12"/>
                        </a:rPr>
                        <a:t>https://disk.360.yandex.ru/i/l8tgvftooEJpwg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11-00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56541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25.02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Психология финансового поведения</a:t>
                      </a:r>
                    </a:p>
                    <a:p>
                      <a:r>
                        <a:rPr lang="ru-RU" sz="1600" b="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13"/>
                        </a:rPr>
                        <a:t>https://disk.360.yandex.ru/i/CcW9NPeIlwBulQ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11-00</a:t>
                      </a:r>
                      <a:endParaRPr lang="ru-RU" sz="1600" b="1" dirty="0"/>
                    </a:p>
                  </a:txBody>
                  <a:tcPr/>
                </a:tc>
              </a:tr>
              <a:tr h="518864">
                <a:tc>
                  <a:txBody>
                    <a:bodyPr/>
                    <a:lstStyle/>
                    <a:p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/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Видеолектории Российского Общества «Знание» </a:t>
                      </a:r>
                      <a:endParaRPr lang="ru-RU" sz="1600" b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/>
                    </a:p>
                  </a:txBody>
                  <a:tcPr/>
                </a:tc>
              </a:tr>
              <a:tr h="803477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12.02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Проект Знание «Живые символы России: история, ремесла, народы» 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"/>
                        </a:rPr>
                        <a:t>https://znan.ru/on-line-1202</a:t>
                      </a:r>
                      <a:endParaRPr lang="ru-RU" sz="1600" b="0" u="sng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hlinkClick r:id="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6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1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2734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Клуб по интересам </a:t>
                      </a:r>
                      <a:r>
                        <a:rPr lang="ru-RU" sz="16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(самоорганизация)  </a:t>
                      </a:r>
                      <a:endParaRPr lang="ru-RU" sz="1600" b="1" i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565410">
                <a:tc>
                  <a:txBody>
                    <a:bodyPr/>
                    <a:lstStyle/>
                    <a:p>
                      <a:pPr marL="0"/>
                      <a:r>
                        <a:rPr lang="ru-RU" sz="16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Еждн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Игры, чтение книг, просмотр фильмов и др.</a:t>
                      </a:r>
                      <a:endParaRPr lang="ru-RU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8:30-17:30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</a:tbl>
          </a:graphicData>
        </a:graphic>
      </p:graphicFrame>
      <p:grpSp>
        <p:nvGrpSpPr>
          <p:cNvPr id="46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1063606" y="203164"/>
            <a:ext cx="1966970" cy="785818"/>
            <a:chOff x="512394" y="489204"/>
            <a:chExt cx="2518182" cy="983928"/>
          </a:xfrm>
        </p:grpSpPr>
        <p:pic>
          <p:nvPicPr>
            <p:cNvPr id="47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1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5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5" y="814806"/>
              <a:ext cx="447530" cy="151130"/>
              <a:chOff x="1917865" y="814806"/>
              <a:chExt cx="447530" cy="151130"/>
            </a:xfrm>
          </p:grpSpPr>
          <p:sp>
            <p:nvSpPr>
              <p:cNvPr id="8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8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8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61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441" cy="183515"/>
              <a:chOff x="1763029" y="1051038"/>
              <a:chExt cx="677441" cy="183515"/>
            </a:xfrm>
          </p:grpSpPr>
          <p:pic>
            <p:nvPicPr>
              <p:cNvPr id="80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81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69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098" cy="150253"/>
              <a:chOff x="2489099" y="1051534"/>
              <a:chExt cx="291098" cy="150253"/>
            </a:xfrm>
          </p:grpSpPr>
          <p:pic>
            <p:nvPicPr>
              <p:cNvPr id="78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79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70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446" cy="188053"/>
              <a:chOff x="1556741" y="1284537"/>
              <a:chExt cx="1473446" cy="188053"/>
            </a:xfrm>
          </p:grpSpPr>
          <p:pic>
            <p:nvPicPr>
              <p:cNvPr id="71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72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21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73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22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74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23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75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76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24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77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5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</TotalTime>
  <Words>261</Words>
  <Application>Microsoft Office PowerPoint</Application>
  <PresentationFormat>Произвольный</PresentationFormat>
  <Paragraphs>67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ФЕВРАЛЬ 2026</vt:lpstr>
      <vt:lpstr>МЕРОПРИЯТИЯ НА ФЕВРАЛЬ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052MozgunovaNS</cp:lastModifiedBy>
  <cp:revision>50</cp:revision>
  <dcterms:created xsi:type="dcterms:W3CDTF">2025-11-06T11:20:25Z</dcterms:created>
  <dcterms:modified xsi:type="dcterms:W3CDTF">2026-02-02T06:22:50Z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