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0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2970" y="7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7189493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92630" y="316976"/>
            <a:ext cx="264668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34978" y="863284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37170394"/>
              </p:ext>
            </p:extLst>
          </p:nvPr>
        </p:nvGraphicFramePr>
        <p:xfrm>
          <a:off x="249858" y="1610161"/>
          <a:ext cx="6912768" cy="6421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19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9791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38965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277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896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(</a:t>
                      </a:r>
                      <a:r>
                        <a:rPr lang="ru-RU" i="1" dirty="0" smtClean="0"/>
                        <a:t>собираемся вместе с друзьями из других центров общения</a:t>
                      </a:r>
                      <a:r>
                        <a:rPr lang="ru-RU" dirty="0" smtClean="0"/>
                        <a:t>)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558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   </a:t>
                      </a: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03.02</a:t>
                      </a:r>
                      <a:r>
                        <a:rPr lang="ru-RU" sz="1600" dirty="0" smtClean="0">
                          <a:latin typeface="+mn-lt"/>
                          <a:cs typeface="Calibri"/>
                        </a:rPr>
                        <a:t>            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«Профилактика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онкологических заболеваний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» (</a:t>
                      </a:r>
                      <a:r>
                        <a:rPr lang="ru-RU" sz="1600" b="0" i="1" baseline="0" dirty="0" smtClean="0">
                          <a:latin typeface="+mn-lt"/>
                          <a:cs typeface="Calibri Light"/>
                        </a:rPr>
                        <a:t>организаторы - </a:t>
                      </a:r>
                      <a:r>
                        <a:rPr lang="ru-RU" sz="1600" b="0" i="1" baseline="0" dirty="0" smtClean="0">
                          <a:latin typeface="+mn-lt"/>
                          <a:cs typeface="Calibri Light"/>
                        </a:rPr>
                        <a:t>ГБУЗ «Кузнецкий центр общественного здоровья и медицинской профилактики</a:t>
                      </a:r>
                      <a:r>
                        <a:rPr lang="ru-RU" sz="1600" b="0" i="1" baseline="0" dirty="0" smtClean="0">
                          <a:latin typeface="+mn-lt"/>
                          <a:cs typeface="Calibri Light"/>
                        </a:rPr>
                        <a:t>»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)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3796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«Россия, Русь, храни себя храни!»  К 90-летию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со дня рождения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Николая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Рубцова 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организаторы – Государственная научная  библиотека Кузбасса им. В.Д. Федорова)</a:t>
                      </a:r>
                      <a:endParaRPr lang="ru-RU" sz="16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600" b="1" i="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5873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Встречи в нашем центре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0071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«Пирожковая</a:t>
                      </a: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радуга вкусов» - посиделки с активом Центра общения за пирогами и булочками собственного приготовления, обмен рецептами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220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Встреча с Альфа- банком по</a:t>
                      </a:r>
                      <a:r>
                        <a:rPr lang="ru-RU" sz="1600" baseline="0" dirty="0" smtClean="0"/>
                        <a:t> вопросу мошенничества: «Не дай себя обмануть»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11:00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0071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11.02.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Творческая</a:t>
                      </a:r>
                      <a:r>
                        <a:rPr lang="ru-RU" sz="1600" baseline="0" dirty="0" smtClean="0"/>
                        <a:t> встреча актива ЦОСП для создания цветов из овощей «Магия превращения. Волшебство своими руками»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21770635"/>
              </p:ext>
            </p:extLst>
          </p:nvPr>
        </p:nvGraphicFramePr>
        <p:xfrm>
          <a:off x="537890" y="1674292"/>
          <a:ext cx="6840761" cy="3178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90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6877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2008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4653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465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19.02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Игра</a:t>
                      </a:r>
                      <a:r>
                        <a:rPr lang="ru-RU" sz="160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 «</a:t>
                      </a:r>
                      <a:r>
                        <a:rPr lang="ru-RU" sz="1600" i="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Альфа-банком</a:t>
                      </a:r>
                      <a:r>
                        <a:rPr lang="ru-RU" sz="160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»: «Финансовая грамотность»</a:t>
                      </a: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11:00</a:t>
                      </a:r>
                    </a:p>
                    <a:p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111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20.02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Совместное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мероприятие с библиотекой им. Гоголя «23 февраля. Я горжусь своей страной»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7451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Мозгоробика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11:00</a:t>
                      </a:r>
                    </a:p>
                    <a:p>
                      <a:endParaRPr lang="ru-RU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537890" y="4842644"/>
          <a:ext cx="6768751" cy="3011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325"/>
                <a:gridCol w="4857572"/>
                <a:gridCol w="1114854"/>
              </a:tblGrid>
              <a:tr h="7869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78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04.02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 банкротстве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</a:t>
                      </a:r>
                      <a:r>
                        <a:rPr lang="en-US" sz="160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PXQdzsD26wgqUA</a:t>
                      </a:r>
                      <a:endParaRPr lang="ru-RU" sz="1600" b="0" dirty="0">
                        <a:solidFill>
                          <a:srgbClr val="0070C0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  <a:tr h="79444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11</a:t>
                      </a:r>
                      <a:r>
                        <a:rPr lang="ru-RU" sz="1600" b="1" dirty="0" smtClean="0"/>
                        <a:t>.0</a:t>
                      </a:r>
                      <a:r>
                        <a:rPr lang="en-US" sz="1600" b="1" dirty="0" smtClean="0"/>
                        <a:t>2</a:t>
                      </a:r>
                      <a:endParaRPr lang="ru-RU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нужно знать и как избежать ошибок при выборе вклада</a:t>
                      </a:r>
                      <a:endParaRPr lang="ru-RU" sz="16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</a:t>
                      </a:r>
                      <a:r>
                        <a:rPr lang="en-US" sz="160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AKQWL</a:t>
                      </a:r>
                      <a:r>
                        <a:rPr lang="ru-RU" sz="160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600" u="sng" dirty="0" err="1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oNBoIFhg</a:t>
                      </a:r>
                      <a:endParaRPr lang="ru-RU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11:00</a:t>
                      </a:r>
                    </a:p>
                    <a:p>
                      <a:endParaRPr lang="ru-RU" sz="1600" b="1" dirty="0" smtClean="0"/>
                    </a:p>
                  </a:txBody>
                  <a:tcPr/>
                </a:tc>
              </a:tr>
              <a:tr h="768673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r>
                        <a:rPr lang="ru-RU" sz="1600" b="1" dirty="0" smtClean="0"/>
                        <a:t>8.02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«Финансовое мошенничество</a:t>
                      </a:r>
                    </a:p>
                    <a:p>
                      <a:r>
                        <a:rPr lang="ru-RU" sz="160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https://disk.360.yandex.ru/i/18</a:t>
                      </a:r>
                      <a:r>
                        <a:rPr lang="en-US" sz="1600" u="sng" dirty="0" err="1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tgvftooEJpwg</a:t>
                      </a:r>
                      <a:endParaRPr lang="ru-RU" sz="16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06350" y="7275526"/>
            <a:ext cx="7143800" cy="3286148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Клиентская служба в Центральном районе г.Новокузнецка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Новокузнецк, ул. Запорожская,71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89134125235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Зенкова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Сергеевна</a:t>
            </a:r>
            <a:endParaRPr lang="ru-RU" sz="1300" dirty="0">
              <a:latin typeface="Calibri"/>
              <a:cs typeface="Calibri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 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274194" y="7418402"/>
            <a:ext cx="3842447" cy="9519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    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четверг: 08:30 – 17:30 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1361386"/>
              </p:ext>
            </p:extLst>
          </p:nvPr>
        </p:nvGraphicFramePr>
        <p:xfrm>
          <a:off x="849292" y="1846238"/>
          <a:ext cx="6250527" cy="5254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32048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39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293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529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8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8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4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6195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25</a:t>
                      </a:r>
                      <a:r>
                        <a:rPr lang="ru-RU" sz="1600" b="1" dirty="0" smtClean="0"/>
                        <a:t>.02.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/>
                        <a:t>Психология финансового поведения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https://disk.360.yandex.ru/i/</a:t>
                      </a:r>
                      <a:r>
                        <a:rPr lang="en-US" sz="1600" b="0" u="sng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CcW9NPeI1wBu1Q</a:t>
                      </a:r>
                      <a:endParaRPr lang="ru-RU" sz="1600" b="0" dirty="0" smtClean="0">
                        <a:solidFill>
                          <a:srgbClr val="0070C0"/>
                        </a:solidFill>
                      </a:endParaRPr>
                    </a:p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11</a:t>
                      </a:r>
                      <a:r>
                        <a:rPr lang="ru-RU" sz="1600" b="1" dirty="0" smtClean="0"/>
                        <a:t>:00</a:t>
                      </a:r>
                      <a:endParaRPr lang="ru-RU" sz="1600" b="1" dirty="0"/>
                    </a:p>
                  </a:txBody>
                  <a:tcPr/>
                </a:tc>
              </a:tr>
              <a:tr h="37310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800" b="0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800" b="0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839483">
                <a:tc>
                  <a:txBody>
                    <a:bodyPr/>
                    <a:lstStyle/>
                    <a:p>
                      <a:pPr marL="0"/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Еждн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  </a:t>
                      </a:r>
                      <a:endParaRPr lang="ru-RU" sz="18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849292" y="3989378"/>
          <a:ext cx="6250527" cy="1622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4320480"/>
                <a:gridCol w="993943"/>
              </a:tblGrid>
              <a:tr h="668111">
                <a:tc>
                  <a:txBody>
                    <a:bodyPr/>
                    <a:lstStyle/>
                    <a:p>
                      <a:endParaRPr lang="ru-RU" sz="18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 Российского Общества «Знание» 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9544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Знание «Живые символы России: история, ремесла, народы»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https://znan.ru/on-line-1202</a:t>
                      </a:r>
                      <a:endParaRPr lang="ru-RU" sz="1600" u="sng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hlinkClick r:id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395</Words>
  <Application>Microsoft Office PowerPoint</Application>
  <PresentationFormat>Произвольный</PresentationFormat>
  <Paragraphs>107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ФЕВРАЛЬ 2026</vt:lpstr>
      <vt:lpstr>МЕРОПРИЯТИЯ НА ЯНВАРЬ 2026</vt:lpstr>
      <vt:lpstr>МЕРОПРИЯТИЯ НА ФЕВРАЛЬ  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052MozgunovaNS</cp:lastModifiedBy>
  <cp:revision>55</cp:revision>
  <dcterms:created xsi:type="dcterms:W3CDTF">2025-11-06T11:20:25Z</dcterms:created>
  <dcterms:modified xsi:type="dcterms:W3CDTF">2026-02-02T08:20:51Z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