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  <p:sldId id="259" r:id="rId3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3" d="100"/>
          <a:sy n="83" d="100"/>
        </p:scale>
        <p:origin x="1862" y="-184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12/26/2025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12/26/2025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12/26/2025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12/26/2025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12/26/2025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12/26/2025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:a16="http://schemas.microsoft.com/office/drawing/2014/main" xmlns="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:a16="http://schemas.microsoft.com/office/drawing/2014/main" xmlns="" id="{831A6B3A-DEB8-1728-64CF-9A15DC387F64}"/>
              </a:ext>
            </a:extLst>
          </p:cNvPr>
          <p:cNvSpPr/>
          <p:nvPr/>
        </p:nvSpPr>
        <p:spPr>
          <a:xfrm>
            <a:off x="106323" y="7189493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xmlns="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:a16="http://schemas.microsoft.com/office/drawing/2014/main" xmlns="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:a16="http://schemas.microsoft.com/office/drawing/2014/main" xmlns="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:a16="http://schemas.microsoft.com/office/drawing/2014/main" xmlns="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:a16="http://schemas.microsoft.com/office/drawing/2014/main" xmlns="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:a16="http://schemas.microsoft.com/office/drawing/2014/main" xmlns="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:a16="http://schemas.microsoft.com/office/drawing/2014/main" xmlns="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:a16="http://schemas.microsoft.com/office/drawing/2014/main" xmlns="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822835" y="316976"/>
            <a:ext cx="2316480" cy="112268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10" dirty="0"/>
              <a:t>ЯНВАРЬ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:a16="http://schemas.microsoft.com/office/drawing/2014/main" xmlns="" id="{C643197E-C4A3-2ECA-19B5-B44DF1B31A2E}"/>
              </a:ext>
            </a:extLst>
          </p:cNvPr>
          <p:cNvSpPr txBox="1"/>
          <p:nvPr/>
        </p:nvSpPr>
        <p:spPr>
          <a:xfrm>
            <a:off x="628900" y="8299028"/>
            <a:ext cx="5114290" cy="1225913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</a:t>
            </a:r>
            <a:r>
              <a:rPr sz="4400" b="1" spc="-10" dirty="0" smtClean="0">
                <a:solidFill>
                  <a:srgbClr val="FFFFFF"/>
                </a:solidFill>
                <a:latin typeface="Calibri"/>
                <a:cs typeface="Calibri"/>
              </a:rPr>
              <a:t>!</a:t>
            </a:r>
            <a:endParaRPr sz="44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:a16="http://schemas.microsoft.com/office/drawing/2014/main" xmlns="" id="{797366C2-E247-0149-04E1-7921DBE2C6E3}"/>
              </a:ext>
            </a:extLst>
          </p:cNvPr>
          <p:cNvSpPr txBox="1"/>
          <p:nvPr/>
        </p:nvSpPr>
        <p:spPr>
          <a:xfrm>
            <a:off x="1329978" y="7146900"/>
            <a:ext cx="5786663" cy="87312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endParaRPr lang="en-US" sz="1600" b="1" dirty="0">
              <a:solidFill>
                <a:srgbClr val="58595B"/>
              </a:solidFill>
              <a:latin typeface="Calibri"/>
              <a:cs typeface="Calibri"/>
            </a:endParaRPr>
          </a:p>
          <a:p>
            <a:pPr marL="12700" marR="5080" indent="1948814" algn="r">
              <a:lnSpc>
                <a:spcPct val="112799"/>
              </a:lnSpc>
              <a:spcBef>
                <a:spcPts val="100"/>
              </a:spcBef>
            </a:pPr>
            <a:r>
              <a:rPr sz="1600" b="1" spc="-1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en-US"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</a:p>
          <a:p>
            <a:pPr marL="12700" marR="5080" indent="1948814" algn="r">
              <a:lnSpc>
                <a:spcPct val="112799"/>
              </a:lnSpc>
              <a:spcBef>
                <a:spcPts val="100"/>
              </a:spcBef>
            </a:pP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:a16="http://schemas.microsoft.com/office/drawing/2014/main" xmlns="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648895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 err="1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0" dirty="0" smtClean="0">
                <a:solidFill>
                  <a:srgbClr val="FFFFFF"/>
                </a:solidFill>
                <a:latin typeface="Calibri"/>
                <a:cs typeface="Calibri"/>
              </a:rPr>
              <a:t>Кемеровской </a:t>
            </a:r>
            <a:r>
              <a:rPr sz="800" spc="-10" dirty="0" err="1" smtClean="0">
                <a:solidFill>
                  <a:srgbClr val="FFFFFF"/>
                </a:solidFill>
                <a:latin typeface="Calibri"/>
                <a:cs typeface="Calibri"/>
              </a:rPr>
              <a:t>области</a:t>
            </a:r>
            <a:r>
              <a:rPr lang="ru-RU" sz="800" spc="-10" dirty="0" smtClean="0">
                <a:solidFill>
                  <a:srgbClr val="FFFFFF"/>
                </a:solidFill>
                <a:latin typeface="Calibri"/>
                <a:cs typeface="Calibri"/>
              </a:rPr>
              <a:t> - Кузбассу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:a16="http://schemas.microsoft.com/office/drawing/2014/main" xmlns="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:a16="http://schemas.microsoft.com/office/drawing/2014/main" xmlns="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:a16="http://schemas.microsoft.com/office/drawing/2014/main" xmlns="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:a16="http://schemas.microsoft.com/office/drawing/2014/main" xmlns="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:a16="http://schemas.microsoft.com/office/drawing/2014/main" xmlns="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:a16="http://schemas.microsoft.com/office/drawing/2014/main" xmlns="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:a16="http://schemas.microsoft.com/office/drawing/2014/main" xmlns="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:a16="http://schemas.microsoft.com/office/drawing/2014/main" xmlns="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:a16="http://schemas.microsoft.com/office/drawing/2014/main" xmlns="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:a16="http://schemas.microsoft.com/office/drawing/2014/main" xmlns="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:a16="http://schemas.microsoft.com/office/drawing/2014/main" xmlns="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:a16="http://schemas.microsoft.com/office/drawing/2014/main" xmlns="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:a16="http://schemas.microsoft.com/office/drawing/2014/main" xmlns="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:a16="http://schemas.microsoft.com/office/drawing/2014/main" xmlns="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:a16="http://schemas.microsoft.com/office/drawing/2014/main" xmlns="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:a16="http://schemas.microsoft.com/office/drawing/2014/main" xmlns="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:a16="http://schemas.microsoft.com/office/drawing/2014/main" xmlns="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:a16="http://schemas.microsoft.com/office/drawing/2014/main" xmlns="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:a16="http://schemas.microsoft.com/office/drawing/2014/main" xmlns="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:a16="http://schemas.microsoft.com/office/drawing/2014/main" xmlns="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:a16="http://schemas.microsoft.com/office/drawing/2014/main" xmlns="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xmlns="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xmlns="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:a16="http://schemas.microsoft.com/office/drawing/2014/main" xmlns="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xmlns="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37170394"/>
              </p:ext>
            </p:extLst>
          </p:nvPr>
        </p:nvGraphicFramePr>
        <p:xfrm>
          <a:off x="465882" y="1530277"/>
          <a:ext cx="6650758" cy="6492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25196">
                  <a:extLst>
                    <a:ext uri="{9D8B030D-6E8A-4147-A177-3AD203B41FA5}">
                      <a16:colId xmlns:a16="http://schemas.microsoft.com/office/drawing/2014/main" xmlns="" val="4074742491"/>
                    </a:ext>
                  </a:extLst>
                </a:gridCol>
                <a:gridCol w="4697917">
                  <a:extLst>
                    <a:ext uri="{9D8B030D-6E8A-4147-A177-3AD203B41FA5}">
                      <a16:colId xmlns:a16="http://schemas.microsoft.com/office/drawing/2014/main" xmlns="" val="3160443083"/>
                    </a:ext>
                  </a:extLst>
                </a:gridCol>
                <a:gridCol w="1127645">
                  <a:extLst>
                    <a:ext uri="{9D8B030D-6E8A-4147-A177-3AD203B41FA5}">
                      <a16:colId xmlns:a16="http://schemas.microsoft.com/office/drawing/2014/main" xmlns="" val="3299580881"/>
                    </a:ext>
                  </a:extLst>
                </a:gridCol>
              </a:tblGrid>
              <a:tr h="638945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42324205"/>
                  </a:ext>
                </a:extLst>
              </a:tr>
              <a:tr h="912777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8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 smtClean="0">
                          <a:latin typeface="+mn-lt"/>
                          <a:cs typeface="Calibri Light"/>
                        </a:rPr>
                        <a:t>Встречи по видеосвязи 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(</a:t>
                      </a:r>
                      <a:r>
                        <a:rPr lang="ru-RU" i="1" dirty="0" smtClean="0"/>
                        <a:t>собираемся вместе с друзьями из других центров общения</a:t>
                      </a:r>
                      <a:r>
                        <a:rPr lang="ru-RU" dirty="0" smtClean="0"/>
                        <a:t>)</a:t>
                      </a:r>
                      <a:endParaRPr lang="ru-RU" sz="1800" b="1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685952597"/>
                  </a:ext>
                </a:extLst>
              </a:tr>
              <a:tr h="118661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latin typeface="+mn-lt"/>
                          <a:cs typeface="Calibri"/>
                        </a:rPr>
                        <a:t>   </a:t>
                      </a:r>
                      <a:r>
                        <a:rPr lang="ru-RU" sz="1800" b="1" dirty="0" smtClean="0">
                          <a:latin typeface="+mn-lt"/>
                          <a:cs typeface="Calibri"/>
                        </a:rPr>
                        <a:t>20.01</a:t>
                      </a:r>
                      <a:r>
                        <a:rPr lang="ru-RU" sz="1800" dirty="0" smtClean="0">
                          <a:latin typeface="+mn-lt"/>
                          <a:cs typeface="Calibri"/>
                        </a:rPr>
                        <a:t>            </a:t>
                      </a:r>
                      <a:endParaRPr lang="ru-RU" sz="18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 Light"/>
                        </a:rPr>
                        <a:t>«Творчество Николая</a:t>
                      </a:r>
                      <a:r>
                        <a:rPr lang="ru-RU" sz="1800" b="0" baseline="0" dirty="0" smtClean="0">
                          <a:latin typeface="+mn-lt"/>
                          <a:cs typeface="Calibri Light"/>
                        </a:rPr>
                        <a:t> </a:t>
                      </a:r>
                      <a:r>
                        <a:rPr lang="ru-RU" sz="1800" b="0" dirty="0" smtClean="0">
                          <a:latin typeface="+mn-lt"/>
                          <a:cs typeface="Calibri Light"/>
                        </a:rPr>
                        <a:t>Рубцова -</a:t>
                      </a:r>
                      <a:r>
                        <a:rPr lang="ru-RU" sz="1800" b="0" baseline="0" dirty="0" smtClean="0">
                          <a:latin typeface="+mn-lt"/>
                          <a:cs typeface="Calibri Light"/>
                        </a:rPr>
                        <a:t> </a:t>
                      </a:r>
                      <a:r>
                        <a:rPr lang="ru-RU" sz="1800" b="0" dirty="0" smtClean="0">
                          <a:latin typeface="+mn-lt"/>
                          <a:cs typeface="Calibri Light"/>
                        </a:rPr>
                        <a:t>к </a:t>
                      </a:r>
                      <a:r>
                        <a:rPr lang="ru-RU" sz="1800" b="0" dirty="0" smtClean="0">
                          <a:latin typeface="+mn-lt"/>
                          <a:cs typeface="Calibri Light"/>
                        </a:rPr>
                        <a:t>90-летию</a:t>
                      </a:r>
                      <a:r>
                        <a:rPr lang="ru-RU" sz="1800" b="0" baseline="0" dirty="0" smtClean="0">
                          <a:latin typeface="+mn-lt"/>
                          <a:cs typeface="Calibri Light"/>
                        </a:rPr>
                        <a:t> </a:t>
                      </a:r>
                      <a:r>
                        <a:rPr lang="ru-RU" sz="1800" b="0" baseline="0" dirty="0" smtClean="0">
                          <a:latin typeface="+mn-lt"/>
                          <a:cs typeface="Calibri Light"/>
                        </a:rPr>
                        <a:t>со дня рождения поэта» (</a:t>
                      </a:r>
                      <a:r>
                        <a:rPr lang="ru-RU" sz="1800" b="0" i="1" baseline="0" dirty="0" smtClean="0">
                          <a:latin typeface="+mn-lt"/>
                          <a:cs typeface="Calibri Light"/>
                        </a:rPr>
                        <a:t>организаторы – Государственная научная  библиотека Кузбасса им. В.Д. Федорова</a:t>
                      </a:r>
                      <a:r>
                        <a:rPr lang="ru-RU" sz="1800" b="0" baseline="0" dirty="0" smtClean="0">
                          <a:latin typeface="+mn-lt"/>
                          <a:cs typeface="Calibri Light"/>
                        </a:rPr>
                        <a:t>)</a:t>
                      </a: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11:00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958695914"/>
                  </a:ext>
                </a:extLst>
              </a:tr>
              <a:tr h="912777"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="1" dirty="0" smtClean="0"/>
                        <a:t>27.01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«Программа долгосрочных</a:t>
                      </a:r>
                      <a:r>
                        <a:rPr lang="ru-RU" baseline="0" dirty="0" smtClean="0"/>
                        <a:t> сбережений, защита сбережений от мошеннических действий» (</a:t>
                      </a:r>
                      <a:r>
                        <a:rPr lang="ru-RU" i="1" baseline="0" dirty="0" smtClean="0"/>
                        <a:t>организаторы - ВТБ банк</a:t>
                      </a:r>
                      <a:r>
                        <a:rPr lang="ru-RU" baseline="0" dirty="0" smtClean="0"/>
                        <a:t>)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11:</a:t>
                      </a:r>
                      <a:r>
                        <a:rPr lang="ru-RU" sz="18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  <a:endParaRPr lang="ru-RU" sz="1800" b="0" dirty="0" smtClean="0">
                        <a:latin typeface="+mn-lt"/>
                        <a:cs typeface="Calibri"/>
                      </a:endParaRPr>
                    </a:p>
                    <a:p>
                      <a:endParaRPr lang="ru-RU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32380059"/>
                  </a:ext>
                </a:extLst>
              </a:tr>
              <a:tr h="365111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/>
                        <a:t>Встречи в нашем центре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285857638"/>
                  </a:ext>
                </a:extLst>
              </a:tr>
              <a:tr h="638945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14.01</a:t>
                      </a:r>
                      <a:endParaRPr lang="ru-RU" sz="18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«Старый</a:t>
                      </a:r>
                      <a:r>
                        <a:rPr lang="ru-RU" sz="1800" b="0" baseline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 Новый год» - посиделки с активом Центра общения</a:t>
                      </a: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11:</a:t>
                      </a:r>
                      <a:r>
                        <a:rPr lang="ru-RU" sz="18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200774102"/>
                  </a:ext>
                </a:extLst>
              </a:tr>
              <a:tr h="912777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20.01</a:t>
                      </a:r>
                      <a:endParaRPr lang="ru-RU" sz="18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Встреча</a:t>
                      </a:r>
                      <a:r>
                        <a:rPr lang="ru-RU" sz="1800" b="0" baseline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 представителей территориального общественного самоуправления с активом, обсуждение планов на год</a:t>
                      </a:r>
                      <a:endParaRPr lang="ru-RU" sz="1800" b="0" dirty="0" smtClean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 smtClean="0">
                          <a:latin typeface="+mn-lt"/>
                        </a:rPr>
                        <a:t>11:00</a:t>
                      </a:r>
                      <a:endParaRPr lang="ru-RU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663888923"/>
                  </a:ext>
                </a:extLst>
              </a:tr>
              <a:tr h="912777">
                <a:tc>
                  <a:txBody>
                    <a:bodyPr/>
                    <a:lstStyle/>
                    <a:p>
                      <a:r>
                        <a:rPr lang="ru-RU" b="1" dirty="0" smtClean="0"/>
                        <a:t>27.01.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«Татьянин день.</a:t>
                      </a:r>
                      <a:r>
                        <a:rPr lang="ru-RU" baseline="0" dirty="0" smtClean="0"/>
                        <a:t> История возникновения праздника»</a:t>
                      </a:r>
                      <a:r>
                        <a:rPr lang="ru-RU" dirty="0" smtClean="0"/>
                        <a:t> (</a:t>
                      </a:r>
                      <a:r>
                        <a:rPr lang="ru-RU" i="1" dirty="0" smtClean="0"/>
                        <a:t>организаторы -  библиотека</a:t>
                      </a:r>
                      <a:r>
                        <a:rPr lang="ru-RU" i="1" baseline="0" dirty="0" smtClean="0"/>
                        <a:t> им. Н.В. Гоголя</a:t>
                      </a:r>
                      <a:r>
                        <a:rPr lang="ru-RU" baseline="0" dirty="0" smtClean="0"/>
                        <a:t>).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11:00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7751527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82984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:a16="http://schemas.microsoft.com/office/drawing/2014/main" xmlns="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:a16="http://schemas.microsoft.com/office/drawing/2014/main" xmlns="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xmlns="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:a16="http://schemas.microsoft.com/office/drawing/2014/main" xmlns="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:a16="http://schemas.microsoft.com/office/drawing/2014/main" xmlns="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:a16="http://schemas.microsoft.com/office/drawing/2014/main" xmlns="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:a16="http://schemas.microsoft.com/office/drawing/2014/main" xmlns="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:a16="http://schemas.microsoft.com/office/drawing/2014/main" xmlns="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:a16="http://schemas.microsoft.com/office/drawing/2014/main" xmlns="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:a16="http://schemas.microsoft.com/office/drawing/2014/main" xmlns="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822835" y="316976"/>
            <a:ext cx="2316480" cy="112268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10" dirty="0"/>
              <a:t>ЯНВАРЬ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:a16="http://schemas.microsoft.com/office/drawing/2014/main" xmlns="" id="{C643197E-C4A3-2ECA-19B5-B44DF1B31A2E}"/>
              </a:ext>
            </a:extLst>
          </p:cNvPr>
          <p:cNvSpPr txBox="1"/>
          <p:nvPr/>
        </p:nvSpPr>
        <p:spPr>
          <a:xfrm>
            <a:off x="628900" y="8299028"/>
            <a:ext cx="5114290" cy="2218684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 smtClean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 smtClean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lang="ru-RU" sz="1300" spc="-35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контакты: Клиентская служба в Центральном районе </a:t>
            </a:r>
            <a:r>
              <a:rPr lang="ru-RU" sz="1300" spc="-10" dirty="0" err="1" smtClean="0">
                <a:solidFill>
                  <a:srgbClr val="FFFFFF"/>
                </a:solidFill>
                <a:latin typeface="Calibri"/>
                <a:cs typeface="Calibri"/>
              </a:rPr>
              <a:t>г.Новокузнецка</a:t>
            </a:r>
            <a:endParaRPr lang="ru-RU" sz="1300" dirty="0" smtClean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Адрес: г. Новокузнецк, ул. Запорожская,71</a:t>
            </a: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Контактный номер: 89134125235</a:t>
            </a: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Зенкова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Елена Сергеевна</a:t>
            </a:r>
            <a:endParaRPr lang="ru-RU"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:a16="http://schemas.microsoft.com/office/drawing/2014/main" xmlns="" id="{797366C2-E247-0149-04E1-7921DBE2C6E3}"/>
              </a:ext>
            </a:extLst>
          </p:cNvPr>
          <p:cNvSpPr txBox="1"/>
          <p:nvPr/>
        </p:nvSpPr>
        <p:spPr>
          <a:xfrm>
            <a:off x="3346202" y="7362924"/>
            <a:ext cx="3770439" cy="95192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lang="ru-RU" b="1" dirty="0" smtClean="0">
                <a:solidFill>
                  <a:srgbClr val="58595B"/>
                </a:solidFill>
                <a:latin typeface="Calibri"/>
                <a:cs typeface="Calibri"/>
              </a:rPr>
              <a:t>     </a:t>
            </a:r>
            <a:r>
              <a:rPr b="1" dirty="0" err="1" smtClean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b="1" spc="-6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b="1" spc="-10" dirty="0" err="1" smtClean="0">
                <a:solidFill>
                  <a:srgbClr val="58595B"/>
                </a:solidFill>
                <a:latin typeface="Calibri"/>
                <a:cs typeface="Calibri"/>
              </a:rPr>
              <a:t>работы</a:t>
            </a:r>
            <a:r>
              <a:rPr b="1" spc="-10" dirty="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b="1" spc="-1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b="1" spc="-10" dirty="0" err="1" smtClean="0">
                <a:solidFill>
                  <a:srgbClr val="58595B"/>
                </a:solidFill>
                <a:latin typeface="Calibri"/>
                <a:cs typeface="Calibri"/>
              </a:rPr>
              <a:t>понедельник</a:t>
            </a:r>
            <a:r>
              <a:rPr b="1" spc="-1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b="1" dirty="0" smtClean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lang="ru-RU" b="1" dirty="0" smtClean="0">
                <a:solidFill>
                  <a:srgbClr val="58595B"/>
                </a:solidFill>
                <a:latin typeface="Calibri"/>
                <a:cs typeface="Calibri"/>
              </a:rPr>
              <a:t> четверг: 08:30 – 17:30 </a:t>
            </a:r>
            <a:r>
              <a:rPr b="1" spc="-1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b="1" dirty="0" err="1" smtClean="0">
                <a:solidFill>
                  <a:srgbClr val="58595B"/>
                </a:solidFill>
                <a:latin typeface="Calibri"/>
                <a:cs typeface="Calibri"/>
              </a:rPr>
              <a:t>пятница</a:t>
            </a:r>
            <a:r>
              <a:rPr lang="ru-RU" b="1" dirty="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b="1" spc="-1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ru-RU" b="1" dirty="0" smtClean="0">
                <a:solidFill>
                  <a:srgbClr val="58595B"/>
                </a:solidFill>
                <a:latin typeface="Calibri"/>
                <a:cs typeface="Calibri"/>
              </a:rPr>
              <a:t>8</a:t>
            </a:r>
            <a:r>
              <a:rPr b="1" dirty="0" smtClean="0">
                <a:solidFill>
                  <a:srgbClr val="58595B"/>
                </a:solidFill>
                <a:latin typeface="Calibri"/>
                <a:cs typeface="Calibri"/>
              </a:rPr>
              <a:t>:30</a:t>
            </a:r>
            <a:r>
              <a:rPr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b="1" dirty="0" smtClean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b="1" spc="-1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b="1" spc="-20" dirty="0" smtClean="0">
                <a:solidFill>
                  <a:srgbClr val="58595B"/>
                </a:solidFill>
                <a:latin typeface="Calibri"/>
                <a:cs typeface="Calibri"/>
              </a:rPr>
              <a:t>1</a:t>
            </a:r>
            <a:r>
              <a:rPr lang="ru-RU" b="1" spc="-20" dirty="0" smtClean="0">
                <a:solidFill>
                  <a:srgbClr val="58595B"/>
                </a:solidFill>
                <a:latin typeface="Calibri"/>
                <a:cs typeface="Calibri"/>
              </a:rPr>
              <a:t>6</a:t>
            </a:r>
            <a:r>
              <a:rPr b="1" spc="-20" dirty="0" smtClean="0">
                <a:solidFill>
                  <a:srgbClr val="58595B"/>
                </a:solidFill>
                <a:latin typeface="Calibri"/>
                <a:cs typeface="Calibri"/>
              </a:rPr>
              <a:t>:30</a:t>
            </a:r>
            <a:endParaRPr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:a16="http://schemas.microsoft.com/office/drawing/2014/main" xmlns="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648895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 err="1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0" dirty="0" smtClean="0">
                <a:solidFill>
                  <a:srgbClr val="FFFFFF"/>
                </a:solidFill>
                <a:latin typeface="Calibri"/>
                <a:cs typeface="Calibri"/>
              </a:rPr>
              <a:t>Кемеровской области - Кузбассу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6" name="Группа 103">
            <a:extLst>
              <a:ext uri="{FF2B5EF4-FFF2-40B4-BE49-F238E27FC236}">
                <a16:creationId xmlns:a16="http://schemas.microsoft.com/office/drawing/2014/main" xmlns="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:a16="http://schemas.microsoft.com/office/drawing/2014/main" xmlns="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:a16="http://schemas.microsoft.com/office/drawing/2014/main" xmlns="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7" name="object 51">
              <a:extLst>
                <a:ext uri="{FF2B5EF4-FFF2-40B4-BE49-F238E27FC236}">
                  <a16:creationId xmlns:a16="http://schemas.microsoft.com/office/drawing/2014/main" xmlns="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:a16="http://schemas.microsoft.com/office/drawing/2014/main" xmlns="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:a16="http://schemas.microsoft.com/office/drawing/2014/main" xmlns="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:a16="http://schemas.microsoft.com/office/drawing/2014/main" xmlns="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9" name="object 55">
              <a:extLst>
                <a:ext uri="{FF2B5EF4-FFF2-40B4-BE49-F238E27FC236}">
                  <a16:creationId xmlns:a16="http://schemas.microsoft.com/office/drawing/2014/main" xmlns="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:a16="http://schemas.microsoft.com/office/drawing/2014/main" xmlns="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:a16="http://schemas.microsoft.com/office/drawing/2014/main" xmlns="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10" name="object 58">
              <a:extLst>
                <a:ext uri="{FF2B5EF4-FFF2-40B4-BE49-F238E27FC236}">
                  <a16:creationId xmlns:a16="http://schemas.microsoft.com/office/drawing/2014/main" xmlns="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:a16="http://schemas.microsoft.com/office/drawing/2014/main" xmlns="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:a16="http://schemas.microsoft.com/office/drawing/2014/main" xmlns="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11" name="object 61">
              <a:extLst>
                <a:ext uri="{FF2B5EF4-FFF2-40B4-BE49-F238E27FC236}">
                  <a16:creationId xmlns:a16="http://schemas.microsoft.com/office/drawing/2014/main" xmlns="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:a16="http://schemas.microsoft.com/office/drawing/2014/main" xmlns="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:a16="http://schemas.microsoft.com/office/drawing/2014/main" xmlns="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:a16="http://schemas.microsoft.com/office/drawing/2014/main" xmlns="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:a16="http://schemas.microsoft.com/office/drawing/2014/main" xmlns="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:a16="http://schemas.microsoft.com/office/drawing/2014/main" xmlns="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:a16="http://schemas.microsoft.com/office/drawing/2014/main" xmlns="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:a16="http://schemas.microsoft.com/office/drawing/2014/main" xmlns="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xmlns="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xmlns="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:a16="http://schemas.microsoft.com/office/drawing/2014/main" xmlns="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xmlns="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21770635"/>
              </p:ext>
            </p:extLst>
          </p:nvPr>
        </p:nvGraphicFramePr>
        <p:xfrm>
          <a:off x="897930" y="1640720"/>
          <a:ext cx="6250527" cy="550469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36104">
                  <a:extLst>
                    <a:ext uri="{9D8B030D-6E8A-4147-A177-3AD203B41FA5}">
                      <a16:colId xmlns:a16="http://schemas.microsoft.com/office/drawing/2014/main" xmlns="" val="4074742491"/>
                    </a:ext>
                  </a:extLst>
                </a:gridCol>
                <a:gridCol w="4320480">
                  <a:extLst>
                    <a:ext uri="{9D8B030D-6E8A-4147-A177-3AD203B41FA5}">
                      <a16:colId xmlns:a16="http://schemas.microsoft.com/office/drawing/2014/main" xmlns="" val="3160443083"/>
                    </a:ext>
                  </a:extLst>
                </a:gridCol>
                <a:gridCol w="993943">
                  <a:extLst>
                    <a:ext uri="{9D8B030D-6E8A-4147-A177-3AD203B41FA5}">
                      <a16:colId xmlns:a16="http://schemas.microsoft.com/office/drawing/2014/main" xmlns="" val="3299580881"/>
                    </a:ext>
                  </a:extLst>
                </a:gridCol>
              </a:tblGrid>
              <a:tr h="615032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42324205"/>
                  </a:ext>
                </a:extLst>
              </a:tr>
              <a:tr h="615032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4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1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Видеолектории</a:t>
                      </a:r>
                      <a:r>
                        <a:rPr lang="ru-RU" sz="1800" b="1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просветительского</a:t>
                      </a:r>
                      <a:r>
                        <a:rPr lang="ru-RU" sz="1800" b="1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п</a:t>
                      </a:r>
                      <a:r>
                        <a:rPr lang="ru-RU" sz="1800" b="1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роекта «</a:t>
                      </a:r>
                      <a:r>
                        <a:rPr lang="ru-RU" sz="1800" b="1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ФинЧАС</a:t>
                      </a:r>
                      <a:r>
                        <a:rPr lang="ru-RU" sz="1800" b="1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» </a:t>
                      </a:r>
                      <a:endParaRPr lang="ru-RU" sz="1400" b="1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685952597"/>
                  </a:ext>
                </a:extLst>
              </a:tr>
              <a:tr h="84933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 smtClean="0">
                          <a:latin typeface="+mn-lt"/>
                          <a:cs typeface="Calibri"/>
                        </a:rPr>
                        <a:t>14.01</a:t>
                      </a:r>
                      <a:endParaRPr lang="ru-RU" sz="1600" b="1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«Нововведения в законодательстве в 2026 году»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u="sng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  <a:hlinkClick r:id=""/>
                        </a:rPr>
                        <a:t>https://disk.360.yandex.ru/i/5Wp20vRUQ6f5KA</a:t>
                      </a:r>
                      <a:endParaRPr lang="ru-RU" sz="16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11:00</a:t>
                      </a:r>
                      <a:endParaRPr lang="ru-RU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285857638"/>
                  </a:ext>
                </a:extLst>
              </a:tr>
              <a:tr h="749812"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 smtClean="0"/>
                        <a:t>21.01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«Экономия для жизни»</a:t>
                      </a:r>
                    </a:p>
                    <a:p>
                      <a:r>
                        <a:rPr lang="ru-RU" sz="1600" u="sng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  <a:hlinkClick r:id=""/>
                        </a:rPr>
                        <a:t>https://disk.360.yandex.ru/i/G0zU3RUM9MK5YQ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/>
                        <a:t>11:00</a:t>
                      </a:r>
                    </a:p>
                    <a:p>
                      <a:endParaRPr lang="ru-RU" sz="1600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200774102"/>
                  </a:ext>
                </a:extLst>
              </a:tr>
              <a:tr h="1355695">
                <a:tc>
                  <a:txBody>
                    <a:bodyPr/>
                    <a:lstStyle/>
                    <a:p>
                      <a:r>
                        <a:rPr lang="ru-RU" sz="1600" b="1" dirty="0" smtClean="0"/>
                        <a:t>28.01</a:t>
                      </a:r>
                      <a:endParaRPr lang="ru-RU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«Кредит или заем: выбирай, но знай».</a:t>
                      </a:r>
                    </a:p>
                    <a:p>
                      <a:r>
                        <a:rPr lang="ru-RU" sz="18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Документальное кино «</a:t>
                      </a:r>
                      <a:r>
                        <a:rPr lang="ru-RU" sz="18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Мошеннариум</a:t>
                      </a:r>
                      <a:r>
                        <a:rPr lang="ru-RU" sz="18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»,  серия «Кредитование»</a:t>
                      </a:r>
                    </a:p>
                    <a:p>
                      <a:r>
                        <a:rPr lang="ru-RU" sz="1600" u="sng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  <a:hlinkClick r:id=""/>
                        </a:rPr>
                        <a:t>https://disk.360.yandex.ru/i/LUXAEenDDK8luA</a:t>
                      </a:r>
                      <a:endParaRPr lang="ru-RU" sz="16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ru-RU" sz="16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r>
                        <a:rPr lang="ru-RU" sz="1600" u="sng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  <a:hlinkClick r:id=""/>
                        </a:rPr>
                        <a:t>https://disk.360.yandex.ru/i/xT6hRMCJIDRVbg</a:t>
                      </a:r>
                      <a:endParaRPr lang="ru-RU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11:00</a:t>
                      </a:r>
                      <a:endParaRPr lang="ru-RU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663888923"/>
                  </a:ext>
                </a:extLst>
              </a:tr>
              <a:tr h="351447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6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Клуб по интересам </a:t>
                      </a:r>
                      <a:r>
                        <a:rPr lang="ru-RU" sz="1800" b="0" i="1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(самоорганизация)  </a:t>
                      </a:r>
                      <a:endParaRPr lang="ru-RU" sz="1800" b="0" i="1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6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775152705"/>
                  </a:ext>
                </a:extLst>
              </a:tr>
              <a:tr h="790756">
                <a:tc>
                  <a:txBody>
                    <a:bodyPr/>
                    <a:lstStyle/>
                    <a:p>
                      <a:pPr marL="0"/>
                      <a:r>
                        <a:rPr lang="ru-RU" sz="1600" b="1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Ежедневно</a:t>
                      </a:r>
                    </a:p>
                    <a:p>
                      <a:pPr marL="0"/>
                      <a:endParaRPr lang="ru-RU" sz="1600" b="1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i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Игры, чтение книг, просмотр фильмов и др.  </a:t>
                      </a:r>
                      <a:endParaRPr lang="ru-RU" sz="1600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8:30-17:30</a:t>
                      </a:r>
                      <a:endParaRPr lang="ru-RU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18899382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119</TotalTime>
  <Words>284</Words>
  <Application>Microsoft Office PowerPoint</Application>
  <PresentationFormat>Произвольный</PresentationFormat>
  <Paragraphs>64</Paragraphs>
  <Slides>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5" baseType="lpstr">
      <vt:lpstr>Calibri</vt:lpstr>
      <vt:lpstr>Calibri Light</vt:lpstr>
      <vt:lpstr>Office Theme</vt:lpstr>
      <vt:lpstr>МЕРОПРИЯТИЯ НА ЯНВАРЬ 2026</vt:lpstr>
      <vt:lpstr>МЕРОПРИЯТИЯ НА ЯНВАРЬ 2026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Мамонова Светлана Викторовна</cp:lastModifiedBy>
  <cp:revision>37</cp:revision>
  <dcterms:created xsi:type="dcterms:W3CDTF">2025-11-06T11:20:25Z</dcterms:created>
  <dcterms:modified xsi:type="dcterms:W3CDTF">2025-12-26T02:42:39Z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