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692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2103-1C5A-4CB7-A897-F15A491768F7}" type="datetimeFigureOut">
              <a:rPr lang="ru-RU" smtClean="0"/>
              <a:pPr/>
              <a:t>26.06.2025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282A-73E8-45BD-B3CF-28C8F0A1A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-1"/>
          <a:ext cx="9906000" cy="685800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302000"/>
                <a:gridCol w="3302000"/>
                <a:gridCol w="3302000"/>
              </a:tblGrid>
              <a:tr h="2286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/>
                          <a:latin typeface="Montserrat" pitchFamily="2" charset="-52"/>
                        </a:rPr>
                        <a:t>Центр общения старшего</a:t>
                      </a:r>
                      <a:r>
                        <a:rPr lang="ru-RU" sz="2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/>
                          <a:latin typeface="Montserrat" pitchFamily="2" charset="-52"/>
                        </a:rPr>
                        <a:t> поколения ОСФР по Республике Мордовия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Montserrat" pitchFamily="2" charset="-52"/>
                        </a:rPr>
                        <a:t>АФИША МЕРОПРИЯТИЙ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Montserrat" pitchFamily="2" charset="-5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Montserrat" pitchFamily="2" charset="-52"/>
                        </a:rPr>
                        <a:t>  ИЮЛЬ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Montserrat" pitchFamily="2" charset="-5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Montserrat" pitchFamily="2" charset="-52"/>
                        </a:rPr>
                        <a:t>АВГУСТ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Montserrat" pitchFamily="2" charset="-5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24174" y="1285860"/>
          <a:ext cx="3500462" cy="5505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3670"/>
                <a:gridCol w="2196792"/>
              </a:tblGrid>
              <a:tr h="408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01.07.2025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err="1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Кинопоказ</a:t>
                      </a: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для пенсионеров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608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03.07.2025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Проведение мастер класса «Символ праздника – ромашка»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1198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08.07.2025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Праздничное мероприятие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«За любовь и верность» совместно с партией «Единая Россия»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408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10.07.2025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Проведение выставки «Мир моими глазами»</a:t>
                      </a:r>
                    </a:p>
                  </a:txBody>
                  <a:tcPr marL="9525" marR="9525" marT="9525" marB="0" anchor="ctr"/>
                </a:tc>
              </a:tr>
              <a:tr h="408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15.07.2025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Курсы по садоводству и огородничеству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4220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17.07.2025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Разговоры о важном</a:t>
                      </a:r>
                      <a:r>
                        <a:rPr lang="ru-RU" sz="1300" b="1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с библиотекарем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50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22.07.2025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Проведение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акции ко Дню дачника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6086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24.07.2025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Беседа с врачом «Как уберечь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себя от теплового удара»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3605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29.07.2025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Урок рукоделия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576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31.07.2025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Урок компьютерной грамотности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53198" y="1214422"/>
          <a:ext cx="3381364" cy="5615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46"/>
                <a:gridCol w="2166918"/>
              </a:tblGrid>
              <a:tr h="749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05.08.2025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Встреча с настоятелем Храма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65405" marR="68580" marT="0" marB="0" anchor="ctr"/>
                </a:tc>
              </a:tr>
              <a:tr h="670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07.08.2025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Курсы по садоводству и огородничеству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65405" marR="68580" marT="0" marB="0" anchor="ctr"/>
                </a:tc>
              </a:tr>
              <a:tr h="4885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12.08.2025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Урок компьютерной грамотности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65405" marR="68580" marT="0" marB="0" anchor="ctr"/>
                </a:tc>
              </a:tr>
              <a:tr h="830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14.08.2025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Беседа с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врачом «Правильное питание-залог здоровья»</a:t>
                      </a:r>
                    </a:p>
                  </a:txBody>
                  <a:tcPr marL="65405" marR="68580" marT="0" marB="0" anchor="ctr"/>
                </a:tc>
              </a:tr>
              <a:tr h="636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19.08.2025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Мастер-класс</a:t>
                      </a:r>
                      <a:r>
                        <a:rPr lang="ru-RU" sz="1300" b="1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«Три спаса – три припаса»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65405" marR="68580" marT="0" marB="0" anchor="ctr"/>
                </a:tc>
              </a:tr>
              <a:tr h="1194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21.08.2025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Патриотический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час </a:t>
                      </a: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«Под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флагом единым</a:t>
                      </a: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» совместно с партией «Единая Россия»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</a:tr>
              <a:tr h="451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26.08.2025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Курсы по садоводству и огородничеству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65405" marR="68580" marT="0" marB="0" anchor="ctr"/>
                </a:tc>
              </a:tr>
              <a:tr h="451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Montserrat" pitchFamily="2" charset="-52"/>
                          <a:ea typeface="Calibri"/>
                          <a:cs typeface="Calibri"/>
                        </a:rPr>
                        <a:t>28.08.2025</a:t>
                      </a:r>
                      <a:endParaRPr lang="ru-RU" sz="1300" b="1" dirty="0">
                        <a:solidFill>
                          <a:srgbClr val="0070C0"/>
                        </a:solidFill>
                        <a:latin typeface="Montserrat" pitchFamily="2" charset="-52"/>
                        <a:ea typeface="Calibri"/>
                        <a:cs typeface="Calibri"/>
                      </a:endParaRPr>
                    </a:p>
                  </a:txBody>
                  <a:tcPr marL="65405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Проведение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спортивной эстафеты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65405" marR="68580" marT="0" marB="0" anchor="ctr"/>
                </a:tc>
              </a:tr>
            </a:tbl>
          </a:graphicData>
        </a:graphic>
      </p:graphicFrame>
      <p:pic>
        <p:nvPicPr>
          <p:cNvPr id="8" name="Picture 28">
            <a:extLst>
              <a:ext uri="{FF2B5EF4-FFF2-40B4-BE49-F238E27FC236}">
                <a16:creationId xmlns:a16="http://schemas.microsoft.com/office/drawing/2014/main" xmlns="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86" y="71414"/>
            <a:ext cx="1099100" cy="783552"/>
          </a:xfrm>
          <a:prstGeom prst="rect">
            <a:avLst/>
          </a:prstGeom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38092" y="5643578"/>
            <a:ext cx="2357454" cy="1000132"/>
            <a:chOff x="0" y="0"/>
            <a:chExt cx="6852" cy="2656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1" y="1862"/>
              <a:ext cx="3871" cy="794"/>
            </a:xfrm>
            <a:prstGeom prst="rect">
              <a:avLst/>
            </a:prstGeom>
            <a:noFill/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0" y="669"/>
              <a:ext cx="874" cy="1244"/>
            </a:xfrm>
            <a:prstGeom prst="rect">
              <a:avLst/>
            </a:prstGeom>
            <a:noFill/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59" y="1059"/>
              <a:ext cx="111" cy="359"/>
            </a:xfrm>
            <a:prstGeom prst="rect">
              <a:avLst/>
            </a:prstGeom>
            <a:noFill/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3835" cy="2232"/>
            </a:xfrm>
            <a:prstGeom prst="rect">
              <a:avLst/>
            </a:prstGeom>
            <a:noFill/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95" y="1891"/>
              <a:ext cx="808" cy="306"/>
            </a:xfrm>
            <a:prstGeom prst="rect">
              <a:avLst/>
            </a:prstGeom>
            <a:noFill/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27" y="1111"/>
              <a:ext cx="342" cy="370"/>
            </a:xfrm>
            <a:prstGeom prst="rect">
              <a:avLst/>
            </a:prstGeom>
            <a:noFill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38" y="929"/>
              <a:ext cx="123" cy="164"/>
            </a:xfrm>
            <a:prstGeom prst="rect">
              <a:avLst/>
            </a:prstGeom>
            <a:noFill/>
          </p:spPr>
        </p:pic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238488" y="285728"/>
            <a:ext cx="2071702" cy="928694"/>
            <a:chOff x="0" y="0"/>
            <a:chExt cx="6852" cy="2656"/>
          </a:xfrm>
        </p:grpSpPr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1" y="1862"/>
              <a:ext cx="3871" cy="794"/>
            </a:xfrm>
            <a:prstGeom prst="rect">
              <a:avLst/>
            </a:prstGeom>
            <a:noFill/>
          </p:spPr>
        </p:pic>
        <p:pic>
          <p:nvPicPr>
            <p:cNvPr id="1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0" y="669"/>
              <a:ext cx="874" cy="1244"/>
            </a:xfrm>
            <a:prstGeom prst="rect">
              <a:avLst/>
            </a:prstGeom>
            <a:noFill/>
          </p:spPr>
        </p:pic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59" y="1059"/>
              <a:ext cx="111" cy="359"/>
            </a:xfrm>
            <a:prstGeom prst="rect">
              <a:avLst/>
            </a:prstGeom>
            <a:noFill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3835" cy="2232"/>
            </a:xfrm>
            <a:prstGeom prst="rect">
              <a:avLst/>
            </a:prstGeom>
            <a:noFill/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95" y="1891"/>
              <a:ext cx="808" cy="306"/>
            </a:xfrm>
            <a:prstGeom prst="rect">
              <a:avLst/>
            </a:prstGeom>
            <a:noFill/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27" y="1111"/>
              <a:ext cx="342" cy="370"/>
            </a:xfrm>
            <a:prstGeom prst="rect">
              <a:avLst/>
            </a:prstGeom>
            <a:noFill/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38" y="929"/>
              <a:ext cx="123" cy="164"/>
            </a:xfrm>
            <a:prstGeom prst="rect">
              <a:avLst/>
            </a:prstGeom>
            <a:noFill/>
          </p:spPr>
        </p:pic>
      </p:grpSp>
      <p:grpSp>
        <p:nvGrpSpPr>
          <p:cNvPr id="5" name="Group 1"/>
          <p:cNvGrpSpPr>
            <a:grpSpLocks/>
          </p:cNvGrpSpPr>
          <p:nvPr/>
        </p:nvGrpSpPr>
        <p:grpSpPr bwMode="auto">
          <a:xfrm rot="10543450" flipV="1">
            <a:off x="7959982" y="212712"/>
            <a:ext cx="1911367" cy="1000870"/>
            <a:chOff x="0" y="0"/>
            <a:chExt cx="6852" cy="2656"/>
          </a:xfrm>
        </p:grpSpPr>
        <p:pic>
          <p:nvPicPr>
            <p:cNvPr id="2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1" y="1862"/>
              <a:ext cx="3871" cy="794"/>
            </a:xfrm>
            <a:prstGeom prst="rect">
              <a:avLst/>
            </a:prstGeom>
            <a:noFill/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0" y="669"/>
              <a:ext cx="874" cy="1244"/>
            </a:xfrm>
            <a:prstGeom prst="rect">
              <a:avLst/>
            </a:prstGeom>
            <a:noFill/>
          </p:spPr>
        </p:pic>
        <p:pic>
          <p:nvPicPr>
            <p:cNvPr id="28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59" y="1059"/>
              <a:ext cx="111" cy="359"/>
            </a:xfrm>
            <a:prstGeom prst="rect">
              <a:avLst/>
            </a:prstGeom>
            <a:noFill/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3835" cy="2232"/>
            </a:xfrm>
            <a:prstGeom prst="rect">
              <a:avLst/>
            </a:prstGeom>
            <a:noFill/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95" y="1891"/>
              <a:ext cx="808" cy="306"/>
            </a:xfrm>
            <a:prstGeom prst="rect">
              <a:avLst/>
            </a:prstGeom>
            <a:noFill/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27" y="1111"/>
              <a:ext cx="342" cy="370"/>
            </a:xfrm>
            <a:prstGeom prst="rect">
              <a:avLst/>
            </a:prstGeom>
            <a:noFill/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38" y="929"/>
              <a:ext cx="123" cy="1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-1"/>
          <a:ext cx="9906000" cy="685800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302000"/>
                <a:gridCol w="3302000"/>
                <a:gridCol w="3302000"/>
              </a:tblGrid>
              <a:tr h="2286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/>
                          <a:latin typeface="Montserrat" pitchFamily="2" charset="-52"/>
                        </a:rPr>
                        <a:t>Центр общения старшего</a:t>
                      </a:r>
                      <a:r>
                        <a:rPr lang="ru-RU" sz="2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/>
                          <a:latin typeface="Montserrat" pitchFamily="2" charset="-52"/>
                        </a:rPr>
                        <a:t> поколения ОСФР по Республике Мордовия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/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Montserrat" pitchFamily="2" charset="-52"/>
                        </a:rPr>
                        <a:t>АФИША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C00000"/>
                          </a:solidFill>
                          <a:effectLst/>
                          <a:latin typeface="Montserrat" pitchFamily="2" charset="-52"/>
                        </a:rPr>
                        <a:t>МЕРОПРИЯТИЙ</a:t>
                      </a:r>
                      <a:endParaRPr lang="ru-RU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C00000"/>
                        </a:solidFill>
                        <a:effectLst/>
                        <a:latin typeface="Montserrat" pitchFamily="2" charset="-5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Montserrat" pitchFamily="2" charset="-52"/>
                        </a:rPr>
                        <a:t>СЕНТЯБРЬ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Montserrat" pitchFamily="2" charset="-52"/>
                      </a:endParaRPr>
                    </a:p>
                    <a:p>
                      <a:pPr algn="l"/>
                      <a:endParaRPr lang="ru-RU" sz="4000" b="1" dirty="0">
                        <a:solidFill>
                          <a:srgbClr val="C00000"/>
                        </a:solidFill>
                        <a:latin typeface="Montserrat" pitchFamily="2" charset="-5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4000" b="1" dirty="0">
                        <a:solidFill>
                          <a:srgbClr val="C00000"/>
                        </a:solidFill>
                        <a:latin typeface="Montserrat" pitchFamily="2" charset="-5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81628" y="1091932"/>
          <a:ext cx="4357718" cy="5770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2936"/>
                <a:gridCol w="2734782"/>
              </a:tblGrid>
              <a:tr h="796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02.09.202</a:t>
                      </a: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Проведение</a:t>
                      </a:r>
                      <a:r>
                        <a:rPr lang="ru-RU" sz="1300" b="1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акции «Бабушкин патруль»</a:t>
                      </a: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совместно с партией «Единая Россия»</a:t>
                      </a:r>
                    </a:p>
                  </a:txBody>
                  <a:tcPr marL="9525" marR="9525" marT="9525" marB="0" anchor="ctr"/>
                </a:tc>
              </a:tr>
              <a:tr h="677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04.09.2025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Проведение мероприятия «Мы разные, но мы вместе против террора»</a:t>
                      </a:r>
                    </a:p>
                  </a:txBody>
                  <a:tcPr marL="9525" marR="9525" marT="9525" marB="0" anchor="ctr"/>
                </a:tc>
              </a:tr>
              <a:tr h="46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09.09.2025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Курсы по садоводству и огородничеству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4773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11.09.2025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Проведение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лечебной гимнастики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6088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16.09.2025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Урок рукоделия</a:t>
                      </a:r>
                    </a:p>
                  </a:txBody>
                  <a:tcPr marL="9525" marR="9525" marT="9525" marB="0" anchor="ctr"/>
                </a:tc>
              </a:tr>
              <a:tr h="5198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18.09.2025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Обучение компьютерной</a:t>
                      </a:r>
                      <a:r>
                        <a:rPr lang="ru-RU" sz="1300" b="1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грамотности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  <a:tr h="6220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23.09.2025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Экологический час «Мир вокруг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 нас</a:t>
                      </a: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»</a:t>
                      </a:r>
                    </a:p>
                  </a:txBody>
                  <a:tcPr marL="9525" marR="9525" marT="9525" marB="0" anchor="ctr"/>
                </a:tc>
              </a:tr>
              <a:tr h="796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26.09.2025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Беседа с врачом ко Всемирному Дню сердца «Интересные факты о сердце человека»</a:t>
                      </a:r>
                    </a:p>
                  </a:txBody>
                  <a:tcPr marL="9525" marR="9525" marT="9525" marB="0" anchor="ctr"/>
                </a:tc>
              </a:tr>
              <a:tr h="796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30.09.2025</a:t>
                      </a: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dirty="0" smtClean="0">
                          <a:solidFill>
                            <a:srgbClr val="0070C0"/>
                          </a:solidFill>
                          <a:latin typeface="Montserrat" pitchFamily="2" charset="-52"/>
                        </a:rPr>
                        <a:t>Музыкальная викторина – «Главное, ребята, сердцем не стареть»</a:t>
                      </a:r>
                      <a:endParaRPr lang="ru-RU" sz="1300" b="1" i="0" u="none" strike="noStrike" dirty="0" smtClean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>
                        <a:solidFill>
                          <a:srgbClr val="0070C0"/>
                        </a:solidFill>
                        <a:latin typeface="Montserrat" pitchFamily="2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Picture 28">
            <a:extLst>
              <a:ext uri="{FF2B5EF4-FFF2-40B4-BE49-F238E27FC236}">
                <a16:creationId xmlns:a16="http://schemas.microsoft.com/office/drawing/2014/main" xmlns="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86" y="71414"/>
            <a:ext cx="1099100" cy="783552"/>
          </a:xfrm>
          <a:prstGeom prst="rect">
            <a:avLst/>
          </a:prstGeom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38092" y="5643578"/>
            <a:ext cx="2357454" cy="1000132"/>
            <a:chOff x="0" y="0"/>
            <a:chExt cx="6852" cy="2656"/>
          </a:xfrm>
        </p:grpSpPr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1" y="1862"/>
              <a:ext cx="3871" cy="794"/>
            </a:xfrm>
            <a:prstGeom prst="rect">
              <a:avLst/>
            </a:prstGeom>
            <a:noFill/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0" y="669"/>
              <a:ext cx="874" cy="1244"/>
            </a:xfrm>
            <a:prstGeom prst="rect">
              <a:avLst/>
            </a:prstGeom>
            <a:noFill/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59" y="1059"/>
              <a:ext cx="111" cy="359"/>
            </a:xfrm>
            <a:prstGeom prst="rect">
              <a:avLst/>
            </a:prstGeom>
            <a:noFill/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3835" cy="2232"/>
            </a:xfrm>
            <a:prstGeom prst="rect">
              <a:avLst/>
            </a:prstGeom>
            <a:noFill/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95" y="1891"/>
              <a:ext cx="808" cy="306"/>
            </a:xfrm>
            <a:prstGeom prst="rect">
              <a:avLst/>
            </a:prstGeom>
            <a:noFill/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27" y="1111"/>
              <a:ext cx="342" cy="370"/>
            </a:xfrm>
            <a:prstGeom prst="rect">
              <a:avLst/>
            </a:prstGeom>
            <a:noFill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38" y="929"/>
              <a:ext cx="123" cy="164"/>
            </a:xfrm>
            <a:prstGeom prst="rect">
              <a:avLst/>
            </a:prstGeom>
            <a:noFill/>
          </p:spPr>
        </p:pic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738554" y="142852"/>
            <a:ext cx="1928826" cy="928694"/>
            <a:chOff x="0" y="0"/>
            <a:chExt cx="6852" cy="2656"/>
          </a:xfrm>
        </p:grpSpPr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1" y="1862"/>
              <a:ext cx="3871" cy="794"/>
            </a:xfrm>
            <a:prstGeom prst="rect">
              <a:avLst/>
            </a:prstGeom>
            <a:noFill/>
          </p:spPr>
        </p:pic>
        <p:pic>
          <p:nvPicPr>
            <p:cNvPr id="1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0" y="669"/>
              <a:ext cx="874" cy="1244"/>
            </a:xfrm>
            <a:prstGeom prst="rect">
              <a:avLst/>
            </a:prstGeom>
            <a:noFill/>
          </p:spPr>
        </p:pic>
        <p:pic>
          <p:nvPicPr>
            <p:cNvPr id="20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59" y="1059"/>
              <a:ext cx="111" cy="359"/>
            </a:xfrm>
            <a:prstGeom prst="rect">
              <a:avLst/>
            </a:prstGeom>
            <a:noFill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3835" cy="2232"/>
            </a:xfrm>
            <a:prstGeom prst="rect">
              <a:avLst/>
            </a:prstGeom>
            <a:noFill/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95" y="1891"/>
              <a:ext cx="808" cy="306"/>
            </a:xfrm>
            <a:prstGeom prst="rect">
              <a:avLst/>
            </a:prstGeom>
            <a:noFill/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27" y="1111"/>
              <a:ext cx="342" cy="370"/>
            </a:xfrm>
            <a:prstGeom prst="rect">
              <a:avLst/>
            </a:prstGeom>
            <a:noFill/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38" y="929"/>
              <a:ext cx="123" cy="164"/>
            </a:xfrm>
            <a:prstGeom prst="rect">
              <a:avLst/>
            </a:prstGeom>
            <a:noFill/>
          </p:spPr>
        </p:pic>
      </p:grpSp>
      <p:grpSp>
        <p:nvGrpSpPr>
          <p:cNvPr id="5" name="Group 1"/>
          <p:cNvGrpSpPr>
            <a:grpSpLocks/>
          </p:cNvGrpSpPr>
          <p:nvPr/>
        </p:nvGrpSpPr>
        <p:grpSpPr bwMode="auto">
          <a:xfrm rot="10594976" flipV="1">
            <a:off x="7693605" y="56657"/>
            <a:ext cx="1928826" cy="928694"/>
            <a:chOff x="0" y="0"/>
            <a:chExt cx="6852" cy="2656"/>
          </a:xfrm>
        </p:grpSpPr>
        <p:pic>
          <p:nvPicPr>
            <p:cNvPr id="2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1" y="1862"/>
              <a:ext cx="3871" cy="794"/>
            </a:xfrm>
            <a:prstGeom prst="rect">
              <a:avLst/>
            </a:prstGeom>
            <a:noFill/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40" y="669"/>
              <a:ext cx="874" cy="1244"/>
            </a:xfrm>
            <a:prstGeom prst="rect">
              <a:avLst/>
            </a:prstGeom>
            <a:noFill/>
          </p:spPr>
        </p:pic>
        <p:pic>
          <p:nvPicPr>
            <p:cNvPr id="28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59" y="1059"/>
              <a:ext cx="111" cy="359"/>
            </a:xfrm>
            <a:prstGeom prst="rect">
              <a:avLst/>
            </a:prstGeom>
            <a:noFill/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3835" cy="2232"/>
            </a:xfrm>
            <a:prstGeom prst="rect">
              <a:avLst/>
            </a:prstGeom>
            <a:noFill/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595" y="1891"/>
              <a:ext cx="808" cy="306"/>
            </a:xfrm>
            <a:prstGeom prst="rect">
              <a:avLst/>
            </a:prstGeom>
            <a:noFill/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27" y="1111"/>
              <a:ext cx="342" cy="370"/>
            </a:xfrm>
            <a:prstGeom prst="rect">
              <a:avLst/>
            </a:prstGeom>
            <a:noFill/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38" y="929"/>
              <a:ext cx="123" cy="1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241</Words>
  <Application>Microsoft Office PowerPoint</Application>
  <PresentationFormat>Лист A4 (210x297 мм)</PresentationFormat>
  <Paragraphs>70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011LebedevaAV</dc:creator>
  <cp:lastModifiedBy>011MaslovaOG</cp:lastModifiedBy>
  <cp:revision>118</cp:revision>
  <dcterms:created xsi:type="dcterms:W3CDTF">2023-09-18T07:57:09Z</dcterms:created>
  <dcterms:modified xsi:type="dcterms:W3CDTF">2025-06-26T10:07:14Z</dcterms:modified>
</cp:coreProperties>
</file>