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7" r:id="rId2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800" y="117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5013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279900" y="0"/>
            <a:ext cx="3275013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B1CE6B-0EFE-4FA9-A703-C0F9648C508D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801688"/>
            <a:ext cx="2835275" cy="4010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55650" y="5080000"/>
            <a:ext cx="6045200" cy="48117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156825"/>
            <a:ext cx="3275013" cy="5349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279900" y="10156825"/>
            <a:ext cx="3275013" cy="5349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6BEE74-026C-47A4-84CA-8B94F42D8B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31762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6BEE74-026C-47A4-84CA-8B94F42D8B65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58055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8/26/2026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8/26/2026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8/26/2026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:a16="http://schemas.microsoft.com/office/drawing/2014/main" xmlns="" id="{C401BC21-B45F-3D40-8F64-4BE418C4FC93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49650" y="136107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:a16="http://schemas.microsoft.com/office/drawing/2014/main" xmlns="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:a16="http://schemas.microsoft.com/office/drawing/2014/main" xmlns="" id="{04564938-A2DB-2518-AFD1-E1D1C2BAD95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:a16="http://schemas.microsoft.com/office/drawing/2014/main" xmlns="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:a16="http://schemas.microsoft.com/office/drawing/2014/main" xmlns="" id="{C6924337-47B4-9E59-2AD4-F6E73162E1A6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:a16="http://schemas.microsoft.com/office/drawing/2014/main" xmlns="" id="{35076FA5-BA0E-D863-ABDB-C3451340926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:a16="http://schemas.microsoft.com/office/drawing/2014/main" xmlns="" id="{FE0A49B3-9DDD-AA72-EF1C-E26ADB4ACC14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:a16="http://schemas.microsoft.com/office/drawing/2014/main" xmlns="" id="{CA7CF0C0-35A9-D2D7-FD92-79A9050C46E7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:a16="http://schemas.microsoft.com/office/drawing/2014/main" xmlns="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822835" y="316976"/>
            <a:ext cx="2316480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r>
              <a:rPr sz="2400" dirty="0"/>
              <a:t>НА</a:t>
            </a:r>
            <a:r>
              <a:rPr spc="-5" dirty="0"/>
              <a:t> </a:t>
            </a:r>
            <a:r>
              <a:rPr lang="ru-RU" sz="2400" spc="-10" dirty="0" smtClean="0"/>
              <a:t>СЕНТЯБРЬ</a:t>
            </a:r>
            <a:endParaRPr sz="2400"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xmlns="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041456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 err="1">
                <a:solidFill>
                  <a:srgbClr val="FFFFFF"/>
                </a:solidFill>
                <a:latin typeface="Calibri"/>
                <a:cs typeface="Calibri"/>
              </a:rPr>
              <a:t>контакты</a:t>
            </a:r>
            <a:r>
              <a:rPr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 8(816-54)5-12-53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Адрес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: г. Холм,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ул.Октябрьская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, д. 57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номер: 8(816-54)5-12-53</a:t>
            </a:r>
            <a:endParaRPr lang="ru-RU" sz="13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Лукина Мария Васильевна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:a16="http://schemas.microsoft.com/office/drawing/2014/main" xmlns="" id="{797366C2-E247-0149-04E1-7921DBE2C6E3}"/>
              </a:ext>
            </a:extLst>
          </p:cNvPr>
          <p:cNvSpPr txBox="1"/>
          <p:nvPr/>
        </p:nvSpPr>
        <p:spPr>
          <a:xfrm>
            <a:off x="1763029" y="7361555"/>
            <a:ext cx="5353612" cy="11641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                                           </a:t>
            </a:r>
            <a:r>
              <a:rPr sz="1600" b="1" dirty="0" err="1" smtClean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</a:t>
            </a:r>
            <a:endParaRPr lang="ru-RU" sz="1600" b="1" spc="-10" dirty="0" smtClean="0">
              <a:solidFill>
                <a:srgbClr val="58595B"/>
              </a:solidFill>
              <a:latin typeface="Calibri"/>
              <a:cs typeface="Calibri"/>
            </a:endParaRPr>
          </a:p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spc="-10" dirty="0" err="1" smtClean="0">
                <a:solidFill>
                  <a:srgbClr val="58595B"/>
                </a:solidFill>
                <a:latin typeface="Calibri"/>
                <a:cs typeface="Calibri"/>
              </a:rPr>
              <a:t>понедельник</a:t>
            </a:r>
            <a:r>
              <a:rPr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четверг</a:t>
            </a:r>
            <a:r>
              <a:rPr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:  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en-US" sz="1600" b="1" dirty="0" smtClean="0">
                <a:solidFill>
                  <a:srgbClr val="58595B"/>
                </a:solidFill>
                <a:latin typeface="Calibri"/>
                <a:cs typeface="Calibri"/>
              </a:rPr>
              <a:t>8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:30</a:t>
            </a:r>
            <a:r>
              <a:rPr sz="1600" b="1" spc="-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17:30</a:t>
            </a:r>
            <a:endParaRPr lang="ru-RU" sz="1600" b="1" spc="-20" dirty="0" smtClean="0">
              <a:solidFill>
                <a:srgbClr val="58595B"/>
              </a:solidFill>
              <a:latin typeface="Calibri"/>
              <a:cs typeface="Calibri"/>
            </a:endParaRPr>
          </a:p>
          <a:p>
            <a:pPr marL="12700" marR="5080" indent="1948814" algn="l">
              <a:lnSpc>
                <a:spcPct val="112799"/>
              </a:lnSpc>
              <a:spcBef>
                <a:spcPts val="100"/>
              </a:spcBef>
            </a:pPr>
            <a:r>
              <a:rPr lang="ru-RU" sz="1600" b="1" spc="-20" dirty="0">
                <a:solidFill>
                  <a:srgbClr val="58595B"/>
                </a:solidFill>
                <a:latin typeface="Calibri"/>
                <a:cs typeface="Calibri"/>
              </a:rPr>
              <a:t>п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ятница :  08:30 – 17:00</a:t>
            </a:r>
          </a:p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xmlns="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648895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sz="800" dirty="0" err="1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20" dirty="0" smtClean="0">
                <a:solidFill>
                  <a:srgbClr val="FFFFFF"/>
                </a:solidFill>
                <a:latin typeface="Calibri"/>
                <a:cs typeface="Calibri"/>
              </a:rPr>
              <a:t>Новгородской </a:t>
            </a:r>
            <a:r>
              <a:rPr sz="800" spc="-10" dirty="0" err="1" smtClean="0">
                <a:solidFill>
                  <a:srgbClr val="FFFFFF"/>
                </a:solidFill>
                <a:latin typeface="Calibri"/>
                <a:cs typeface="Calibri"/>
              </a:rPr>
              <a:t>области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:a16="http://schemas.microsoft.com/office/drawing/2014/main" xmlns="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:a16="http://schemas.microsoft.com/office/drawing/2014/main" xmlns="" id="{363494E7-4AAD-D4F3-FBE6-3A7C33186A66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:a16="http://schemas.microsoft.com/office/drawing/2014/main" xmlns="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:a16="http://schemas.microsoft.com/office/drawing/2014/main" xmlns="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:a16="http://schemas.microsoft.com/office/drawing/2014/main" xmlns="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:a16="http://schemas.microsoft.com/office/drawing/2014/main" xmlns="" id="{8DB0EFEE-76E2-93B2-D02A-5AF715AF8904}"/>
                  </a:ext>
                </a:extLst>
              </p:cNvPr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:a16="http://schemas.microsoft.com/office/drawing/2014/main" xmlns="" id="{D73B6862-ECE5-264B-AFCF-D3B50413E1B8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:a16="http://schemas.microsoft.com/office/drawing/2014/main" xmlns="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:a16="http://schemas.microsoft.com/office/drawing/2014/main" xmlns="" id="{FD3FED06-92B2-882A-69A3-D52727BE5EB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:a16="http://schemas.microsoft.com/office/drawing/2014/main" xmlns="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:a16="http://schemas.microsoft.com/office/drawing/2014/main" xmlns="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:a16="http://schemas.microsoft.com/office/drawing/2014/main" xmlns="" id="{4C389E7C-4176-FA87-1232-C51EFDB51977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:a16="http://schemas.microsoft.com/office/drawing/2014/main" xmlns="" id="{03A5592D-8A94-6C3C-405D-41873A40CE2A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:a16="http://schemas.microsoft.com/office/drawing/2014/main" xmlns="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:a16="http://schemas.microsoft.com/office/drawing/2014/main" xmlns="" id="{51C43BE1-1980-92A5-0189-CD5C633719AC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:a16="http://schemas.microsoft.com/office/drawing/2014/main" xmlns="" id="{F056E6A9-CB14-0749-ACA4-13831BE068C3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:a16="http://schemas.microsoft.com/office/drawing/2014/main" xmlns="" id="{62A35826-B8E1-DF7A-0456-BDDE7E7ACF48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:a16="http://schemas.microsoft.com/office/drawing/2014/main" xmlns="" id="{B1F78447-3904-4D47-CE08-20949A799086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:a16="http://schemas.microsoft.com/office/drawing/2014/main" xmlns="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:a16="http://schemas.microsoft.com/office/drawing/2014/main" xmlns="" id="{3BC548AB-841F-5C22-CD88-AD3B779F1A5A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:a16="http://schemas.microsoft.com/office/drawing/2014/main" xmlns="" id="{D8B0E3C9-9857-E41E-9197-9E74ED64DE48}"/>
                  </a:ext>
                </a:extLst>
              </p:cNvPr>
              <p:cNvPicPr/>
              <p:nvPr/>
            </p:nvPicPr>
            <p:blipFill>
              <a:blip r:embed="rId20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xmlns="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:a16="http://schemas.microsoft.com/office/drawing/2014/main" xmlns="" id="{6DDD7394-D961-31A1-F65E-1023624613A4}"/>
              </a:ext>
            </a:extLst>
          </p:cNvPr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4412017"/>
              </p:ext>
            </p:extLst>
          </p:nvPr>
        </p:nvGraphicFramePr>
        <p:xfrm>
          <a:off x="349250" y="1626417"/>
          <a:ext cx="6882033" cy="54961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8433">
                  <a:extLst>
                    <a:ext uri="{9D8B030D-6E8A-4147-A177-3AD203B41FA5}">
                      <a16:colId xmlns:a16="http://schemas.microsoft.com/office/drawing/2014/main" xmlns="" val="4074742491"/>
                    </a:ext>
                  </a:extLst>
                </a:gridCol>
                <a:gridCol w="4688000">
                  <a:extLst>
                    <a:ext uri="{9D8B030D-6E8A-4147-A177-3AD203B41FA5}">
                      <a16:colId xmlns:a16="http://schemas.microsoft.com/office/drawing/2014/main" xmlns="" val="3160443083"/>
                    </a:ext>
                  </a:extLst>
                </a:gridCol>
                <a:gridCol w="1255600">
                  <a:extLst>
                    <a:ext uri="{9D8B030D-6E8A-4147-A177-3AD203B41FA5}">
                      <a16:colId xmlns:a16="http://schemas.microsoft.com/office/drawing/2014/main" xmlns="" val="3299580881"/>
                    </a:ext>
                  </a:extLst>
                </a:gridCol>
              </a:tblGrid>
              <a:tr h="594361">
                <a:tc>
                  <a:txBody>
                    <a:bodyPr/>
                    <a:lstStyle/>
                    <a:p>
                      <a:pPr algn="ctr"/>
                      <a:endParaRPr lang="ru-RU" dirty="0" smtClean="0">
                        <a:latin typeface="+mn-lt"/>
                      </a:endParaRPr>
                    </a:p>
                    <a:p>
                      <a:pPr algn="ctr"/>
                      <a:endParaRPr lang="ru-RU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42324205"/>
                  </a:ext>
                </a:extLst>
              </a:tr>
              <a:tr h="355947">
                <a:tc>
                  <a:txBody>
                    <a:bodyPr/>
                    <a:lstStyle/>
                    <a:p>
                      <a:pPr indent="-266700" algn="ctr">
                        <a:lnSpc>
                          <a:spcPts val="2015"/>
                        </a:lnSpc>
                        <a:spcBef>
                          <a:spcPts val="2700"/>
                        </a:spcBef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/>
                          <a:ea typeface="Times New Roman"/>
                        </a:rPr>
                        <a:t>03.09.2026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05" marR="68580" marT="0" marB="0"/>
                </a:tc>
                <a:tc>
                  <a:txBody>
                    <a:bodyPr/>
                    <a:lstStyle/>
                    <a:p>
                      <a:pPr indent="-266700" algn="ctr">
                        <a:lnSpc>
                          <a:spcPts val="2015"/>
                        </a:lnSpc>
                        <a:spcBef>
                          <a:spcPts val="2700"/>
                        </a:spcBef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РО "Знание" Голосуем сердцем — воспитываем примером: выборы в России</a:t>
                      </a:r>
                    </a:p>
                  </a:txBody>
                  <a:tcPr marL="27305" marR="68580" marT="0" marB="0"/>
                </a:tc>
                <a:tc>
                  <a:txBody>
                    <a:bodyPr/>
                    <a:lstStyle/>
                    <a:p>
                      <a:pPr indent="-266700" algn="ctr">
                        <a:lnSpc>
                          <a:spcPts val="2015"/>
                        </a:lnSpc>
                        <a:spcBef>
                          <a:spcPts val="2700"/>
                        </a:spcBef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/>
                          <a:ea typeface="Times New Roman"/>
                        </a:rPr>
                        <a:t>10-00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05" marR="68580" marT="0" marB="0"/>
                </a:tc>
              </a:tr>
              <a:tr h="5997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solidFill>
                            <a:srgbClr val="00000A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03.09.2026</a:t>
                      </a:r>
                      <a:endParaRPr lang="ru-RU" sz="1100" dirty="0">
                        <a:solidFill>
                          <a:srgbClr val="00000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305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A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Спортивное занятие</a:t>
                      </a:r>
                      <a:endParaRPr lang="ru-RU" sz="1100">
                        <a:solidFill>
                          <a:srgbClr val="00000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305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solidFill>
                            <a:srgbClr val="00000A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11-00</a:t>
                      </a:r>
                      <a:endParaRPr lang="ru-RU" sz="1100" dirty="0">
                        <a:solidFill>
                          <a:srgbClr val="00000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305" marR="68580" marT="0" marB="0"/>
                </a:tc>
                <a:extLst>
                  <a:ext uri="{0D108BD9-81ED-4DB2-BD59-A6C34878D82A}">
                    <a16:rowId xmlns:a16="http://schemas.microsoft.com/office/drawing/2014/main" xmlns="" val="3685952597"/>
                  </a:ext>
                </a:extLst>
              </a:tr>
              <a:tr h="3652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solidFill>
                            <a:srgbClr val="00000A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07.09.2026</a:t>
                      </a:r>
                      <a:endParaRPr lang="ru-RU" sz="1100" dirty="0">
                        <a:solidFill>
                          <a:srgbClr val="00000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305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A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Набор социальных услуг – сроки и способы подачи заявления об изменении НСУ на 2027 год.</a:t>
                      </a:r>
                      <a:endParaRPr lang="ru-RU" sz="1100">
                        <a:solidFill>
                          <a:srgbClr val="00000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305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solidFill>
                            <a:srgbClr val="00000A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14-00</a:t>
                      </a:r>
                      <a:endParaRPr lang="ru-RU" sz="1100" dirty="0">
                        <a:solidFill>
                          <a:srgbClr val="00000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305" marR="68580" marT="0" marB="0"/>
                </a:tc>
                <a:extLst>
                  <a:ext uri="{0D108BD9-81ED-4DB2-BD59-A6C34878D82A}">
                    <a16:rowId xmlns:a16="http://schemas.microsoft.com/office/drawing/2014/main" xmlns="" val="1958695914"/>
                  </a:ext>
                </a:extLst>
              </a:tr>
              <a:tr h="6305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solidFill>
                            <a:srgbClr val="00000A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08.09.2026</a:t>
                      </a:r>
                      <a:endParaRPr lang="ru-RU" sz="1100" dirty="0">
                        <a:solidFill>
                          <a:srgbClr val="00000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305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A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Спортивное занятие</a:t>
                      </a:r>
                      <a:endParaRPr lang="ru-RU" sz="1100">
                        <a:solidFill>
                          <a:srgbClr val="00000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305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solidFill>
                            <a:srgbClr val="00000A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11-00</a:t>
                      </a:r>
                      <a:endParaRPr lang="ru-RU" sz="1100" dirty="0">
                        <a:solidFill>
                          <a:srgbClr val="00000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305" marR="68580" marT="0" marB="0"/>
                </a:tc>
              </a:tr>
              <a:tr h="625946">
                <a:tc>
                  <a:txBody>
                    <a:bodyPr/>
                    <a:lstStyle/>
                    <a:p>
                      <a:pPr indent="-266700" algn="ctr">
                        <a:lnSpc>
                          <a:spcPts val="2015"/>
                        </a:lnSpc>
                        <a:spcBef>
                          <a:spcPts val="2700"/>
                        </a:spcBef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09.09.2026 </a:t>
                      </a:r>
                    </a:p>
                  </a:txBody>
                  <a:tcPr marL="27305" marR="68580" marT="0" marB="0"/>
                </a:tc>
                <a:tc>
                  <a:txBody>
                    <a:bodyPr/>
                    <a:lstStyle/>
                    <a:p>
                      <a:pPr indent="-266700" algn="ctr">
                        <a:lnSpc>
                          <a:spcPts val="2015"/>
                        </a:lnSpc>
                        <a:spcBef>
                          <a:spcPts val="2700"/>
                        </a:spcBef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Плетение сетей для СВО</a:t>
                      </a:r>
                    </a:p>
                  </a:txBody>
                  <a:tcPr marL="27305" marR="68580" marT="0" marB="0"/>
                </a:tc>
                <a:tc>
                  <a:txBody>
                    <a:bodyPr/>
                    <a:lstStyle/>
                    <a:p>
                      <a:pPr indent="-266700" algn="ctr">
                        <a:lnSpc>
                          <a:spcPts val="2015"/>
                        </a:lnSpc>
                        <a:spcBef>
                          <a:spcPts val="2700"/>
                        </a:spcBef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/>
                          <a:ea typeface="Times New Roman"/>
                        </a:rPr>
                        <a:t>14-00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7305" marR="68580" marT="0" marB="0"/>
                </a:tc>
                <a:extLst>
                  <a:ext uri="{0D108BD9-81ED-4DB2-BD59-A6C34878D82A}">
                    <a16:rowId xmlns:a16="http://schemas.microsoft.com/office/drawing/2014/main" xmlns="" val="2732380059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A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15.09.2026</a:t>
                      </a:r>
                      <a:endParaRPr lang="ru-RU" sz="1100">
                        <a:solidFill>
                          <a:srgbClr val="00000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305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A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Спортивное занятие</a:t>
                      </a:r>
                      <a:endParaRPr lang="ru-RU" sz="1100">
                        <a:solidFill>
                          <a:srgbClr val="00000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305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solidFill>
                            <a:srgbClr val="00000A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11-00</a:t>
                      </a:r>
                      <a:endParaRPr lang="ru-RU" sz="1400" dirty="0">
                        <a:solidFill>
                          <a:srgbClr val="00000A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7305" marR="68580" marT="0" marB="0"/>
                </a:tc>
              </a:tr>
              <a:tr h="6392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A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24.09.2026</a:t>
                      </a:r>
                      <a:endParaRPr lang="ru-RU" sz="1100">
                        <a:solidFill>
                          <a:srgbClr val="00000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A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solidFill>
                          <a:srgbClr val="00000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305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A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Актуальные вопросы пенсионного законодательства.</a:t>
                      </a:r>
                      <a:endParaRPr lang="ru-RU" sz="1100">
                        <a:solidFill>
                          <a:srgbClr val="00000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305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solidFill>
                            <a:srgbClr val="00000A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10-00</a:t>
                      </a:r>
                      <a:r>
                        <a:rPr lang="ru-RU" sz="1400" dirty="0">
                          <a:solidFill>
                            <a:srgbClr val="00000A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solidFill>
                          <a:srgbClr val="00000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305" marR="68580" marT="0" marB="0"/>
                </a:tc>
                <a:extLst>
                  <a:ext uri="{0D108BD9-81ED-4DB2-BD59-A6C34878D82A}">
                    <a16:rowId xmlns:a16="http://schemas.microsoft.com/office/drawing/2014/main" xmlns="" val="3200774102"/>
                  </a:ext>
                </a:extLst>
              </a:tr>
              <a:tr h="5235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solidFill>
                            <a:srgbClr val="00000A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28.09.2026</a:t>
                      </a:r>
                      <a:endParaRPr lang="ru-RU" sz="1100" dirty="0">
                        <a:solidFill>
                          <a:srgbClr val="00000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305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00000A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Плетение сетей для СВО</a:t>
                      </a:r>
                      <a:endParaRPr lang="ru-RU" sz="1100" dirty="0">
                        <a:solidFill>
                          <a:srgbClr val="00000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305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solidFill>
                            <a:srgbClr val="00000A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14-00</a:t>
                      </a:r>
                      <a:endParaRPr lang="ru-RU" sz="1100" dirty="0">
                        <a:solidFill>
                          <a:srgbClr val="00000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305" marR="68580" marT="0" marB="0"/>
                </a:tc>
                <a:extLst>
                  <a:ext uri="{0D108BD9-81ED-4DB2-BD59-A6C34878D82A}">
                    <a16:rowId xmlns:a16="http://schemas.microsoft.com/office/drawing/2014/main" xmlns="" val="6638889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374</TotalTime>
  <Words>122</Words>
  <Application>Microsoft Office PowerPoint</Application>
  <PresentationFormat>Произвольный</PresentationFormat>
  <Paragraphs>41</Paragraphs>
  <Slides>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МЕРОПРИЯТИЯ НА СЕНТЯБРЬ 2026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User</cp:lastModifiedBy>
  <cp:revision>40</cp:revision>
  <dcterms:created xsi:type="dcterms:W3CDTF">2025-11-06T11:20:25Z</dcterms:created>
  <dcterms:modified xsi:type="dcterms:W3CDTF">2026-08-26T09:35:32Z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