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0" d="100"/>
          <a:sy n="60" d="100"/>
        </p:scale>
        <p:origin x="2400" y="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B1CE6B-0EFE-4FA9-A703-C0F9648C508D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BEE74-026C-47A4-84CA-8B94F42D8B6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6BEE74-026C-47A4-84CA-8B94F42D8B65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 panose="020F0502020204030204"/>
                <a:cs typeface="Calibri" panose="020F05020202040302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2" Type="http://schemas.openxmlformats.org/officeDocument/2006/relationships/notesSlide" Target="../notesSlides/notesSlide1.xml"/><Relationship Id="rId21" Type="http://schemas.openxmlformats.org/officeDocument/2006/relationships/slideLayout" Target="../slideLayouts/slideLayout2.xml"/><Relationship Id="rId20" Type="http://schemas.openxmlformats.org/officeDocument/2006/relationships/image" Target="../media/image20.png"/><Relationship Id="rId2" Type="http://schemas.openxmlformats.org/officeDocument/2006/relationships/image" Target="../media/image2.png"/><Relationship Id="rId19" Type="http://schemas.openxmlformats.org/officeDocument/2006/relationships/image" Target="../media/image19.png"/><Relationship Id="rId18" Type="http://schemas.openxmlformats.org/officeDocument/2006/relationships/image" Target="../media/image18.png"/><Relationship Id="rId17" Type="http://schemas.openxmlformats.org/officeDocument/2006/relationships/image" Target="../media/image17.png"/><Relationship Id="rId16" Type="http://schemas.openxmlformats.org/officeDocument/2006/relationships/image" Target="../media/image16.png"/><Relationship Id="rId15" Type="http://schemas.openxmlformats.org/officeDocument/2006/relationships/image" Target="../media/image15.png"/><Relationship Id="rId14" Type="http://schemas.openxmlformats.org/officeDocument/2006/relationships/image" Target="../media/image14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" name="Группа 1"/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1950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5" dirty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/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60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ЖДЕМ!</a:t>
            </a:r>
            <a:endParaRPr sz="4400" dirty="0">
              <a:latin typeface="Calibri" panose="020F0502020204030204"/>
              <a:cs typeface="Calibri" panose="020F0502020204030204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контакты</a:t>
            </a:r>
            <a:r>
              <a:rPr sz="13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:</a:t>
            </a:r>
            <a:r>
              <a:rPr lang="ru-RU" sz="13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8(816-66)2-41-19</a:t>
            </a:r>
            <a:endParaRPr sz="1300" dirty="0">
              <a:latin typeface="Calibri" panose="020F0502020204030204"/>
              <a:cs typeface="Calibri" panose="020F0502020204030204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Адрес: г. Валдай, ул. Победы, д. 82</a:t>
            </a:r>
            <a:br>
              <a:rPr lang="ru-RU" sz="13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</a:br>
            <a:r>
              <a:rPr lang="ru-RU" sz="13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Контактный номер: 8(816-66)2-41-19</a:t>
            </a:r>
            <a:endParaRPr lang="ru-RU" sz="1300" dirty="0">
              <a:solidFill>
                <a:srgbClr val="FFFFFF"/>
              </a:solidFill>
              <a:latin typeface="Calibri" panose="020F0502020204030204"/>
              <a:cs typeface="Calibri" panose="020F0502020204030204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Ковальчук Марина Анатольевна</a:t>
            </a:r>
            <a:endParaRPr sz="13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763029" y="7361555"/>
            <a:ext cx="5353612" cy="1164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5">
              <a:lnSpc>
                <a:spcPct val="113000"/>
              </a:lnSpc>
              <a:spcBef>
                <a:spcPts val="100"/>
              </a:spcBef>
            </a:pPr>
            <a:r>
              <a:rPr lang="ru-RU" sz="1600" b="1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                                           </a:t>
            </a:r>
            <a:r>
              <a:rPr sz="1600" b="1" dirty="0" err="1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работы: </a:t>
            </a:r>
            <a:endParaRPr lang="ru-RU" sz="1600" b="1" spc="-10" dirty="0">
              <a:solidFill>
                <a:srgbClr val="58595B"/>
              </a:solidFill>
              <a:latin typeface="Calibri" panose="020F0502020204030204"/>
              <a:cs typeface="Calibri" panose="020F0502020204030204"/>
            </a:endParaRPr>
          </a:p>
          <a:p>
            <a:pPr marL="12700" marR="5080" indent="1948815">
              <a:lnSpc>
                <a:spcPct val="113000"/>
              </a:lnSpc>
              <a:spcBef>
                <a:spcPts val="100"/>
              </a:spcBef>
            </a:pPr>
            <a:r>
              <a:rPr sz="1600" b="1" spc="-10" dirty="0" err="1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понедельник</a:t>
            </a:r>
            <a:r>
              <a:rPr sz="1600" b="1" spc="-10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ru-RU" sz="1600" b="1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четверг</a:t>
            </a:r>
            <a:r>
              <a:rPr sz="1600" b="1" spc="-10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ru-RU" sz="1600" b="1" spc="-10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:  </a:t>
            </a:r>
            <a:r>
              <a:rPr sz="1600" b="1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0</a:t>
            </a:r>
            <a:r>
              <a:rPr lang="en-US" sz="1600" b="1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8</a:t>
            </a:r>
            <a:r>
              <a:rPr sz="1600" b="1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:30</a:t>
            </a:r>
            <a:r>
              <a:rPr sz="1600" b="1" spc="-5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17:30</a:t>
            </a:r>
            <a:endParaRPr lang="ru-RU" sz="1600" b="1" spc="-20" dirty="0">
              <a:solidFill>
                <a:srgbClr val="58595B"/>
              </a:solidFill>
              <a:latin typeface="Calibri" panose="020F0502020204030204"/>
              <a:cs typeface="Calibri" panose="020F0502020204030204"/>
            </a:endParaRPr>
          </a:p>
          <a:p>
            <a:pPr marL="12700" marR="5080" indent="1948815" algn="l">
              <a:lnSpc>
                <a:spcPct val="113000"/>
              </a:lnSpc>
              <a:spcBef>
                <a:spcPts val="100"/>
              </a:spcBef>
            </a:pPr>
            <a:r>
              <a:rPr lang="ru-RU" sz="1600" b="1" spc="-20" dirty="0">
                <a:solidFill>
                  <a:srgbClr val="58595B"/>
                </a:solidFill>
                <a:latin typeface="Calibri" panose="020F0502020204030204"/>
                <a:cs typeface="Calibri" panose="020F0502020204030204"/>
              </a:rPr>
              <a:t>пятница :  08:30 – 17:00</a:t>
            </a:r>
            <a:endParaRPr lang="ru-RU" sz="1600" b="1" spc="-20" dirty="0">
              <a:solidFill>
                <a:srgbClr val="58595B"/>
              </a:solidFill>
              <a:latin typeface="Calibri" panose="020F0502020204030204"/>
              <a:cs typeface="Calibri" panose="020F0502020204030204"/>
            </a:endParaRPr>
          </a:p>
          <a:p>
            <a:pPr marL="12700" marR="5080" indent="1948815">
              <a:lnSpc>
                <a:spcPct val="113000"/>
              </a:lnSpc>
              <a:spcBef>
                <a:spcPts val="100"/>
              </a:spcBef>
            </a:pPr>
            <a:endParaRPr sz="1600" dirty="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60"/>
              </a:spcBef>
            </a:pPr>
            <a:r>
              <a:rPr sz="8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пенсионного</a:t>
            </a:r>
            <a:endParaRPr sz="800" dirty="0">
              <a:latin typeface="Calibri" panose="020F0502020204030204"/>
              <a:cs typeface="Calibri" panose="020F0502020204030204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РФ</a:t>
            </a:r>
            <a:endParaRPr sz="800" dirty="0">
              <a:latin typeface="Calibri" panose="020F0502020204030204"/>
              <a:cs typeface="Calibri" panose="020F0502020204030204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lang="ru-RU" sz="800" spc="-2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Новгородской </a:t>
            </a:r>
            <a:r>
              <a:rPr sz="800" spc="-10" dirty="0" err="1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области</a:t>
            </a:r>
            <a:endParaRPr sz="800" dirty="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104" name="Группа 103"/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/>
          </p:txBody>
        </p:sp>
        <p:grpSp>
          <p:nvGrpSpPr>
            <p:cNvPr id="51" name="object 51"/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/>
            </p:txBody>
          </p:sp>
          <p:pic>
            <p:nvPicPr>
              <p:cNvPr id="53" name="object 53"/>
              <p:cNvPicPr/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/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/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/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/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/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/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/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/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/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/>
            </p:txBody>
          </p:sp>
          <p:pic>
            <p:nvPicPr>
              <p:cNvPr id="67" name="object 67"/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/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/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9050" y="1841501"/>
          <a:ext cx="6580505" cy="46063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8400"/>
                <a:gridCol w="4840400"/>
                <a:gridCol w="941705"/>
              </a:tblGrid>
              <a:tr h="626717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  <a:endParaRPr lang="ru-RU" dirty="0">
                        <a:latin typeface="+mn-lt"/>
                      </a:endParaRP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</a:tr>
              <a:tr h="42671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dirty="0">
                          <a:latin typeface="+mn-lt"/>
                          <a:cs typeface="Calibri" panose="020F0502020204030204"/>
                        </a:rPr>
                        <a:t>01.08</a:t>
                      </a:r>
                      <a:endParaRPr lang="ru-RU" sz="1800" b="1" dirty="0">
                        <a:latin typeface="+mn-lt"/>
                        <a:cs typeface="Calibri" panose="020F05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dirty="0">
                          <a:latin typeface="+mn-lt"/>
                          <a:cs typeface="Calibri Light" panose="020F0302020204030204"/>
                        </a:rPr>
                        <a:t>Межрегиональный фестиваль авторской песни «Норд-Вест»</a:t>
                      </a:r>
                      <a:endParaRPr lang="ru-RU" sz="1800" b="0" dirty="0">
                        <a:latin typeface="+mn-lt"/>
                        <a:cs typeface="Calibri Light" panose="020F03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dirty="0">
                          <a:latin typeface="+mn-lt"/>
                          <a:cs typeface="Calibri" panose="020F0502020204030204"/>
                        </a:rPr>
                        <a:t>19:30</a:t>
                      </a:r>
                      <a:endParaRPr lang="ru-RU" sz="1800" b="0" dirty="0">
                        <a:latin typeface="+mn-lt"/>
                        <a:cs typeface="Calibri" panose="020F0502020204030204"/>
                      </a:endParaRPr>
                    </a:p>
                  </a:txBody>
                  <a:tcPr/>
                </a:tc>
              </a:tr>
              <a:tr h="46257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spc="-10" dirty="0">
                          <a:solidFill>
                            <a:srgbClr val="231F20"/>
                          </a:solidFill>
                          <a:latin typeface="+mn-lt"/>
                          <a:cs typeface="Calibri" panose="020F0502020204030204"/>
                        </a:rPr>
                        <a:t>07.08</a:t>
                      </a:r>
                      <a:endParaRPr lang="ru-RU" sz="1800" b="1" dirty="0">
                        <a:latin typeface="+mn-lt"/>
                        <a:cs typeface="Calibri" panose="020F05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dirty="0">
                          <a:latin typeface="+mn-lt"/>
                          <a:cs typeface="Calibri Light" panose="020F0302020204030204"/>
                        </a:rPr>
                        <a:t>Упражнения по логическому мышлению</a:t>
                      </a:r>
                      <a:endParaRPr lang="ru-RU" sz="1800" b="0" dirty="0">
                        <a:latin typeface="+mn-lt"/>
                        <a:cs typeface="Calibri Light" panose="020F03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spc="-10" dirty="0">
                          <a:solidFill>
                            <a:srgbClr val="231F20"/>
                          </a:solidFill>
                          <a:latin typeface="+mn-lt"/>
                          <a:cs typeface="Calibri" panose="020F0502020204030204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 panose="020F0502020204030204"/>
                      </a:endParaRPr>
                    </a:p>
                  </a:txBody>
                  <a:tcPr/>
                </a:tc>
              </a:tr>
              <a:tr h="358124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spc="-10" dirty="0">
                          <a:solidFill>
                            <a:srgbClr val="231F20"/>
                          </a:solidFill>
                          <a:latin typeface="+mn-lt"/>
                          <a:cs typeface="Calibri" panose="020F0502020204030204"/>
                        </a:rPr>
                        <a:t>09.08</a:t>
                      </a:r>
                      <a:endParaRPr lang="ru-RU" sz="1800" b="1" dirty="0">
                        <a:latin typeface="+mn-lt"/>
                        <a:cs typeface="Calibri" panose="020F05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dirty="0">
                          <a:latin typeface="+mn-lt"/>
                          <a:cs typeface="Calibri Light" panose="020F0302020204030204"/>
                        </a:rPr>
                        <a:t>Концерт-дефиле «Нить традиций»</a:t>
                      </a:r>
                      <a:endParaRPr lang="ru-RU" sz="1800" b="0" dirty="0">
                        <a:latin typeface="+mn-lt"/>
                        <a:cs typeface="Calibri Light" panose="020F03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latin typeface="+mn-lt"/>
                        </a:rPr>
                        <a:t>15:00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390863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1" dirty="0">
                          <a:latin typeface="+mn-lt"/>
                          <a:cs typeface="Calibri" panose="020F0502020204030204"/>
                        </a:rPr>
                        <a:t>14.08</a:t>
                      </a:r>
                      <a:endParaRPr lang="ru-RU" sz="1800" b="1" dirty="0">
                        <a:latin typeface="+mn-lt"/>
                        <a:cs typeface="Calibri" panose="020F05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dirty="0"/>
                        <a:t>Викторина «Вокруг света»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latin typeface="+mn-lt"/>
                        </a:rPr>
                        <a:t>11:00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</a:tr>
              <a:tr h="432733">
                <a:tc>
                  <a:txBody>
                    <a:bodyPr/>
                    <a:lstStyle/>
                    <a:p>
                      <a:r>
                        <a:rPr lang="ru-RU" b="1" dirty="0"/>
                        <a:t>18.08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800" b="0" dirty="0">
                          <a:latin typeface="+mn-lt"/>
                          <a:cs typeface="Calibri Light" panose="020F0302020204030204"/>
                        </a:rPr>
                        <a:t>Лекция «Акткальные вопросы пенсионного законодательства»</a:t>
                      </a:r>
                      <a:endParaRPr lang="ru-RU" sz="1800" b="0" dirty="0">
                        <a:latin typeface="+mn-lt"/>
                        <a:cs typeface="Calibri Light" panose="020F030202020403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10:00</a:t>
                      </a:r>
                      <a:endParaRPr lang="ru-RU" dirty="0"/>
                    </a:p>
                  </a:txBody>
                  <a:tcPr/>
                </a:tc>
              </a:tr>
              <a:tr h="461049">
                <a:tc>
                  <a:txBody>
                    <a:bodyPr/>
                    <a:lstStyle/>
                    <a:p>
                      <a:r>
                        <a:rPr lang="ru-RU" b="1" dirty="0"/>
                        <a:t>21.08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Игра-викторина «День Российского флага»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/>
                        <a:t>11:00</a:t>
                      </a:r>
                      <a:endParaRPr lang="ru-RU" dirty="0"/>
                    </a:p>
                  </a:txBody>
                  <a:tcPr/>
                </a:tc>
              </a:tr>
              <a:tr h="358124">
                <a:tc>
                  <a:txBody>
                    <a:bodyPr/>
                    <a:lstStyle/>
                    <a:p>
                      <a:r>
                        <a:rPr lang="ru-RU" b="1" dirty="0"/>
                        <a:t>22.08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Межрегиональный фестиваль ямщицкой культуры «Зимгора»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13:00</a:t>
                      </a:r>
                      <a:endParaRPr lang="ru-RU" dirty="0"/>
                    </a:p>
                  </a:txBody>
                  <a:tcPr/>
                </a:tc>
              </a:tr>
              <a:tr h="358124">
                <a:tc>
                  <a:txBody>
                    <a:bodyPr/>
                    <a:lstStyle/>
                    <a:p>
                      <a:r>
                        <a:rPr lang="en-US" altLang="ru-RU" b="1" dirty="0"/>
                        <a:t>2</a:t>
                      </a:r>
                      <a:r>
                        <a:rPr lang="ru-RU" altLang="en-US" b="1" dirty="0"/>
                        <a:t>8</a:t>
                      </a:r>
                      <a:r>
                        <a:rPr lang="en-US" altLang="ru-RU" b="1" dirty="0"/>
                        <a:t>.08</a:t>
                      </a:r>
                      <a:endParaRPr lang="en-US" alt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altLang="en-US" dirty="0"/>
                        <a:t>Упражнения по логическому мышлению</a:t>
                      </a:r>
                      <a:endParaRPr lang="ru-RU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11:00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804</Words>
  <Application>WPS Presentation</Application>
  <PresentationFormat>Произвольный</PresentationFormat>
  <Paragraphs>72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SimSun</vt:lpstr>
      <vt:lpstr>Wingdings</vt:lpstr>
      <vt:lpstr>Calibri</vt:lpstr>
      <vt:lpstr>Calibri Light</vt:lpstr>
      <vt:lpstr>Microsoft YaHei</vt:lpstr>
      <vt:lpstr>Arial Unicode MS</vt:lpstr>
      <vt:lpstr>Calibri</vt:lpstr>
      <vt:lpstr>Office Theme</vt:lpstr>
      <vt:lpstr>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User</cp:lastModifiedBy>
  <cp:revision>51</cp:revision>
  <dcterms:created xsi:type="dcterms:W3CDTF">2025-11-06T11:20:00Z</dcterms:created>
  <dcterms:modified xsi:type="dcterms:W3CDTF">2026-07-27T11:46:08Z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2025-11-06T06:00:00Z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2025-11-06T06:00:00Z</vt:filetime>
  </property>
  <property fmtid="{D5CDD505-2E9C-101B-9397-08002B2CF9AE}" pid="5" name="Producer">
    <vt:lpwstr>Adobe PDF Library 17.0</vt:lpwstr>
  </property>
  <property fmtid="{D5CDD505-2E9C-101B-9397-08002B2CF9AE}" pid="6" name="KSOProductBuildVer">
    <vt:lpwstr>1049-12.1.0.27458</vt:lpwstr>
  </property>
  <property fmtid="{D5CDD505-2E9C-101B-9397-08002B2CF9AE}" pid="7" name="ICV">
    <vt:lpwstr>9D563936DA2D4C059153412B5ECBFE52_12</vt:lpwstr>
  </property>
</Properties>
</file>