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2467" y="235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00200"/>
            <a:ext cx="7344720" cy="34509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2240" cy="13176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3600" cy="12852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91240" cy="13176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8240" cy="13176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9080" cy="12816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1960" cy="12996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5002386" y="316800"/>
            <a:ext cx="2304256" cy="1866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r>
              <a:rPr lang="ru-RU" sz="2700" b="1" strike="noStrike" spc="-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МАРТ </a:t>
            </a:r>
            <a:r>
              <a:rPr lang="ru-RU" sz="2700" b="1" strike="noStrike" spc="-12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</a:p>
          <a:p>
            <a:r>
              <a:rPr lang="ru-RU" sz="2700" b="1" spc="-12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700" b="1" spc="-12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     года</a:t>
            </a:r>
            <a:endParaRPr lang="ru-RU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472500" y="8412789"/>
            <a:ext cx="5113080" cy="230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МЫ</a:t>
            </a:r>
            <a:r>
              <a:rPr lang="ru-RU" sz="4400" b="1" strike="noStrike" spc="-128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28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</a:t>
            </a:r>
          </a:p>
          <a:p>
            <a:pPr marL="15120">
              <a:lnSpc>
                <a:spcPts val="459"/>
              </a:lnSpc>
            </a:pPr>
            <a:r>
              <a:rPr lang="ru-RU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Адрес:Новгородская</a:t>
            </a:r>
            <a:r>
              <a:rPr lang="ru-RU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область, г. </a:t>
            </a:r>
            <a:r>
              <a:rPr lang="ru-RU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Чудово</a:t>
            </a:r>
            <a:r>
              <a:rPr lang="ru-RU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</a:p>
          <a:p>
            <a:pPr marL="15120">
              <a:lnSpc>
                <a:spcPts val="459"/>
              </a:lnSpc>
            </a:pPr>
            <a:endParaRPr lang="ru-RU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trike="noStrike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r>
              <a:rPr lang="ru-RU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ул. </a:t>
            </a:r>
            <a:r>
              <a:rPr lang="ru-RU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Некрасова, д.  27</a:t>
            </a:r>
          </a:p>
          <a:p>
            <a:pPr marL="15120">
              <a:lnSpc>
                <a:spcPts val="459"/>
              </a:lnSpc>
            </a:pPr>
            <a:endParaRPr lang="ru-RU" strike="noStrike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r>
              <a:rPr lang="ru-RU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Контактный номер   8(81665) 54-69</a:t>
            </a:r>
          </a:p>
          <a:p>
            <a:pPr marL="15120">
              <a:lnSpc>
                <a:spcPts val="459"/>
              </a:lnSpc>
            </a:pPr>
            <a:endParaRPr lang="ru-RU" strike="noStrike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r>
              <a:rPr lang="ru-RU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Борисова Елена Николаевна</a:t>
            </a:r>
          </a:p>
          <a:p>
            <a:pPr marL="12600">
              <a:lnSpc>
                <a:spcPct val="75000"/>
              </a:lnSpc>
            </a:pPr>
            <a:endParaRPr lang="ru-RU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1762920" y="7361640"/>
            <a:ext cx="5352480" cy="1110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                             Время</a:t>
            </a:r>
            <a:r>
              <a:rPr lang="ru-RU" sz="1600" b="1" strike="noStrike" spc="-58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4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r>
              <a:rPr lang="ru-RU" sz="1600" b="1" strike="noStrike" spc="-4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понедельник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–</a:t>
            </a:r>
            <a:r>
              <a:rPr lang="ru-RU" sz="1600" b="1" strike="noStrike" spc="-4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четверг</a:t>
            </a:r>
            <a:r>
              <a:rPr lang="ru-RU" sz="1600" b="1" strike="noStrike" spc="-4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: 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08:30 –</a:t>
            </a:r>
            <a:r>
              <a:rPr lang="ru-RU" sz="1600" b="1" strike="noStrike" spc="-7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17:30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r>
              <a:rPr lang="ru-RU" sz="1600" b="1" strike="noStrike" spc="-12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пятница :  08:30 – 17:00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16560" cy="762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35"/>
              </a:lnSpc>
            </a:pPr>
            <a:r>
              <a:rPr lang="ru-RU" sz="80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strike="noStrike" spc="49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35"/>
              </a:lnSpc>
            </a:pP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</a:t>
            </a:r>
            <a:r>
              <a:rPr lang="ru-RU" sz="80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социального</a:t>
            </a:r>
            <a:r>
              <a:rPr lang="ru-RU" sz="800" strike="noStrike" spc="49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</a:t>
            </a:r>
            <a:r>
              <a:rPr lang="ru-RU" sz="800" strike="noStrike" spc="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trike="noStrike" spc="-18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35"/>
              </a:lnSpc>
            </a:pP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strike="noStrike" spc="38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trike="noStrike" spc="-1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Новгородской </a:t>
            </a:r>
            <a:r>
              <a:rPr lang="ru-RU" sz="80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/>
          <a:stretch/>
        </p:blipFill>
        <p:spPr>
          <a:xfrm>
            <a:off x="512280" y="489240"/>
            <a:ext cx="838440" cy="956160"/>
          </a:xfrm>
          <a:prstGeom prst="rect">
            <a:avLst/>
          </a:prstGeom>
          <a:ln>
            <a:noFill/>
          </a:ln>
        </p:spPr>
      </p:pic>
      <p:sp>
        <p:nvSpPr>
          <p:cNvPr id="49" name="CustomShape 7"/>
          <p:cNvSpPr/>
          <p:nvPr/>
        </p:nvSpPr>
        <p:spPr>
          <a:xfrm>
            <a:off x="1577160" y="814680"/>
            <a:ext cx="294120" cy="18432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CustomShape 8"/>
          <p:cNvSpPr/>
          <p:nvPr/>
        </p:nvSpPr>
        <p:spPr>
          <a:xfrm>
            <a:off x="1917720" y="814680"/>
            <a:ext cx="289800" cy="15012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1" name="object 53"/>
          <p:cNvPicPr/>
          <p:nvPr/>
        </p:nvPicPr>
        <p:blipFill>
          <a:blip r:embed="rId9"/>
          <a:stretch/>
        </p:blipFill>
        <p:spPr>
          <a:xfrm>
            <a:off x="2244240" y="815040"/>
            <a:ext cx="120240" cy="149040"/>
          </a:xfrm>
          <a:prstGeom prst="rect">
            <a:avLst/>
          </a:prstGeom>
          <a:ln>
            <a:noFill/>
          </a:ln>
        </p:spPr>
      </p:pic>
      <p:pic>
        <p:nvPicPr>
          <p:cNvPr id="52" name="object 54"/>
          <p:cNvPicPr/>
          <p:nvPr/>
        </p:nvPicPr>
        <p:blipFill>
          <a:blip r:embed="rId10"/>
          <a:stretch/>
        </p:blipFill>
        <p:spPr>
          <a:xfrm>
            <a:off x="1556640" y="1049760"/>
            <a:ext cx="158760" cy="152640"/>
          </a:xfrm>
          <a:prstGeom prst="rect">
            <a:avLst/>
          </a:prstGeom>
          <a:ln>
            <a:noFill/>
          </a:ln>
        </p:spPr>
      </p:pic>
      <p:pic>
        <p:nvPicPr>
          <p:cNvPr id="53" name="object 56"/>
          <p:cNvPicPr/>
          <p:nvPr/>
        </p:nvPicPr>
        <p:blipFill>
          <a:blip r:embed="rId11"/>
          <a:stretch/>
        </p:blipFill>
        <p:spPr>
          <a:xfrm>
            <a:off x="1762920" y="1051560"/>
            <a:ext cx="121680" cy="149040"/>
          </a:xfrm>
          <a:prstGeom prst="rect">
            <a:avLst/>
          </a:prstGeom>
          <a:ln>
            <a:noFill/>
          </a:ln>
        </p:spPr>
      </p:pic>
      <p:sp>
        <p:nvSpPr>
          <p:cNvPr id="54" name="CustomShape 9"/>
          <p:cNvSpPr/>
          <p:nvPr/>
        </p:nvSpPr>
        <p:spPr>
          <a:xfrm>
            <a:off x="1917720" y="1051200"/>
            <a:ext cx="521640" cy="18252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5" name="object 59"/>
          <p:cNvPicPr/>
          <p:nvPr/>
        </p:nvPicPr>
        <p:blipFill>
          <a:blip r:embed="rId12"/>
          <a:stretch/>
        </p:blipFill>
        <p:spPr>
          <a:xfrm>
            <a:off x="2489040" y="1051560"/>
            <a:ext cx="128880" cy="149040"/>
          </a:xfrm>
          <a:prstGeom prst="rect">
            <a:avLst/>
          </a:prstGeom>
          <a:ln>
            <a:noFill/>
          </a:ln>
        </p:spPr>
      </p:pic>
      <p:pic>
        <p:nvPicPr>
          <p:cNvPr id="56" name="object 60"/>
          <p:cNvPicPr/>
          <p:nvPr/>
        </p:nvPicPr>
        <p:blipFill>
          <a:blip r:embed="rId13"/>
          <a:stretch/>
        </p:blipFill>
        <p:spPr>
          <a:xfrm>
            <a:off x="2658960" y="1051560"/>
            <a:ext cx="119880" cy="149040"/>
          </a:xfrm>
          <a:prstGeom prst="rect">
            <a:avLst/>
          </a:prstGeom>
          <a:ln>
            <a:noFill/>
          </a:ln>
        </p:spPr>
      </p:pic>
      <p:pic>
        <p:nvPicPr>
          <p:cNvPr id="57" name="object 62"/>
          <p:cNvPicPr/>
          <p:nvPr/>
        </p:nvPicPr>
        <p:blipFill>
          <a:blip r:embed="rId14"/>
          <a:stretch/>
        </p:blipFill>
        <p:spPr>
          <a:xfrm>
            <a:off x="1556640" y="1292040"/>
            <a:ext cx="142200" cy="154440"/>
          </a:xfrm>
          <a:prstGeom prst="rect">
            <a:avLst/>
          </a:prstGeom>
          <a:ln>
            <a:noFill/>
          </a:ln>
        </p:spPr>
      </p:pic>
      <p:pic>
        <p:nvPicPr>
          <p:cNvPr id="58" name="object 63"/>
          <p:cNvPicPr/>
          <p:nvPr/>
        </p:nvPicPr>
        <p:blipFill>
          <a:blip r:embed="rId15"/>
          <a:stretch/>
        </p:blipFill>
        <p:spPr>
          <a:xfrm>
            <a:off x="1725840" y="1292040"/>
            <a:ext cx="163440" cy="154440"/>
          </a:xfrm>
          <a:prstGeom prst="rect">
            <a:avLst/>
          </a:prstGeom>
          <a:ln>
            <a:noFill/>
          </a:ln>
        </p:spPr>
      </p:pic>
      <p:pic>
        <p:nvPicPr>
          <p:cNvPr id="59" name="object 64"/>
          <p:cNvPicPr/>
          <p:nvPr/>
        </p:nvPicPr>
        <p:blipFill>
          <a:blip r:embed="rId16"/>
          <a:stretch/>
        </p:blipFill>
        <p:spPr>
          <a:xfrm>
            <a:off x="1917720" y="1284480"/>
            <a:ext cx="359280" cy="186840"/>
          </a:xfrm>
          <a:prstGeom prst="rect">
            <a:avLst/>
          </a:prstGeom>
          <a:ln>
            <a:noFill/>
          </a:ln>
        </p:spPr>
      </p:pic>
      <p:pic>
        <p:nvPicPr>
          <p:cNvPr id="60" name="object 65"/>
          <p:cNvPicPr/>
          <p:nvPr/>
        </p:nvPicPr>
        <p:blipFill>
          <a:blip r:embed="rId17"/>
          <a:stretch/>
        </p:blipFill>
        <p:spPr>
          <a:xfrm>
            <a:off x="2300040" y="1292040"/>
            <a:ext cx="163440" cy="154440"/>
          </a:xfrm>
          <a:prstGeom prst="rect">
            <a:avLst/>
          </a:prstGeom>
          <a:ln>
            <a:noFill/>
          </a:ln>
        </p:spPr>
      </p:pic>
      <p:sp>
        <p:nvSpPr>
          <p:cNvPr id="61" name="CustomShape 10"/>
          <p:cNvSpPr/>
          <p:nvPr/>
        </p:nvSpPr>
        <p:spPr>
          <a:xfrm>
            <a:off x="2494080" y="1290960"/>
            <a:ext cx="137520" cy="14868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2" name="object 67"/>
          <p:cNvPicPr/>
          <p:nvPr/>
        </p:nvPicPr>
        <p:blipFill>
          <a:blip r:embed="rId18"/>
          <a:stretch/>
        </p:blipFill>
        <p:spPr>
          <a:xfrm>
            <a:off x="2661480" y="1290960"/>
            <a:ext cx="169200" cy="180360"/>
          </a:xfrm>
          <a:prstGeom prst="rect">
            <a:avLst/>
          </a:prstGeom>
          <a:ln>
            <a:noFill/>
          </a:ln>
        </p:spPr>
      </p:pic>
      <p:pic>
        <p:nvPicPr>
          <p:cNvPr id="63" name="object 68"/>
          <p:cNvPicPr/>
          <p:nvPr/>
        </p:nvPicPr>
        <p:blipFill>
          <a:blip r:embed="rId19"/>
          <a:stretch/>
        </p:blipFill>
        <p:spPr>
          <a:xfrm>
            <a:off x="2861640" y="1290960"/>
            <a:ext cx="167400" cy="14904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055200" y="8407595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6" name="object 48"/>
          <p:cNvPicPr/>
          <p:nvPr/>
        </p:nvPicPr>
        <p:blipFill>
          <a:blip r:embed="rId20"/>
          <a:stretch/>
        </p:blipFill>
        <p:spPr>
          <a:xfrm>
            <a:off x="6162120" y="8528760"/>
            <a:ext cx="600480" cy="515520"/>
          </a:xfrm>
          <a:prstGeom prst="rect">
            <a:avLst/>
          </a:prstGeom>
          <a:ln>
            <a:noFill/>
          </a:ln>
        </p:spPr>
      </p:pic>
      <p:pic>
        <p:nvPicPr>
          <p:cNvPr id="67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>
            <a:noFill/>
          </a:ln>
        </p:spPr>
      </p:pic>
      <p:graphicFrame>
        <p:nvGraphicFramePr>
          <p:cNvPr id="68" name="Table 13"/>
          <p:cNvGraphicFramePr/>
          <p:nvPr>
            <p:extLst>
              <p:ext uri="{D42A27DB-BD31-4B8C-83A1-F6EECF244321}">
                <p14:modId xmlns:p14="http://schemas.microsoft.com/office/powerpoint/2010/main" val="3694058706"/>
              </p:ext>
            </p:extLst>
          </p:nvPr>
        </p:nvGraphicFramePr>
        <p:xfrm>
          <a:off x="349200" y="2077920"/>
          <a:ext cx="6789600" cy="5045351"/>
        </p:xfrm>
        <a:graphic>
          <a:graphicData uri="http://schemas.openxmlformats.org/drawingml/2006/table">
            <a:tbl>
              <a:tblPr/>
              <a:tblGrid>
                <a:gridCol w="879480"/>
                <a:gridCol w="4759200"/>
                <a:gridCol w="115092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lang="ru-RU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4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02.03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Лекция «Здоровый образ жизни»</a:t>
                      </a:r>
                      <a:endParaRPr lang="ru-RU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l"/>
                      <a:r>
                        <a:rPr lang="ru-RU" sz="14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(встреча с представителем </a:t>
                      </a:r>
                      <a:r>
                        <a:rPr lang="ru-RU" sz="140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санэпидемстанции</a:t>
                      </a:r>
                      <a:r>
                        <a:rPr lang="ru-RU" sz="14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) </a:t>
                      </a:r>
                      <a:endParaRPr lang="ru-RU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16:00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4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06.03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4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Оздоровительная гимнастика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4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12.03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«В здравом уме и твердой памяти: практики для активного долголетия»</a:t>
                      </a:r>
                      <a:endParaRPr lang="ru-RU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4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19.03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Вопросы по выплате пенсии</a:t>
                      </a:r>
                      <a:endParaRPr lang="ru-RU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11:00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4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20.03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4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Вопросы пенсионного и социального обеспечения для получателей пенсий и иных социальных выплат, а также граждан </a:t>
                      </a:r>
                      <a:r>
                        <a:rPr lang="ru-RU" sz="140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предпенсионного</a:t>
                      </a:r>
                      <a:r>
                        <a:rPr lang="ru-RU" sz="14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возраста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4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24.03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4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Встреча с психологом </a:t>
                      </a:r>
                      <a:endParaRPr lang="ru-RU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14:00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119</Words>
  <Application>Microsoft Office PowerPoint</Application>
  <PresentationFormat>Произвольный</PresentationFormat>
  <Paragraphs>42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23</cp:revision>
  <dcterms:created xsi:type="dcterms:W3CDTF">2025-11-06T11:20:25Z</dcterms:created>
  <dcterms:modified xsi:type="dcterms:W3CDTF">2026-02-25T06:03:35Z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