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</p:sldIdLst>
  <p:sldSz cx="7556500" cy="10693400"/>
  <p:notesSz cx="6797675" cy="9928225"/>
  <p:defaultTextStyle>
    <a:defPPr>
      <a:defRPr kern="0"/>
    </a:defPPr>
  </p:defaultTextStyle>
  <p:extLst>
    <p:ext uri="{EFAFB233-063F-42B5-8137-9DF3F51BA10A}">
      <p15:sld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474" y="303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2/27/2026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2/27/2026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2/27/2026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2/27/2026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2/27/2026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2/27/2026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="" xmlns:a16="http://schemas.microsoft.com/office/drawing/2014/main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="" xmlns:a16="http://schemas.microsoft.com/office/drawing/2014/main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="" xmlns:a16="http://schemas.microsoft.com/office/drawing/2014/main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="" xmlns:a16="http://schemas.microsoft.com/office/drawing/2014/main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="" xmlns:a16="http://schemas.microsoft.com/office/drawing/2014/main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="" xmlns:a16="http://schemas.microsoft.com/office/drawing/2014/main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="" xmlns:a16="http://schemas.microsoft.com/office/drawing/2014/main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="" xmlns:a16="http://schemas.microsoft.com/office/drawing/2014/main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="" xmlns:a16="http://schemas.microsoft.com/office/drawing/2014/main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="" xmlns:a16="http://schemas.microsoft.com/office/drawing/2014/main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822835" y="316976"/>
            <a:ext cx="2316480" cy="112268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10" dirty="0" smtClean="0"/>
              <a:t>МАРТ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="" xmlns:a16="http://schemas.microsoft.com/office/drawing/2014/main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41456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FFFFFF"/>
                </a:solidFill>
                <a:latin typeface="Calibri"/>
                <a:cs typeface="Calibri"/>
              </a:rPr>
              <a:t>контакты: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Адрес: Новгородская обл.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г.Старая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Русса, ул. Некрасова д.22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 8-81652  - 3-77-59</a:t>
            </a:r>
            <a:endParaRPr lang="ru-RU" sz="130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ФИО  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Мизгирева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Татьяна Анатольевна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="" xmlns:a16="http://schemas.microsoft.com/office/drawing/2014/main" id="{797366C2-E247-0149-04E1-7921DBE2C6E3}"/>
              </a:ext>
            </a:extLst>
          </p:cNvPr>
          <p:cNvSpPr txBox="1"/>
          <p:nvPr/>
        </p:nvSpPr>
        <p:spPr>
          <a:xfrm>
            <a:off x="1763028" y="7361555"/>
            <a:ext cx="5368021" cy="131606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                                          </a:t>
            </a:r>
            <a:endParaRPr lang="ru-RU" sz="1600" b="1" dirty="0">
              <a:solidFill>
                <a:srgbClr val="58595B"/>
              </a:solidFill>
              <a:latin typeface="Calibri"/>
              <a:cs typeface="Calibri"/>
            </a:endParaRPr>
          </a:p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200" b="1" dirty="0" err="1" smtClean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200" b="1" spc="-6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2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</a:t>
            </a:r>
            <a:endParaRPr lang="ru-RU" sz="1200" b="1" spc="-10" dirty="0">
              <a:solidFill>
                <a:srgbClr val="58595B"/>
              </a:solidFill>
              <a:latin typeface="Calibri"/>
              <a:cs typeface="Calibri"/>
            </a:endParaRPr>
          </a:p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200" b="1" spc="-10" dirty="0" err="1" smtClean="0">
                <a:solidFill>
                  <a:srgbClr val="58595B"/>
                </a:solidFill>
                <a:latin typeface="Calibri"/>
                <a:cs typeface="Calibri"/>
              </a:rPr>
              <a:t>понедельник</a:t>
            </a:r>
            <a:r>
              <a:rPr sz="12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2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2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200" b="1" dirty="0" smtClean="0">
                <a:solidFill>
                  <a:srgbClr val="58595B"/>
                </a:solidFill>
                <a:latin typeface="Calibri"/>
                <a:cs typeface="Calibri"/>
              </a:rPr>
              <a:t>четверг</a:t>
            </a:r>
            <a:r>
              <a:rPr sz="12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2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:  </a:t>
            </a:r>
            <a:r>
              <a:rPr sz="12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en-US" sz="1200" b="1" dirty="0" smtClean="0">
                <a:solidFill>
                  <a:srgbClr val="58595B"/>
                </a:solidFill>
                <a:latin typeface="Calibri"/>
                <a:cs typeface="Calibri"/>
              </a:rPr>
              <a:t>8</a:t>
            </a:r>
            <a:r>
              <a:rPr sz="1200" b="1" dirty="0" smtClean="0">
                <a:solidFill>
                  <a:srgbClr val="58595B"/>
                </a:solidFill>
                <a:latin typeface="Calibri"/>
                <a:cs typeface="Calibri"/>
              </a:rPr>
              <a:t>:30</a:t>
            </a:r>
            <a:r>
              <a:rPr sz="12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2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2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2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17:30</a:t>
            </a:r>
            <a:endParaRPr lang="ru-RU" sz="1200" b="1" spc="-20" dirty="0" smtClean="0">
              <a:solidFill>
                <a:srgbClr val="58595B"/>
              </a:solidFill>
              <a:latin typeface="Calibri"/>
              <a:cs typeface="Calibri"/>
            </a:endParaRPr>
          </a:p>
          <a:p>
            <a:pPr marL="12700" marR="5080" indent="1948814" algn="l">
              <a:lnSpc>
                <a:spcPct val="112799"/>
              </a:lnSpc>
              <a:spcBef>
                <a:spcPts val="100"/>
              </a:spcBef>
            </a:pPr>
            <a:r>
              <a:rPr lang="ru-RU" sz="1200" b="1" spc="-20" dirty="0">
                <a:solidFill>
                  <a:srgbClr val="58595B"/>
                </a:solidFill>
                <a:latin typeface="Calibri"/>
                <a:cs typeface="Calibri"/>
              </a:rPr>
              <a:t>п</a:t>
            </a:r>
            <a:r>
              <a:rPr lang="ru-RU" sz="12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ятница :  08:30 – 17:00</a:t>
            </a:r>
          </a:p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="" xmlns:a16="http://schemas.microsoft.com/office/drawing/2014/main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648895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 err="1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0" dirty="0" smtClean="0">
                <a:solidFill>
                  <a:srgbClr val="FFFFFF"/>
                </a:solidFill>
                <a:latin typeface="Calibri"/>
                <a:cs typeface="Calibri"/>
              </a:rPr>
              <a:t>Новгородской </a:t>
            </a:r>
            <a:r>
              <a:rPr sz="800" spc="-10" dirty="0" err="1" smtClean="0">
                <a:solidFill>
                  <a:srgbClr val="FFFFFF"/>
                </a:solidFill>
                <a:latin typeface="Calibri"/>
                <a:cs typeface="Calibri"/>
              </a:rPr>
              <a:t>области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="" xmlns:a16="http://schemas.microsoft.com/office/drawing/2014/main" id="{8A09EA03-27DE-E8C5-F944-F6332F890821}"/>
              </a:ext>
            </a:extLst>
          </p:cNvPr>
          <p:cNvGrpSpPr/>
          <p:nvPr/>
        </p:nvGrpSpPr>
        <p:grpSpPr>
          <a:xfrm>
            <a:off x="512394" y="241300"/>
            <a:ext cx="2518182" cy="995720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="" xmlns:a16="http://schemas.microsoft.com/office/drawing/2014/main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="" xmlns:a16="http://schemas.microsoft.com/office/drawing/2014/main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="" xmlns:a16="http://schemas.microsoft.com/office/drawing/2014/main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="" xmlns:a16="http://schemas.microsoft.com/office/drawing/2014/main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="" xmlns:a16="http://schemas.microsoft.com/office/drawing/2014/main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="" xmlns:a16="http://schemas.microsoft.com/office/drawing/2014/main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="" xmlns:a16="http://schemas.microsoft.com/office/drawing/2014/main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="" xmlns:a16="http://schemas.microsoft.com/office/drawing/2014/main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="" xmlns:a16="http://schemas.microsoft.com/office/drawing/2014/main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="" xmlns:a16="http://schemas.microsoft.com/office/drawing/2014/main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="" xmlns:a16="http://schemas.microsoft.com/office/drawing/2014/main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="" xmlns:a16="http://schemas.microsoft.com/office/drawing/2014/main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="" xmlns:a16="http://schemas.microsoft.com/office/drawing/2014/main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="" xmlns:a16="http://schemas.microsoft.com/office/drawing/2014/main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="" xmlns:a16="http://schemas.microsoft.com/office/drawing/2014/main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="" xmlns:a16="http://schemas.microsoft.com/office/drawing/2014/main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="" xmlns:a16="http://schemas.microsoft.com/office/drawing/2014/main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="" xmlns:a16="http://schemas.microsoft.com/office/drawing/2014/main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="" xmlns:a16="http://schemas.microsoft.com/office/drawing/2014/main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="" xmlns:a16="http://schemas.microsoft.com/office/drawing/2014/main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="" xmlns:a16="http://schemas.microsoft.com/office/drawing/2014/main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="" xmlns:a16="http://schemas.microsoft.com/office/drawing/2014/main" id="{D4CE132A-9208-32F1-BD98-5734B46FED0C}"/>
              </a:ext>
            </a:extLst>
          </p:cNvPr>
          <p:cNvSpPr/>
          <p:nvPr/>
        </p:nvSpPr>
        <p:spPr>
          <a:xfrm>
            <a:off x="6189872" y="7976217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="" xmlns:a16="http://schemas.microsoft.com/office/drawing/2014/main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296756" y="8147836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="" xmlns:a16="http://schemas.microsoft.com/office/drawing/2014/main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="" xmlns:a16="http://schemas.microsoft.com/office/drawing/2014/main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21522554"/>
              </p:ext>
            </p:extLst>
          </p:nvPr>
        </p:nvGraphicFramePr>
        <p:xfrm>
          <a:off x="389050" y="1597659"/>
          <a:ext cx="6790065" cy="603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2480">
                  <a:extLst>
                    <a:ext uri="{9D8B030D-6E8A-4147-A177-3AD203B41FA5}">
                      <a16:colId xmlns="" xmlns:a16="http://schemas.microsoft.com/office/drawing/2014/main" val="4074742491"/>
                    </a:ext>
                  </a:extLst>
                </a:gridCol>
                <a:gridCol w="5137520">
                  <a:extLst>
                    <a:ext uri="{9D8B030D-6E8A-4147-A177-3AD203B41FA5}">
                      <a16:colId xmlns="" xmlns:a16="http://schemas.microsoft.com/office/drawing/2014/main" val="3160443083"/>
                    </a:ext>
                  </a:extLst>
                </a:gridCol>
                <a:gridCol w="810065">
                  <a:extLst>
                    <a:ext uri="{9D8B030D-6E8A-4147-A177-3AD203B41FA5}">
                      <a16:colId xmlns="" xmlns:a16="http://schemas.microsoft.com/office/drawing/2014/main" val="3299580881"/>
                    </a:ext>
                  </a:extLst>
                </a:gridCol>
              </a:tblGrid>
              <a:tr h="450273">
                <a:tc>
                  <a:txBody>
                    <a:bodyPr/>
                    <a:lstStyle/>
                    <a:p>
                      <a:pPr algn="ctr"/>
                      <a:r>
                        <a:rPr lang="ru-RU" sz="1200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sz="1200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42324205"/>
                  </a:ext>
                </a:extLst>
              </a:tr>
              <a:tr h="270164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02.03</a:t>
                      </a:r>
                      <a:endParaRPr lang="ru-RU" sz="12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Мероприятие, приуроченное к Всемирному дню гражданской обороны</a:t>
                      </a:r>
                      <a:endParaRPr lang="ru-RU" sz="12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10:</a:t>
                      </a:r>
                      <a:r>
                        <a:rPr lang="ru-RU" sz="12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  <a:endParaRPr lang="ru-RU" sz="12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685952597"/>
                  </a:ext>
                </a:extLst>
              </a:tr>
              <a:tr h="270164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02.03</a:t>
                      </a:r>
                      <a:endParaRPr lang="ru-RU" sz="12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Плетение </a:t>
                      </a:r>
                      <a:r>
                        <a:rPr lang="ru-RU" sz="1200" b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сетей</a:t>
                      </a:r>
                      <a:endParaRPr lang="ru-RU" sz="1200" b="0" dirty="0" smtClean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11:</a:t>
                      </a:r>
                      <a:r>
                        <a:rPr lang="ru-RU" sz="12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  <a:endParaRPr lang="ru-RU" sz="12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958695914"/>
                  </a:ext>
                </a:extLst>
              </a:tr>
              <a:tr h="270164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>
                          <a:latin typeface="+mn-lt"/>
                          <a:cs typeface="Calibri"/>
                        </a:rPr>
                        <a:t>03.03.</a:t>
                      </a:r>
                      <a:endParaRPr lang="ru-RU" sz="12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dirty="0" smtClean="0">
                          <a:latin typeface="+mn-lt"/>
                          <a:cs typeface="Calibri Light"/>
                        </a:rPr>
                        <a:t>Автобусная экскурсия в </a:t>
                      </a:r>
                      <a:r>
                        <a:rPr lang="ru-RU" sz="1200" b="0" dirty="0" err="1" smtClean="0">
                          <a:latin typeface="+mn-lt"/>
                          <a:cs typeface="Calibri Light"/>
                        </a:rPr>
                        <a:t>Николо</a:t>
                      </a:r>
                      <a:r>
                        <a:rPr lang="ru-RU" sz="1200" b="0" dirty="0" smtClean="0">
                          <a:latin typeface="+mn-lt"/>
                          <a:cs typeface="Calibri Light"/>
                        </a:rPr>
                        <a:t>- </a:t>
                      </a:r>
                      <a:r>
                        <a:rPr lang="ru-RU" sz="1200" b="0" dirty="0" err="1" smtClean="0">
                          <a:latin typeface="+mn-lt"/>
                          <a:cs typeface="Calibri Light"/>
                        </a:rPr>
                        <a:t>Косинский</a:t>
                      </a:r>
                      <a:r>
                        <a:rPr lang="ru-RU" sz="1200" b="0" dirty="0" smtClean="0">
                          <a:latin typeface="+mn-lt"/>
                          <a:cs typeface="Calibri Light"/>
                        </a:rPr>
                        <a:t> монастырь</a:t>
                      </a:r>
                      <a:endParaRPr lang="ru-RU" sz="12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b="0" dirty="0" smtClean="0">
                          <a:latin typeface="+mn-lt"/>
                        </a:rPr>
                        <a:t>10:00</a:t>
                      </a:r>
                      <a:endParaRPr lang="ru-RU" sz="1200" b="0" dirty="0">
                        <a:latin typeface="+mn-lt"/>
                      </a:endParaRPr>
                    </a:p>
                  </a:txBody>
                  <a:tcPr/>
                </a:tc>
              </a:tr>
              <a:tr h="450273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05.03</a:t>
                      </a:r>
                      <a:endParaRPr lang="ru-RU" sz="12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Тематическая беседа: «Как правильно ходить в магазин» 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(К Всемирному дню прав потребителя)</a:t>
                      </a:r>
                      <a:endParaRPr lang="ru-RU" sz="12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b="0" dirty="0" smtClean="0">
                          <a:latin typeface="+mn-lt"/>
                        </a:rPr>
                        <a:t>10:00</a:t>
                      </a:r>
                      <a:endParaRPr lang="ru-RU" sz="1200" b="0" dirty="0">
                        <a:latin typeface="+mn-lt"/>
                      </a:endParaRPr>
                    </a:p>
                  </a:txBody>
                  <a:tcPr/>
                </a:tc>
              </a:tr>
              <a:tr h="270164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05.03</a:t>
                      </a:r>
                      <a:endParaRPr lang="ru-RU" sz="12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Мастер-класс «Магнит- 8 Марта» в Семейном МФЦ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10.30</a:t>
                      </a:r>
                      <a:endParaRPr lang="ru-RU" sz="12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32380059"/>
                  </a:ext>
                </a:extLst>
              </a:tr>
              <a:tr h="270164"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05.03. 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Плетение сетей</a:t>
                      </a:r>
                      <a:endParaRPr lang="ru-RU" sz="12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b="0" dirty="0" smtClean="0">
                          <a:latin typeface="+mn-lt"/>
                        </a:rPr>
                        <a:t>11:00</a:t>
                      </a:r>
                      <a:endParaRPr lang="ru-RU" sz="1200" b="0" dirty="0">
                        <a:latin typeface="+mn-lt"/>
                      </a:endParaRPr>
                    </a:p>
                  </a:txBody>
                  <a:tcPr/>
                </a:tc>
              </a:tr>
              <a:tr h="450273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12.03</a:t>
                      </a:r>
                      <a:endParaRPr lang="ru-RU" sz="12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dirty="0" smtClean="0">
                          <a:latin typeface="+mn-lt"/>
                          <a:cs typeface="Calibri Light"/>
                        </a:rPr>
                        <a:t>Онлайн –лекция  РО «Знание» </a:t>
                      </a:r>
                      <a:r>
                        <a:rPr lang="ru-RU" sz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«В здравом уме и твердой памяти: практики активного долголетия»</a:t>
                      </a:r>
                      <a:r>
                        <a:rPr lang="ru-RU" sz="1200" b="0" dirty="0" smtClean="0">
                          <a:latin typeface="+mn-lt"/>
                          <a:cs typeface="Calibri Light"/>
                        </a:rPr>
                        <a:t>»</a:t>
                      </a:r>
                      <a:endParaRPr lang="ru-RU" sz="12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10.00</a:t>
                      </a:r>
                      <a:endParaRPr lang="ru-RU" sz="1200" dirty="0"/>
                    </a:p>
                  </a:txBody>
                  <a:tcPr/>
                </a:tc>
              </a:tr>
              <a:tr h="270164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12.03</a:t>
                      </a:r>
                      <a:endParaRPr lang="ru-RU" sz="12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Плетение сетей</a:t>
                      </a:r>
                      <a:endParaRPr lang="ru-RU" sz="12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11.30</a:t>
                      </a:r>
                      <a:endParaRPr lang="ru-RU" sz="12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200774102"/>
                  </a:ext>
                </a:extLst>
              </a:tr>
              <a:tr h="270164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16.03</a:t>
                      </a:r>
                      <a:endParaRPr lang="ru-RU" sz="12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Плетение сетей</a:t>
                      </a:r>
                      <a:endParaRPr lang="ru-RU" sz="12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10.00</a:t>
                      </a:r>
                      <a:endParaRPr lang="ru-RU" sz="12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663888923"/>
                  </a:ext>
                </a:extLst>
              </a:tr>
              <a:tr h="450273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>
                          <a:latin typeface="+mn-lt"/>
                          <a:cs typeface="Calibri"/>
                        </a:rPr>
                        <a:t>18.03</a:t>
                      </a:r>
                      <a:endParaRPr lang="ru-RU" sz="12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dirty="0" smtClean="0">
                          <a:latin typeface="+mn-lt"/>
                          <a:cs typeface="Calibri Light"/>
                        </a:rPr>
                        <a:t>Торжественное мероприятие, посвященное 12-ой годовщине воссоединение Крыма </a:t>
                      </a:r>
                      <a:r>
                        <a:rPr lang="ru-RU" sz="1200" b="0" smtClean="0">
                          <a:latin typeface="+mn-lt"/>
                          <a:cs typeface="Calibri Light"/>
                        </a:rPr>
                        <a:t>с Россией</a:t>
                      </a:r>
                      <a:endParaRPr lang="ru-RU" sz="12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12.00</a:t>
                      </a:r>
                      <a:endParaRPr lang="ru-RU" sz="1200" dirty="0"/>
                    </a:p>
                  </a:txBody>
                  <a:tcPr/>
                </a:tc>
              </a:tr>
              <a:tr h="540326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>
                          <a:latin typeface="+mn-lt"/>
                          <a:cs typeface="Calibri"/>
                        </a:rPr>
                        <a:t>19.03</a:t>
                      </a:r>
                      <a:endParaRPr lang="ru-RU" sz="12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dirty="0" smtClean="0">
                          <a:latin typeface="+mn-lt"/>
                          <a:cs typeface="Calibri Light"/>
                        </a:rPr>
                        <a:t>Лекция: </a:t>
                      </a:r>
                      <a:r>
                        <a:rPr lang="ru-RU" sz="18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«Сердце чище родника» к 115-летию со дня рождения  Вероники Михайловны </a:t>
                      </a:r>
                      <a:r>
                        <a:rPr lang="ru-RU" sz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Тушновой</a:t>
                      </a:r>
                      <a:r>
                        <a:rPr lang="ru-RU" sz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(1911-1965) </a:t>
                      </a:r>
                      <a:endParaRPr lang="ru-RU" sz="12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10.00</a:t>
                      </a:r>
                      <a:endParaRPr lang="ru-RU" sz="1200" dirty="0"/>
                    </a:p>
                  </a:txBody>
                  <a:tcPr/>
                </a:tc>
              </a:tr>
              <a:tr h="270164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>
                          <a:latin typeface="+mn-lt"/>
                          <a:cs typeface="Calibri"/>
                        </a:rPr>
                        <a:t>19.03</a:t>
                      </a:r>
                      <a:endParaRPr lang="ru-RU" sz="12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ВКС: Формирование и выплата средств пенсионных накоплений</a:t>
                      </a:r>
                      <a:endParaRPr lang="ru-RU" sz="12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11.00</a:t>
                      </a:r>
                      <a:endParaRPr lang="ru-RU" sz="1200" dirty="0"/>
                    </a:p>
                  </a:txBody>
                  <a:tcPr/>
                </a:tc>
              </a:tr>
              <a:tr h="270164"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19.03. 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Плетение сетей</a:t>
                      </a:r>
                      <a:endParaRPr lang="ru-RU" sz="12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b="0" dirty="0" smtClean="0">
                          <a:latin typeface="+mn-lt"/>
                        </a:rPr>
                        <a:t>11:30</a:t>
                      </a:r>
                      <a:endParaRPr lang="ru-RU" sz="1200" b="0" dirty="0">
                        <a:latin typeface="+mn-lt"/>
                      </a:endParaRPr>
                    </a:p>
                  </a:txBody>
                  <a:tcPr/>
                </a:tc>
              </a:tr>
              <a:tr h="630381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20.03</a:t>
                      </a:r>
                      <a:endParaRPr lang="ru-RU" sz="12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ВКС: Вопросы пенсионного и социального обеспечения для получателей пенсий и иных социальных выплат, а также граждан </a:t>
                      </a:r>
                      <a:r>
                        <a:rPr lang="ru-RU" sz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предпенсионного</a:t>
                      </a:r>
                      <a:r>
                        <a:rPr lang="ru-RU" sz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возраста</a:t>
                      </a:r>
                      <a:endParaRPr lang="ru-RU" sz="12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10.00</a:t>
                      </a:r>
                      <a:endParaRPr lang="ru-RU" sz="1200" dirty="0"/>
                    </a:p>
                  </a:txBody>
                  <a:tcPr/>
                </a:tc>
              </a:tr>
              <a:tr h="270164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23.03</a:t>
                      </a:r>
                      <a:endParaRPr lang="ru-RU" sz="12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Плетение сетей</a:t>
                      </a:r>
                      <a:endParaRPr lang="ru-RU" sz="12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10.00</a:t>
                      </a:r>
                      <a:endParaRPr lang="ru-RU" sz="12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775152705"/>
                  </a:ext>
                </a:extLst>
              </a:tr>
              <a:tr h="270164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26.03</a:t>
                      </a:r>
                      <a:endParaRPr lang="ru-RU" sz="12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Плетение сетей</a:t>
                      </a:r>
                      <a:endParaRPr lang="ru-RU" sz="12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10.00</a:t>
                      </a:r>
                      <a:endParaRPr lang="ru-RU" sz="12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18899382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217</TotalTime>
  <Words>223</Words>
  <Application>Microsoft Office PowerPoint</Application>
  <PresentationFormat>Произвольный</PresentationFormat>
  <Paragraphs>66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МЕРОПРИЯТИЯ НА МАРТ 2026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ws063000024004</cp:lastModifiedBy>
  <cp:revision>41</cp:revision>
  <cp:lastPrinted>2025-12-09T05:06:19Z</cp:lastPrinted>
  <dcterms:created xsi:type="dcterms:W3CDTF">2025-11-06T11:20:25Z</dcterms:created>
  <dcterms:modified xsi:type="dcterms:W3CDTF">2026-02-27T06:43:18Z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