
<file path=[Content_Types].xml><?xml version="1.0" encoding="utf-8"?>
<Types xmlns="http://schemas.openxmlformats.org/package/2006/content-types"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3216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79900" y="0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B1CE6B-0EFE-4FA9-A703-C0F9648C508D}" type="datetimeFigureOut">
              <a:rPr lang="ru-RU" smtClean="0"/>
              <a:pPr/>
              <a:t>29.09.2026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801688"/>
            <a:ext cx="2835275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080000"/>
            <a:ext cx="6045200" cy="48117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6825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79900" y="10156825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6BEE74-026C-47A4-84CA-8B94F42D8B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33176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6BEE74-026C-47A4-84CA-8B94F42D8B65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05805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49650" y="136107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22835" y="316976"/>
            <a:ext cx="2316480" cy="112268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10" dirty="0" smtClean="0"/>
              <a:t>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8(816-54)5-12-53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г. Холм,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ул.Октябрьская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, д. 57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номер: 8(816-54)5-12-53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Лукина Мария Васильевна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1763029" y="7361555"/>
            <a:ext cx="5353612" cy="1164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                                           </a:t>
            </a:r>
            <a:r>
              <a:rPr sz="1600" b="1" dirty="0" err="1" smtClean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</a:t>
            </a:r>
            <a:endParaRPr lang="ru-RU" sz="1600" b="1" spc="-10" dirty="0" smtClean="0">
              <a:solidFill>
                <a:srgbClr val="58595B"/>
              </a:solidFill>
              <a:latin typeface="Calibri"/>
              <a:cs typeface="Calibri"/>
            </a:endParaRPr>
          </a:p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spc="-10" dirty="0" err="1" smtClean="0">
                <a:solidFill>
                  <a:srgbClr val="58595B"/>
                </a:solidFill>
                <a:latin typeface="Calibri"/>
                <a:cs typeface="Calibri"/>
              </a:rPr>
              <a:t>понедельник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: 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en-US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:30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17:30</a:t>
            </a:r>
            <a:endParaRPr lang="ru-RU" sz="1600" b="1" spc="-20" dirty="0" smtClean="0">
              <a:solidFill>
                <a:srgbClr val="58595B"/>
              </a:solidFill>
              <a:latin typeface="Calibri"/>
              <a:cs typeface="Calibri"/>
            </a:endParaRPr>
          </a:p>
          <a:p>
            <a:pPr marL="12700" marR="5080" indent="1948814" algn="l">
              <a:lnSpc>
                <a:spcPct val="112799"/>
              </a:lnSpc>
              <a:spcBef>
                <a:spcPts val="100"/>
              </a:spcBef>
            </a:pPr>
            <a:r>
              <a:rPr lang="ru-RU" sz="1600" b="1" spc="-20" dirty="0">
                <a:solidFill>
                  <a:srgbClr val="58595B"/>
                </a:solidFill>
                <a:latin typeface="Calibri"/>
                <a:cs typeface="Calibri"/>
              </a:rPr>
              <a:t>п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ятница :  08:30 – 17:00</a:t>
            </a:r>
          </a:p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Новгородской </a:t>
            </a:r>
            <a:r>
              <a:rPr sz="8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8487759"/>
              </p:ext>
            </p:extLst>
          </p:nvPr>
        </p:nvGraphicFramePr>
        <p:xfrm>
          <a:off x="273050" y="1626417"/>
          <a:ext cx="6958233" cy="56688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4633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688000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255600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594361">
                <a:tc>
                  <a:txBody>
                    <a:bodyPr/>
                    <a:lstStyle/>
                    <a:p>
                      <a:pPr algn="ctr"/>
                      <a:endParaRPr lang="ru-RU" dirty="0" smtClean="0">
                        <a:latin typeface="+mn-lt"/>
                      </a:endParaRPr>
                    </a:p>
                    <a:p>
                      <a:pPr algn="ctr"/>
                      <a:endParaRPr lang="ru-RU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355947">
                <a:tc>
                  <a:txBody>
                    <a:bodyPr/>
                    <a:lstStyle/>
                    <a:p>
                      <a:pPr indent="-266700" algn="ctr">
                        <a:lnSpc>
                          <a:spcPts val="2015"/>
                        </a:lnSpc>
                        <a:spcBef>
                          <a:spcPts val="2700"/>
                        </a:spcBef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06.10.2026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413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A"/>
                          </a:solidFill>
                          <a:effectLst/>
                          <a:latin typeface="Times New Roman"/>
                          <a:ea typeface="Calibri"/>
                          <a:cs typeface="Calibri"/>
                        </a:rPr>
                        <a:t>«День пожилого человека»</a:t>
                      </a:r>
                      <a:endParaRPr lang="ru-RU" sz="1100">
                        <a:solidFill>
                          <a:srgbClr val="00000A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A"/>
                          </a:solidFill>
                          <a:effectLst/>
                          <a:latin typeface="Times New Roman"/>
                          <a:ea typeface="Calibri"/>
                          <a:cs typeface="Calibri"/>
                        </a:rPr>
                        <a:t>Встреча с чаепитием  </a:t>
                      </a:r>
                      <a:endParaRPr lang="ru-RU" sz="1100">
                        <a:solidFill>
                          <a:srgbClr val="00000A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4130" marR="68580" marT="0" marB="0"/>
                </a:tc>
                <a:tc>
                  <a:txBody>
                    <a:bodyPr/>
                    <a:lstStyle/>
                    <a:p>
                      <a:pPr indent="-266700" algn="ctr">
                        <a:lnSpc>
                          <a:spcPts val="2015"/>
                        </a:lnSpc>
                        <a:spcBef>
                          <a:spcPts val="2700"/>
                        </a:spcBef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14-00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4130" marR="68580" marT="0" marB="0"/>
                </a:tc>
              </a:tr>
              <a:tr h="599787">
                <a:tc>
                  <a:txBody>
                    <a:bodyPr/>
                    <a:lstStyle/>
                    <a:p>
                      <a:pPr indent="-266700" algn="ctr">
                        <a:lnSpc>
                          <a:spcPts val="2015"/>
                        </a:lnSpc>
                        <a:spcBef>
                          <a:spcPts val="2700"/>
                        </a:spcBef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08.10.2026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4130" marR="68580" marT="0" marB="0"/>
                </a:tc>
                <a:tc>
                  <a:txBody>
                    <a:bodyPr/>
                    <a:lstStyle/>
                    <a:p>
                      <a:pPr indent="-266700" algn="ctr">
                        <a:lnSpc>
                          <a:spcPts val="2015"/>
                        </a:lnSpc>
                        <a:spcBef>
                          <a:spcPts val="2700"/>
                        </a:spcBef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Спортивное занятие</a:t>
                      </a:r>
                    </a:p>
                  </a:txBody>
                  <a:tcPr marL="24130" marR="68580" marT="0" marB="0"/>
                </a:tc>
                <a:tc>
                  <a:txBody>
                    <a:bodyPr/>
                    <a:lstStyle/>
                    <a:p>
                      <a:pPr indent="-266700" algn="ctr">
                        <a:lnSpc>
                          <a:spcPts val="2015"/>
                        </a:lnSpc>
                        <a:spcBef>
                          <a:spcPts val="2700"/>
                        </a:spcBef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11-00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4130" marR="68580" marT="0" marB="0"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3652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solidFill>
                            <a:srgbClr val="00000A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13.10.2026</a:t>
                      </a:r>
                      <a:endParaRPr lang="ru-RU" sz="1100" dirty="0">
                        <a:solidFill>
                          <a:srgbClr val="00000A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413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A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rgbClr val="00000A"/>
                          </a:solidFill>
                          <a:effectLst/>
                          <a:latin typeface="Times New Roman"/>
                          <a:ea typeface="Times New Roman"/>
                        </a:rPr>
                        <a:t>Плетение </a:t>
                      </a:r>
                      <a:r>
                        <a:rPr lang="ru-RU" sz="1400" dirty="0">
                          <a:solidFill>
                            <a:srgbClr val="00000A"/>
                          </a:solidFill>
                          <a:effectLst/>
                          <a:latin typeface="Times New Roman"/>
                          <a:ea typeface="Times New Roman"/>
                        </a:rPr>
                        <a:t>сетей для СВО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413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solidFill>
                            <a:srgbClr val="00000A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14-30 </a:t>
                      </a:r>
                      <a:endParaRPr lang="ru-RU" sz="1100" dirty="0">
                        <a:solidFill>
                          <a:srgbClr val="00000A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4130" marR="68580" marT="0" marB="0"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  <a:tr h="630525">
                <a:tc>
                  <a:txBody>
                    <a:bodyPr/>
                    <a:lstStyle/>
                    <a:p>
                      <a:pPr indent="-266700" algn="ctr">
                        <a:lnSpc>
                          <a:spcPts val="2015"/>
                        </a:lnSpc>
                        <a:spcBef>
                          <a:spcPts val="2700"/>
                        </a:spcBef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16.10.2026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413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Способы доставки пенсии и иных социальных выплат 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24130" marR="68580" marT="0" marB="0"/>
                </a:tc>
                <a:tc>
                  <a:txBody>
                    <a:bodyPr/>
                    <a:lstStyle/>
                    <a:p>
                      <a:pPr indent="-266700" algn="ctr">
                        <a:lnSpc>
                          <a:spcPts val="2015"/>
                        </a:lnSpc>
                        <a:spcBef>
                          <a:spcPts val="2700"/>
                        </a:spcBef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14.00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4130" marR="68580" marT="0" marB="0"/>
                </a:tc>
              </a:tr>
              <a:tr h="714465">
                <a:tc>
                  <a:txBody>
                    <a:bodyPr/>
                    <a:lstStyle/>
                    <a:p>
                      <a:pPr indent="-266700" algn="ctr">
                        <a:lnSpc>
                          <a:spcPts val="2015"/>
                        </a:lnSpc>
                        <a:spcBef>
                          <a:spcPts val="2700"/>
                        </a:spcBef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22.10.2026</a:t>
                      </a:r>
                    </a:p>
                    <a:p>
                      <a:pPr indent="-266700" algn="ctr">
                        <a:lnSpc>
                          <a:spcPts val="2015"/>
                        </a:lnSpc>
                        <a:spcBef>
                          <a:spcPts val="2700"/>
                        </a:spcBef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4130" marR="68580" marT="0" marB="0"/>
                </a:tc>
                <a:tc>
                  <a:txBody>
                    <a:bodyPr/>
                    <a:lstStyle/>
                    <a:p>
                      <a:pPr indent="-266700" algn="ctr">
                        <a:lnSpc>
                          <a:spcPts val="2015"/>
                        </a:lnSpc>
                        <a:spcBef>
                          <a:spcPts val="2700"/>
                        </a:spcBef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Спортивное занятие</a:t>
                      </a:r>
                    </a:p>
                  </a:txBody>
                  <a:tcPr marL="24130" marR="68580" marT="0" marB="0"/>
                </a:tc>
                <a:tc>
                  <a:txBody>
                    <a:bodyPr/>
                    <a:lstStyle/>
                    <a:p>
                      <a:pPr indent="-266700" algn="ctr">
                        <a:lnSpc>
                          <a:spcPts val="2015"/>
                        </a:lnSpc>
                        <a:spcBef>
                          <a:spcPts val="2700"/>
                        </a:spcBef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11-00 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4130" marR="68580" marT="0" marB="0"/>
                </a:tc>
                <a:extLst>
                  <a:ext uri="{0D108BD9-81ED-4DB2-BD59-A6C34878D82A}">
                    <a16:rowId xmlns="" xmlns:a16="http://schemas.microsoft.com/office/drawing/2014/main" val="2732380059"/>
                  </a:ext>
                </a:extLst>
              </a:tr>
              <a:tr h="596545">
                <a:tc>
                  <a:txBody>
                    <a:bodyPr/>
                    <a:lstStyle/>
                    <a:p>
                      <a:pPr indent="-266700" algn="just">
                        <a:lnSpc>
                          <a:spcPts val="2015"/>
                        </a:lnSpc>
                        <a:spcBef>
                          <a:spcPts val="2700"/>
                        </a:spcBef>
                        <a:spcAft>
                          <a:spcPts val="1000"/>
                        </a:spcAft>
                        <a:tabLst>
                          <a:tab pos="688975" algn="ctr"/>
                        </a:tabLs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   </a:t>
                      </a: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22.10.2026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413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A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Актуальные вопросы пенсионного законодательства</a:t>
                      </a:r>
                      <a:r>
                        <a:rPr lang="ru-RU" sz="1100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endParaRPr lang="ru-RU" sz="1100" dirty="0">
                        <a:solidFill>
                          <a:srgbClr val="00000A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4130" marR="68580" marT="0" marB="0"/>
                </a:tc>
                <a:tc>
                  <a:txBody>
                    <a:bodyPr/>
                    <a:lstStyle/>
                    <a:p>
                      <a:pPr indent="-266700" algn="ctr">
                        <a:lnSpc>
                          <a:spcPts val="2015"/>
                        </a:lnSpc>
                        <a:spcBef>
                          <a:spcPts val="2700"/>
                        </a:spcBef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10-00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4130" marR="68580" marT="0" marB="0"/>
                </a:tc>
              </a:tr>
              <a:tr h="685800">
                <a:tc>
                  <a:txBody>
                    <a:bodyPr/>
                    <a:lstStyle/>
                    <a:p>
                      <a:pPr indent="-266700" algn="ctr">
                        <a:lnSpc>
                          <a:spcPts val="2015"/>
                        </a:lnSpc>
                        <a:spcBef>
                          <a:spcPts val="2700"/>
                        </a:spcBef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27.10.2026 </a:t>
                      </a:r>
                    </a:p>
                    <a:p>
                      <a:pPr indent="-266700" algn="ctr">
                        <a:lnSpc>
                          <a:spcPts val="2015"/>
                        </a:lnSpc>
                        <a:spcBef>
                          <a:spcPts val="2700"/>
                        </a:spcBef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    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413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A"/>
                          </a:solidFill>
                          <a:effectLst/>
                          <a:latin typeface="Times New Roman"/>
                          <a:ea typeface="Calibri"/>
                          <a:cs typeface="Calibri"/>
                        </a:rPr>
                        <a:t>Плетение сетей для СВО </a:t>
                      </a:r>
                      <a:endParaRPr lang="ru-RU" sz="1100" dirty="0">
                        <a:solidFill>
                          <a:srgbClr val="00000A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4130" marR="68580" marT="0" marB="0"/>
                </a:tc>
                <a:tc>
                  <a:txBody>
                    <a:bodyPr/>
                    <a:lstStyle/>
                    <a:p>
                      <a:pPr indent="-266700" algn="ctr">
                        <a:lnSpc>
                          <a:spcPts val="2015"/>
                        </a:lnSpc>
                        <a:spcBef>
                          <a:spcPts val="2700"/>
                        </a:spcBef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14-30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4130" marR="68580" marT="0" marB="0"/>
                </a:tc>
                <a:extLst>
                  <a:ext uri="{0D108BD9-81ED-4DB2-BD59-A6C34878D82A}">
                    <a16:rowId xmlns="" xmlns:a16="http://schemas.microsoft.com/office/drawing/2014/main" val="3200774102"/>
                  </a:ext>
                </a:extLst>
              </a:tr>
              <a:tr h="263080">
                <a:tc>
                  <a:txBody>
                    <a:bodyPr/>
                    <a:lstStyle/>
                    <a:p>
                      <a:pPr indent="-266700" algn="ctr">
                        <a:lnSpc>
                          <a:spcPts val="2015"/>
                        </a:lnSpc>
                        <a:spcBef>
                          <a:spcPts val="2700"/>
                        </a:spcBef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29.10.2026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413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A"/>
                          </a:solidFill>
                          <a:effectLst/>
                          <a:latin typeface="Times New Roman"/>
                          <a:ea typeface="Calibri"/>
                          <a:cs typeface="Calibri"/>
                        </a:rPr>
                        <a:t>Спортивное занятие</a:t>
                      </a:r>
                      <a:endParaRPr lang="ru-RU" sz="1100" dirty="0">
                        <a:solidFill>
                          <a:srgbClr val="00000A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24130" marR="68580" marT="0" marB="0"/>
                </a:tc>
                <a:tc>
                  <a:txBody>
                    <a:bodyPr/>
                    <a:lstStyle/>
                    <a:p>
                      <a:pPr indent="-266700" algn="ctr">
                        <a:lnSpc>
                          <a:spcPts val="2015"/>
                        </a:lnSpc>
                        <a:spcBef>
                          <a:spcPts val="2700"/>
                        </a:spcBef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11-00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4130" marR="68580" marT="0" marB="0"/>
                </a:tc>
                <a:extLst>
                  <a:ext uri="{0D108BD9-81ED-4DB2-BD59-A6C34878D82A}">
                    <a16:rowId xmlns="" xmlns:a16="http://schemas.microsoft.com/office/drawing/2014/main" val="6638889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366</TotalTime>
  <Words>110</Words>
  <Application>Microsoft Office PowerPoint</Application>
  <PresentationFormat>Произвольный</PresentationFormat>
  <Paragraphs>43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Зорина Любовь Михайловна</cp:lastModifiedBy>
  <cp:revision>40</cp:revision>
  <dcterms:created xsi:type="dcterms:W3CDTF">2025-11-06T11:20:25Z</dcterms:created>
  <dcterms:modified xsi:type="dcterms:W3CDTF">2026-09-29T14:10:04Z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