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178" y="78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5-12-27T09:23:30" idx="1">
    <p:pos x="0" y="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Group 2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CustomShape 3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CustomShape 4"/>
          <p:cNvSpPr/>
          <p:nvPr/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628920" y="8441640"/>
            <a:ext cx="511164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контакты:83815122959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Адрес:Омская область ,р.п. Таврическое ул .Советская 40а</a:t>
            </a:r>
            <a:r>
              <a:t/>
            </a:r>
            <a:br/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Захарова Рита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4136760" y="7866980"/>
            <a:ext cx="2343240" cy="794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>
            <a:spAutoFit/>
          </a:bodyPr>
          <a:lstStyle/>
          <a:p>
            <a:pPr marL="360000" indent="-1948680">
              <a:lnSpc>
                <a:spcPct val="100000"/>
              </a:lnSpc>
              <a:tabLst>
                <a:tab pos="0" algn="l"/>
              </a:tabLst>
            </a:pPr>
            <a:r>
              <a:rPr lang="ru-RU" sz="1000" b="1" strike="noStrike" spc="-1" dirty="0">
                <a:solidFill>
                  <a:srgbClr val="58595B"/>
                </a:solidFill>
                <a:latin typeface="Verdana"/>
                <a:ea typeface="Verdana"/>
              </a:rPr>
              <a:t>время</a:t>
            </a:r>
            <a:r>
              <a:rPr lang="ru-RU" sz="1000" b="1" strike="noStrike" spc="-66" dirty="0">
                <a:solidFill>
                  <a:srgbClr val="58595B"/>
                </a:solidFill>
                <a:latin typeface="Verdana"/>
                <a:ea typeface="Verdana"/>
              </a:rPr>
              <a:t> </a:t>
            </a:r>
            <a:r>
              <a:rPr lang="ru-RU" sz="1000" b="1" strike="noStrike" spc="-12" dirty="0">
                <a:solidFill>
                  <a:srgbClr val="58595B"/>
                </a:solidFill>
                <a:latin typeface="Verdana"/>
                <a:ea typeface="Verdana"/>
              </a:rPr>
              <a:t>работы: </a:t>
            </a:r>
            <a:endParaRPr lang="ru-RU" sz="1000" b="0" strike="noStrike" spc="-1" dirty="0">
              <a:latin typeface="Arial"/>
              <a:ea typeface="Microsoft YaHei"/>
            </a:endParaRPr>
          </a:p>
          <a:p>
            <a:pPr marL="360000" indent="-1948680">
              <a:lnSpc>
                <a:spcPct val="100000"/>
              </a:lnSpc>
              <a:tabLst>
                <a:tab pos="0" algn="l"/>
              </a:tabLst>
            </a:pPr>
            <a:r>
              <a:rPr lang="ru-RU" sz="1000" b="1" strike="noStrike" spc="-12" dirty="0">
                <a:solidFill>
                  <a:srgbClr val="58595B"/>
                </a:solidFill>
                <a:latin typeface="Verdana"/>
                <a:ea typeface="Verdana"/>
              </a:rPr>
              <a:t>Понедельник </a:t>
            </a:r>
            <a:r>
              <a:rPr lang="ru-RU" sz="1000" b="1" strike="noStrike" spc="-1" dirty="0">
                <a:solidFill>
                  <a:srgbClr val="58595B"/>
                </a:solidFill>
                <a:latin typeface="Verdana"/>
                <a:ea typeface="Verdana"/>
              </a:rPr>
              <a:t>– Четверг</a:t>
            </a:r>
            <a:endParaRPr lang="ru-RU" sz="1000" b="0" strike="noStrike" spc="-1" dirty="0">
              <a:latin typeface="Arial"/>
              <a:ea typeface="Microsoft YaHei"/>
            </a:endParaRPr>
          </a:p>
          <a:p>
            <a:pPr marL="360000" indent="-1948680">
              <a:lnSpc>
                <a:spcPct val="100000"/>
              </a:lnSpc>
              <a:tabLst>
                <a:tab pos="0" algn="l"/>
              </a:tabLst>
            </a:pPr>
            <a:r>
              <a:rPr lang="ru-RU" sz="1000" b="1" strike="noStrike" spc="-12" dirty="0">
                <a:solidFill>
                  <a:srgbClr val="58595B"/>
                </a:solidFill>
                <a:latin typeface="Verdana"/>
                <a:ea typeface="Verdana"/>
              </a:rPr>
              <a:t>08.30</a:t>
            </a:r>
            <a:r>
              <a:rPr lang="ru-RU" sz="1000" b="1" strike="noStrike" spc="-7" dirty="0">
                <a:solidFill>
                  <a:srgbClr val="58595B"/>
                </a:solidFill>
                <a:latin typeface="Verdana"/>
                <a:ea typeface="Verdana"/>
              </a:rPr>
              <a:t> </a:t>
            </a:r>
            <a:r>
              <a:rPr lang="ru-RU" sz="1000" b="1" strike="noStrike" spc="-1" dirty="0">
                <a:solidFill>
                  <a:srgbClr val="58595B"/>
                </a:solidFill>
                <a:latin typeface="Verdana"/>
                <a:ea typeface="Verdana"/>
              </a:rPr>
              <a:t>–</a:t>
            </a:r>
            <a:r>
              <a:rPr lang="ru-RU" sz="1000" b="1" strike="noStrike" spc="-15" dirty="0">
                <a:solidFill>
                  <a:srgbClr val="58595B"/>
                </a:solidFill>
                <a:latin typeface="Verdana"/>
                <a:ea typeface="Verdana"/>
              </a:rPr>
              <a:t> </a:t>
            </a:r>
            <a:r>
              <a:rPr lang="ru-RU" sz="1000" b="1" strike="noStrike" spc="-21" dirty="0">
                <a:solidFill>
                  <a:srgbClr val="58595B"/>
                </a:solidFill>
                <a:latin typeface="Verdana"/>
                <a:ea typeface="Verdana"/>
              </a:rPr>
              <a:t>17:45 </a:t>
            </a:r>
            <a:endParaRPr lang="ru-RU" sz="1000" b="0" strike="noStrike" spc="-1" dirty="0">
              <a:latin typeface="Arial"/>
              <a:ea typeface="Microsoft YaHei"/>
            </a:endParaRPr>
          </a:p>
          <a:p>
            <a:pPr marL="360000" indent="-1948680">
              <a:lnSpc>
                <a:spcPct val="100000"/>
              </a:lnSpc>
              <a:tabLst>
                <a:tab pos="0" algn="l"/>
              </a:tabLst>
            </a:pPr>
            <a:r>
              <a:rPr lang="ru-RU" sz="1000" b="1" strike="noStrike" spc="-21" dirty="0">
                <a:solidFill>
                  <a:srgbClr val="58595B"/>
                </a:solidFill>
                <a:latin typeface="Verdana"/>
                <a:ea typeface="Verdana"/>
              </a:rPr>
              <a:t>Пятница: </a:t>
            </a:r>
            <a:r>
              <a:rPr lang="ru-RU" sz="1000" b="1" strike="noStrike" spc="-12" dirty="0">
                <a:solidFill>
                  <a:srgbClr val="58595B"/>
                </a:solidFill>
                <a:latin typeface="Verdana"/>
                <a:ea typeface="Verdana"/>
              </a:rPr>
              <a:t> 08.30</a:t>
            </a:r>
            <a:r>
              <a:rPr lang="ru-RU" sz="1000" b="1" strike="noStrike" spc="-7" dirty="0">
                <a:solidFill>
                  <a:srgbClr val="58595B"/>
                </a:solidFill>
                <a:latin typeface="Verdana"/>
                <a:ea typeface="Verdana"/>
              </a:rPr>
              <a:t> </a:t>
            </a:r>
            <a:r>
              <a:rPr lang="ru-RU" sz="1000" b="1" strike="noStrike" spc="-1" dirty="0">
                <a:solidFill>
                  <a:srgbClr val="58595B"/>
                </a:solidFill>
                <a:latin typeface="Verdana"/>
                <a:ea typeface="Verdana"/>
              </a:rPr>
              <a:t>–</a:t>
            </a:r>
            <a:r>
              <a:rPr lang="ru-RU" sz="1000" b="1" strike="noStrike" spc="-15" dirty="0">
                <a:solidFill>
                  <a:srgbClr val="58595B"/>
                </a:solidFill>
                <a:latin typeface="Verdana"/>
                <a:ea typeface="Verdana"/>
              </a:rPr>
              <a:t> </a:t>
            </a:r>
            <a:r>
              <a:rPr lang="ru-RU" sz="1000" b="1" strike="noStrike" spc="-21" dirty="0">
                <a:solidFill>
                  <a:srgbClr val="58595B"/>
                </a:solidFill>
                <a:latin typeface="Verdana"/>
                <a:ea typeface="Verdana"/>
              </a:rPr>
              <a:t>16:30</a:t>
            </a:r>
            <a:endParaRPr lang="ru-RU" sz="1000" b="0" strike="noStrike" spc="-1" dirty="0">
              <a:latin typeface="Arial"/>
              <a:ea typeface="Microsoft YaHei"/>
            </a:endParaRPr>
          </a:p>
          <a:p>
            <a:pPr marL="360000" indent="-1948680" algn="r">
              <a:lnSpc>
                <a:spcPct val="100000"/>
              </a:lnSpc>
              <a:spcBef>
                <a:spcPts val="99"/>
              </a:spcBef>
              <a:tabLst>
                <a:tab pos="0" algn="l"/>
              </a:tabLst>
            </a:pPr>
            <a:endParaRPr lang="ru-RU" sz="1000" b="0" strike="noStrike" spc="-1" dirty="0">
              <a:latin typeface="Arial"/>
              <a:ea typeface="Microsoft YaHei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Омской области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9" name="Group 8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CustomShape 9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" name="Group 10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3" name="CustomShape 11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6" name="Group 12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CustomShape 13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9" name="Group 14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2" name="Group 15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CustomShape 1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CustomShape 17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18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226560" y="829908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Table 19"/>
          <p:cNvGraphicFramePr/>
          <p:nvPr/>
        </p:nvGraphicFramePr>
        <p:xfrm>
          <a:off x="897930" y="1530276"/>
          <a:ext cx="5616624" cy="6309360"/>
        </p:xfrm>
        <a:graphic>
          <a:graphicData uri="http://schemas.openxmlformats.org/drawingml/2006/table">
            <a:tbl>
              <a:tblPr/>
              <a:tblGrid>
                <a:gridCol w="751671"/>
                <a:gridCol w="4279867"/>
                <a:gridCol w="585086"/>
              </a:tblGrid>
              <a:tr h="11531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09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15.01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РО "Знание"</a:t>
                      </a:r>
                      <a:r>
                        <a:t/>
                      </a:r>
                      <a:br/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«Культурный диалог: просто о прекрасном» https://znan.ru/on_line_0512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latin typeface="Times New Roman"/>
                        </a:rPr>
                        <a:t>15.00-16.00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9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19.01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Час общения  « Крещенские посиделки»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13.00-14.00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09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22.01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Презентация мероприятия </a:t>
                      </a:r>
                      <a:endParaRPr lang="ru-RU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«Плетение браслетов, для участников СВО»теория и практика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13.00-14.00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6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22.01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ФП "Финансовое долголетие"</a:t>
                      </a:r>
                      <a:endParaRPr lang="ru-RU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Онлайн-лекция "Если вас обманули мошенники: практические шаги к душевному равновесию"</a:t>
                      </a:r>
                      <a:endParaRPr lang="ru-RU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https://nko-aap.ru/fin_dolgolet/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13.00-14.00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09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27.01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  <a:ea typeface="Times New Roman"/>
                        </a:rPr>
                        <a:t>Лекция:  «Здоровый образ жизни»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13.00-14.00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9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27.01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  <a:ea typeface="Times New Roman"/>
                        </a:rPr>
                        <a:t>Занятия по компьютерной грамотности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15.00-16.00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02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</a:rPr>
                        <a:t>пн.-пт.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latin typeface="Times New Roman"/>
                          <a:ea typeface="Times New Roman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128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35</cp:revision>
  <cp:lastPrinted>2025-12-27T09:25:45Z</cp:lastPrinted>
  <dcterms:created xsi:type="dcterms:W3CDTF">2025-11-06T11:20:25Z</dcterms:created>
  <dcterms:modified xsi:type="dcterms:W3CDTF">2025-12-30T08:01:50Z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