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charts/chart25.xml" ContentType="application/vnd.openxmlformats-officedocument.drawingml.char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30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2">
  <p:sldMasterIdLst>
    <p:sldMasterId id="2147484038" r:id="rId1"/>
  </p:sldMasterIdLst>
  <p:notesMasterIdLst>
    <p:notesMasterId r:id="rId69"/>
  </p:notesMasterIdLst>
  <p:handoutMasterIdLst>
    <p:handoutMasterId r:id="rId70"/>
  </p:handoutMasterIdLst>
  <p:sldIdLst>
    <p:sldId id="319" r:id="rId2"/>
    <p:sldId id="320" r:id="rId3"/>
    <p:sldId id="321" r:id="rId4"/>
    <p:sldId id="322" r:id="rId5"/>
    <p:sldId id="429" r:id="rId6"/>
    <p:sldId id="44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50" r:id="rId17"/>
    <p:sldId id="469" r:id="rId18"/>
    <p:sldId id="470" r:id="rId19"/>
    <p:sldId id="471" r:id="rId20"/>
    <p:sldId id="472" r:id="rId21"/>
    <p:sldId id="473" r:id="rId22"/>
    <p:sldId id="330" r:id="rId23"/>
    <p:sldId id="331" r:id="rId24"/>
    <p:sldId id="443" r:id="rId25"/>
    <p:sldId id="448" r:id="rId26"/>
    <p:sldId id="449" r:id="rId27"/>
    <p:sldId id="447" r:id="rId28"/>
    <p:sldId id="337" r:id="rId29"/>
    <p:sldId id="445" r:id="rId30"/>
    <p:sldId id="451" r:id="rId31"/>
    <p:sldId id="453" r:id="rId32"/>
    <p:sldId id="463" r:id="rId33"/>
    <p:sldId id="464" r:id="rId34"/>
    <p:sldId id="409" r:id="rId35"/>
    <p:sldId id="442" r:id="rId36"/>
    <p:sldId id="475" r:id="rId37"/>
    <p:sldId id="476" r:id="rId38"/>
    <p:sldId id="410" r:id="rId39"/>
    <p:sldId id="460" r:id="rId40"/>
    <p:sldId id="411" r:id="rId41"/>
    <p:sldId id="413" r:id="rId42"/>
    <p:sldId id="412" r:id="rId43"/>
    <p:sldId id="414" r:id="rId44"/>
    <p:sldId id="467" r:id="rId45"/>
    <p:sldId id="468" r:id="rId46"/>
    <p:sldId id="367" r:id="rId47"/>
    <p:sldId id="465" r:id="rId48"/>
    <p:sldId id="466" r:id="rId49"/>
    <p:sldId id="376" r:id="rId50"/>
    <p:sldId id="373" r:id="rId51"/>
    <p:sldId id="384" r:id="rId52"/>
    <p:sldId id="383" r:id="rId53"/>
    <p:sldId id="372" r:id="rId54"/>
    <p:sldId id="400" r:id="rId55"/>
    <p:sldId id="405" r:id="rId56"/>
    <p:sldId id="377" r:id="rId57"/>
    <p:sldId id="459" r:id="rId58"/>
    <p:sldId id="380" r:id="rId59"/>
    <p:sldId id="388" r:id="rId60"/>
    <p:sldId id="478" r:id="rId61"/>
    <p:sldId id="386" r:id="rId62"/>
    <p:sldId id="385" r:id="rId63"/>
    <p:sldId id="416" r:id="rId64"/>
    <p:sldId id="417" r:id="rId65"/>
    <p:sldId id="479" r:id="rId66"/>
    <p:sldId id="382" r:id="rId67"/>
    <p:sldId id="397" r:id="rId68"/>
  </p:sldIdLst>
  <p:sldSz cx="16256000" cy="9144000"/>
  <p:notesSz cx="9939338" cy="6807200"/>
  <p:defaultTextStyle>
    <a:defPPr>
      <a:defRPr lang="x-none"/>
    </a:defPPr>
    <a:lvl1pPr marL="0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66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49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35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02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CC3300"/>
    <a:srgbClr val="5DA202"/>
    <a:srgbClr val="CCEDE8"/>
    <a:srgbClr val="008000"/>
    <a:srgbClr val="006600"/>
    <a:srgbClr val="792D2B"/>
    <a:srgbClr val="0000FF"/>
    <a:srgbClr val="0000CC"/>
    <a:srgbClr val="E4E2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4749" autoAdjust="0"/>
  </p:normalViewPr>
  <p:slideViewPr>
    <p:cSldViewPr>
      <p:cViewPr>
        <p:scale>
          <a:sx n="70" d="100"/>
          <a:sy n="70" d="100"/>
        </p:scale>
        <p:origin x="-480" y="-34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900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1.xlsx"/><Relationship Id="rId1" Type="http://schemas.openxmlformats.org/officeDocument/2006/relationships/themeOverride" Target="../theme/themeOverride1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22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irig\Desktop\&#1089;&#1083;&#1072;&#1081;&#1076;%201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irig\Desktop\&#1089;&#1083;&#1072;&#1081;&#1076;%2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10\org_ks\10-01-01%20&#1055;&#1088;&#1080;&#1082;&#1072;&#1079;&#1099;%20&#1087;&#1086;%20&#1074;&#1086;&#1087;&#1088;.%20&#1086;&#1088;&#1075;.%20&#1050;&#1057;%20&#1080;%20&#1043;&#1086;&#1089;.&#1059;&#1089;&#1083;&#1091;&#1075;&#1080;\&#1055;&#1088;&#1080;&#1082;&#1072;&#1079;&#1099;%202023%20&#1075;&#1086;&#1076;\&#1055;&#1056;&#1048;&#1050;&#1040;&#1047;%20&#1053;&#1040;%20&#1057;&#1054;&#1042;&#1045;&#1058;%20&#1048;&#1058;&#1054;&#1043;&#1054;&#1042;&#1067;&#1049;\&#1055;&#1088;&#1080;&#1083;&#1086;&#1078;&#1077;&#1085;&#1080;&#1077;%201_&#1076;&#1083;&#1103;%20&#1089;&#1083;&#1072;&#1081;&#1076;&#1072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10\org_ks\10-01-01%20&#1055;&#1088;&#1080;&#1082;&#1072;&#1079;&#1099;%20&#1087;&#1086;%20&#1074;&#1086;&#1087;&#1088;.%20&#1086;&#1088;&#1075;.%20&#1050;&#1057;%20&#1080;%20&#1043;&#1086;&#1089;.&#1059;&#1089;&#1083;&#1091;&#1075;&#1080;\&#1055;&#1088;&#1080;&#1082;&#1072;&#1079;&#1099;%202023%20&#1075;&#1086;&#1076;\&#1055;&#1056;&#1048;&#1050;&#1040;&#1047;%20&#1053;&#1040;%20&#1057;&#1054;&#1042;&#1045;&#1058;%20&#1048;&#1058;&#1054;&#1043;&#1054;&#1042;&#1067;&#1049;\&#1055;&#1088;&#1080;&#1083;&#1086;&#1078;&#1077;&#1085;&#1080;&#1077;%201_&#1076;&#1083;&#1103;%20&#1089;&#1083;&#1072;&#1081;&#1076;&#1072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60"/>
      <c:rotY val="90"/>
      <c:depthPercent val="100"/>
      <c:rAngAx val="1"/>
    </c:view3D>
    <c:plotArea>
      <c:layout>
        <c:manualLayout>
          <c:layoutTarget val="inner"/>
          <c:xMode val="edge"/>
          <c:yMode val="edge"/>
          <c:x val="0.10053091127876665"/>
          <c:y val="3.2606518898794096E-2"/>
          <c:w val="0.63702823575042045"/>
          <c:h val="0.85797611201683865"/>
        </c:manualLayout>
      </c:layout>
      <c:bar3DChart>
        <c:barDir val="col"/>
        <c:grouping val="clustered"/>
        <c:ser>
          <c:idx val="0"/>
          <c:order val="0"/>
          <c:tx>
            <c:strRef>
              <c:f>'слайд 8'!$C$7</c:f>
              <c:strCache>
                <c:ptCount val="1"/>
                <c:pt idx="0">
                  <c:v>Средний размер страховой пенсии по старости (руб.)</c:v>
                </c:pt>
              </c:strCache>
            </c:strRef>
          </c:tx>
          <c:spPr>
            <a:gradFill flip="none" rotWithShape="1">
              <a:gsLst>
                <a:gs pos="10000">
                  <a:srgbClr val="E5700A"/>
                </a:gs>
                <a:gs pos="7000">
                  <a:srgbClr val="EA7D08"/>
                </a:gs>
                <a:gs pos="0">
                  <a:schemeClr val="accent6">
                    <a:lumMod val="75000"/>
                  </a:schemeClr>
                </a:gs>
                <a:gs pos="0">
                  <a:srgbClr val="FF6600"/>
                </a:gs>
                <a:gs pos="100000">
                  <a:srgbClr val="FFC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1.0014977747346799E-2"/>
                  <c:y val="-7.2728054826480162E-2"/>
                </c:manualLayout>
              </c:layout>
              <c:showVal val="1"/>
            </c:dLbl>
            <c:dLbl>
              <c:idx val="1"/>
              <c:layout>
                <c:manualLayout>
                  <c:x val="1.9944582334816895E-2"/>
                  <c:y val="-6.3020122484689342E-2"/>
                </c:manualLayout>
              </c:layout>
              <c:showVal val="1"/>
            </c:dLbl>
            <c:dLbl>
              <c:idx val="2"/>
              <c:layout>
                <c:manualLayout>
                  <c:x val="1.4543963254593176E-2"/>
                  <c:y val="-5.9634587343248932E-2"/>
                </c:manualLayout>
              </c:layout>
              <c:showVal val="1"/>
            </c:dLbl>
            <c:dLbl>
              <c:idx val="3"/>
              <c:layout>
                <c:manualLayout>
                  <c:x val="1.7945261864467685E-3"/>
                  <c:y val="-7.3421439060205582E-2"/>
                </c:manualLayout>
              </c:layout>
              <c:showVal val="1"/>
            </c:dLbl>
            <c:spPr>
              <a:gradFill>
                <a:gsLst>
                  <a:gs pos="100000">
                    <a:srgbClr val="FFC000"/>
                  </a:gs>
                  <a:gs pos="100000">
                    <a:srgbClr val="EA7D08"/>
                  </a:gs>
                  <a:gs pos="0">
                    <a:srgbClr val="82A280"/>
                  </a:gs>
                  <a:gs pos="0">
                    <a:srgbClr val="6DB36F"/>
                  </a:gs>
                  <a:gs pos="0">
                    <a:srgbClr val="7DAB75">
                      <a:alpha val="15000"/>
                    </a:srgbClr>
                  </a:gs>
                  <a:gs pos="0">
                    <a:srgbClr val="67BB69">
                      <a:alpha val="8000"/>
                    </a:srgbClr>
                  </a:gs>
                  <a:gs pos="10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</a:gra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67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8'!$D$6:$F$6</c:f>
              <c:strCache>
                <c:ptCount val="3"/>
                <c:pt idx="0">
                  <c:v>за 2021 год</c:v>
                </c:pt>
                <c:pt idx="1">
                  <c:v>за 2022 год</c:v>
                </c:pt>
                <c:pt idx="2">
                  <c:v>за 2023 год</c:v>
                </c:pt>
              </c:strCache>
            </c:strRef>
          </c:cat>
          <c:val>
            <c:numRef>
              <c:f>'слайд 8'!$D$7:$F$7</c:f>
              <c:numCache>
                <c:formatCode>#,##0</c:formatCode>
                <c:ptCount val="3"/>
                <c:pt idx="0">
                  <c:v>15723</c:v>
                </c:pt>
                <c:pt idx="1">
                  <c:v>18458</c:v>
                </c:pt>
                <c:pt idx="2">
                  <c:v>19634</c:v>
                </c:pt>
              </c:numCache>
            </c:numRef>
          </c:val>
        </c:ser>
        <c:ser>
          <c:idx val="1"/>
          <c:order val="1"/>
          <c:tx>
            <c:strRef>
              <c:f>'слайд 8'!$C$8</c:f>
              <c:strCache>
                <c:ptCount val="1"/>
                <c:pt idx="0">
                  <c:v>Прожиточный минимум пенсионера (руб.)</c:v>
                </c:pt>
              </c:strCache>
            </c:strRef>
          </c:tx>
          <c:spPr>
            <a:gradFill>
              <a:gsLst>
                <a:gs pos="100000">
                  <a:srgbClr val="FFFF00"/>
                </a:gs>
                <a:gs pos="100000">
                  <a:srgbClr val="EA7D08"/>
                </a:gs>
                <a:gs pos="4000">
                  <a:srgbClr val="F9E027"/>
                </a:gs>
                <a:gs pos="0">
                  <a:srgbClr val="FFFF00"/>
                </a:gs>
                <a:gs pos="0">
                  <a:srgbClr val="F9E027"/>
                </a:gs>
                <a:gs pos="100000">
                  <a:srgbClr val="FFC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</c:spPr>
          <c:dLbls>
            <c:dLbl>
              <c:idx val="0"/>
              <c:layout>
                <c:manualLayout>
                  <c:x val="1.076715711868063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7.1781047457869984E-3"/>
                  <c:y val="-1.762114537444934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3494860499265805E-2"/>
                </c:manualLayout>
              </c:layout>
              <c:showVal val="1"/>
            </c:dLbl>
            <c:dLbl>
              <c:idx val="3"/>
              <c:layout>
                <c:manualLayout>
                  <c:x val="-3.5891936741680452E-3"/>
                  <c:y val="-2.3494860499265805E-2"/>
                </c:manualLayout>
              </c:layout>
              <c:showVal val="1"/>
            </c:dLbl>
            <c:spPr>
              <a:gradFill>
                <a:gsLst>
                  <a:gs pos="100000">
                    <a:srgbClr val="FFFF00"/>
                  </a:gs>
                  <a:gs pos="100000">
                    <a:srgbClr val="EA7D08"/>
                  </a:gs>
                  <a:gs pos="0">
                    <a:srgbClr val="82A280"/>
                  </a:gs>
                  <a:gs pos="0">
                    <a:srgbClr val="6DB36F"/>
                  </a:gs>
                  <a:gs pos="0">
                    <a:srgbClr val="7DAB75">
                      <a:alpha val="15000"/>
                    </a:srgbClr>
                  </a:gs>
                  <a:gs pos="0">
                    <a:srgbClr val="67BB69">
                      <a:alpha val="8000"/>
                    </a:srgbClr>
                  </a:gs>
                  <a:gs pos="10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</a:gra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67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8'!$D$6:$F$6</c:f>
              <c:strCache>
                <c:ptCount val="3"/>
                <c:pt idx="0">
                  <c:v>за 2021 год</c:v>
                </c:pt>
                <c:pt idx="1">
                  <c:v>за 2022 год</c:v>
                </c:pt>
                <c:pt idx="2">
                  <c:v>за 2023 год</c:v>
                </c:pt>
              </c:strCache>
            </c:strRef>
          </c:cat>
          <c:val>
            <c:numRef>
              <c:f>'слайд 8'!$D$8:$F$8</c:f>
              <c:numCache>
                <c:formatCode>#,##0</c:formatCode>
                <c:ptCount val="3"/>
                <c:pt idx="0">
                  <c:v>8932</c:v>
                </c:pt>
                <c:pt idx="1">
                  <c:v>10694</c:v>
                </c:pt>
                <c:pt idx="2">
                  <c:v>11348</c:v>
                </c:pt>
              </c:numCache>
            </c:numRef>
          </c:val>
        </c:ser>
        <c:ser>
          <c:idx val="2"/>
          <c:order val="2"/>
          <c:tx>
            <c:strRef>
              <c:f>'слайд 8'!$C$9</c:f>
              <c:strCache>
                <c:ptCount val="1"/>
                <c:pt idx="0">
                  <c:v>Средняя заработная плата работников (руб.)</c:v>
                </c:pt>
              </c:strCache>
            </c:strRef>
          </c:tx>
          <c:spPr>
            <a:gradFill flip="none" rotWithShape="1">
              <a:gsLst>
                <a:gs pos="100000">
                  <a:srgbClr val="92D050"/>
                </a:gs>
                <a:gs pos="100000">
                  <a:srgbClr val="EA7D08"/>
                </a:gs>
                <a:gs pos="3000">
                  <a:srgbClr val="82A280"/>
                </a:gs>
                <a:gs pos="0">
                  <a:srgbClr val="6DB36F"/>
                </a:gs>
                <a:gs pos="0">
                  <a:srgbClr val="7DAB75"/>
                </a:gs>
                <a:gs pos="0">
                  <a:srgbClr val="82A280"/>
                </a:gs>
                <a:gs pos="100000">
                  <a:srgbClr val="FFC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1.7124771767659513E-2"/>
                  <c:y val="-9.0797900262467451E-2"/>
                </c:manualLayout>
              </c:layout>
              <c:showVal val="1"/>
            </c:dLbl>
            <c:dLbl>
              <c:idx val="1"/>
              <c:layout>
                <c:manualLayout>
                  <c:x val="1.1655896953098254E-2"/>
                  <c:y val="-6.6723826188393121E-2"/>
                </c:manualLayout>
              </c:layout>
              <c:showVal val="1"/>
            </c:dLbl>
            <c:dLbl>
              <c:idx val="2"/>
              <c:layout>
                <c:manualLayout>
                  <c:x val="1.6201928563277519E-2"/>
                  <c:y val="-7.4767716535433335E-2"/>
                </c:manualLayout>
              </c:layout>
              <c:showVal val="1"/>
            </c:dLbl>
            <c:dLbl>
              <c:idx val="3"/>
              <c:layout>
                <c:manualLayout>
                  <c:x val="1.0767015817406005E-2"/>
                  <c:y val="-2.9368575624082228E-2"/>
                </c:manualLayout>
              </c:layout>
              <c:showVal val="1"/>
            </c:dLbl>
            <c:spPr>
              <a:gradFill>
                <a:gsLst>
                  <a:gs pos="100000">
                    <a:srgbClr val="92D050"/>
                  </a:gs>
                  <a:gs pos="100000">
                    <a:srgbClr val="EA7D08"/>
                  </a:gs>
                  <a:gs pos="0">
                    <a:srgbClr val="82A280"/>
                  </a:gs>
                  <a:gs pos="0">
                    <a:srgbClr val="6DB36F"/>
                  </a:gs>
                  <a:gs pos="0">
                    <a:srgbClr val="7DAB75">
                      <a:alpha val="15000"/>
                    </a:srgbClr>
                  </a:gs>
                  <a:gs pos="0">
                    <a:srgbClr val="67BB69">
                      <a:alpha val="8000"/>
                    </a:srgbClr>
                  </a:gs>
                  <a:gs pos="10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</a:gra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67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8'!$D$6:$F$6</c:f>
              <c:strCache>
                <c:ptCount val="3"/>
                <c:pt idx="0">
                  <c:v>за 2021 год</c:v>
                </c:pt>
                <c:pt idx="1">
                  <c:v>за 2022 год</c:v>
                </c:pt>
                <c:pt idx="2">
                  <c:v>за 2023 год</c:v>
                </c:pt>
              </c:strCache>
            </c:strRef>
          </c:cat>
          <c:val>
            <c:numRef>
              <c:f>'слайд 8'!$D$9:$F$9</c:f>
              <c:numCache>
                <c:formatCode>#,##0</c:formatCode>
                <c:ptCount val="3"/>
                <c:pt idx="0">
                  <c:v>40680</c:v>
                </c:pt>
                <c:pt idx="1">
                  <c:v>46565</c:v>
                </c:pt>
                <c:pt idx="2">
                  <c:v>52666</c:v>
                </c:pt>
              </c:numCache>
            </c:numRef>
          </c:val>
        </c:ser>
        <c:ser>
          <c:idx val="3"/>
          <c:order val="3"/>
          <c:tx>
            <c:strRef>
              <c:f>'слайд 8'!$C$10</c:f>
              <c:strCache>
                <c:ptCount val="1"/>
                <c:pt idx="0">
                  <c:v>Минимальный размер оплаты труда (руб.)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3.4215451329453382E-2"/>
                  <c:y val="-7.4261883931175332E-2"/>
                </c:manualLayout>
              </c:layout>
              <c:showVal val="1"/>
            </c:dLbl>
            <c:dLbl>
              <c:idx val="1"/>
              <c:layout>
                <c:manualLayout>
                  <c:x val="3.3429119593746434E-2"/>
                  <c:y val="-7.2409886264216905E-2"/>
                </c:manualLayout>
              </c:layout>
              <c:showVal val="1"/>
            </c:dLbl>
            <c:dLbl>
              <c:idx val="2"/>
              <c:layout>
                <c:manualLayout>
                  <c:x val="3.3360863859408868E-2"/>
                  <c:y val="-6.6723826188393121E-2"/>
                </c:manualLayout>
              </c:layout>
              <c:showVal val="1"/>
            </c:dLbl>
            <c:dLbl>
              <c:idx val="3"/>
              <c:layout>
                <c:manualLayout>
                  <c:x val="1.9739788050914243E-2"/>
                  <c:y val="-2.6431718061674599E-2"/>
                </c:manualLayout>
              </c:layout>
              <c:showVal val="1"/>
            </c:dLbl>
            <c:spPr>
              <a:solidFill>
                <a:srgbClr val="CCEDE8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67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8'!$D$6:$F$6</c:f>
              <c:strCache>
                <c:ptCount val="3"/>
                <c:pt idx="0">
                  <c:v>за 2021 год</c:v>
                </c:pt>
                <c:pt idx="1">
                  <c:v>за 2022 год</c:v>
                </c:pt>
                <c:pt idx="2">
                  <c:v>за 2023 год</c:v>
                </c:pt>
              </c:strCache>
            </c:strRef>
          </c:cat>
          <c:val>
            <c:numRef>
              <c:f>'слайд 8'!$D$10:$F$10</c:f>
              <c:numCache>
                <c:formatCode>#,##0</c:formatCode>
                <c:ptCount val="3"/>
                <c:pt idx="0">
                  <c:v>12792</c:v>
                </c:pt>
                <c:pt idx="1">
                  <c:v>13890</c:v>
                </c:pt>
                <c:pt idx="2">
                  <c:v>16242</c:v>
                </c:pt>
              </c:numCache>
            </c:numRef>
          </c:val>
        </c:ser>
        <c:shape val="cylinder"/>
        <c:axId val="134204416"/>
        <c:axId val="117854976"/>
        <c:axId val="0"/>
      </c:bar3DChart>
      <c:catAx>
        <c:axId val="134204416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600" b="1"/>
            </a:pPr>
            <a:endParaRPr lang="ru-RU"/>
          </a:p>
        </c:txPr>
        <c:crossAx val="117854976"/>
        <c:crosses val="autoZero"/>
        <c:lblAlgn val="ctr"/>
        <c:lblOffset val="100"/>
      </c:catAx>
      <c:valAx>
        <c:axId val="117854976"/>
        <c:scaling>
          <c:orientation val="minMax"/>
        </c:scaling>
        <c:axPos val="l"/>
        <c:majorGridlines/>
        <c:numFmt formatCode="#,##0" sourceLinked="1"/>
        <c:tickLblPos val="nextTo"/>
        <c:crossAx val="134204416"/>
        <c:crosses val="autoZero"/>
        <c:crossBetween val="between"/>
      </c:valAx>
      <c:spPr>
        <a:noFill/>
        <a:ln w="31053">
          <a:noFill/>
        </a:ln>
      </c:spPr>
    </c:plotArea>
    <c:legend>
      <c:legendPos val="r"/>
      <c:layout>
        <c:manualLayout>
          <c:xMode val="edge"/>
          <c:yMode val="edge"/>
          <c:x val="0.7653989073376698"/>
          <c:y val="0.19359272398642491"/>
          <c:w val="0.20562706835558567"/>
          <c:h val="0.5335192716295077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 sz="2400"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Страховые пенсии </a:t>
            </a:r>
            <a:r>
              <a:rPr lang="ru-RU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(11239)</a:t>
            </a:r>
            <a:endParaRPr lang="ru-RU" sz="24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546513750998516"/>
          <c:y val="2.627874625845641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8113774395437528E-2"/>
          <c:y val="5.6856427717183651E-4"/>
          <c:w val="0.52430825368217771"/>
          <c:h val="0.709122046913789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spPr>
              <a:solidFill>
                <a:srgbClr val="DEF6F1">
                  <a:lumMod val="75000"/>
                </a:srgbClr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Lbls>
            <c:dLbl>
              <c:idx val="4"/>
              <c:layout>
                <c:manualLayout>
                  <c:x val="5.1534520141504073E-2"/>
                  <c:y val="7.0999023932282024E-2"/>
                </c:manualLayout>
              </c:layout>
              <c:showPercent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по старости на общих основаниях</c:v>
                </c:pt>
                <c:pt idx="1">
                  <c:v> по инвалидности</c:v>
                </c:pt>
                <c:pt idx="2">
                  <c:v>по случаю потери кормильца</c:v>
                </c:pt>
                <c:pt idx="3">
                  <c:v>со специальным стажем</c:v>
                </c:pt>
                <c:pt idx="4">
                  <c:v> женщинам, родивших трех и более детей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24</c:v>
                </c:pt>
                <c:pt idx="2">
                  <c:v>20</c:v>
                </c:pt>
                <c:pt idx="3">
                  <c:v>14</c:v>
                </c:pt>
                <c:pt idx="4">
                  <c:v>9</c:v>
                </c:pt>
              </c:numCache>
            </c:numRef>
          </c:val>
        </c:ser>
        <c:dLbls>
          <c:showPercent val="1"/>
        </c:dLbls>
      </c:pie3DChart>
      <c:spPr>
        <a:noFill/>
        <a:ln w="32771">
          <a:noFill/>
        </a:ln>
      </c:spPr>
    </c:plotArea>
    <c:legend>
      <c:legendPos val="r"/>
      <c:layout>
        <c:manualLayout>
          <c:xMode val="edge"/>
          <c:yMode val="edge"/>
          <c:x val="1.404494382022463E-3"/>
          <c:y val="0.54189944134078616"/>
          <c:w val="0.58286516853932557"/>
          <c:h val="0.45437616387337337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txPr>
    <a:bodyPr/>
    <a:lstStyle/>
    <a:p>
      <a:pPr>
        <a:defRPr sz="2318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 sz="2400" b="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Пенсии по государственному</a:t>
            </a:r>
            <a:r>
              <a:rPr lang="ru-RU" sz="2400" b="0" baseline="0" dirty="0" smtClean="0">
                <a:latin typeface="Times New Roman" pitchFamily="18" charset="0"/>
                <a:cs typeface="Times New Roman" pitchFamily="18" charset="0"/>
              </a:rPr>
              <a:t> пенсионному обеспечению </a:t>
            </a:r>
            <a:r>
              <a:rPr lang="ru-RU" sz="24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(4947)</a:t>
            </a:r>
            <a:endParaRPr lang="ru-RU" sz="24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2.6348510783978096E-2"/>
          <c:y val="1.126231816048804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1246989998670415E-2"/>
          <c:y val="3.0372918825237096E-2"/>
          <c:w val="0.5299367715058132"/>
          <c:h val="0.716573205213502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9"/>
          </c:dPt>
          <c:dPt>
            <c:idx val="1"/>
            <c:explosion val="1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spPr>
              <a:solidFill>
                <a:srgbClr val="DEF6F1">
                  <a:lumMod val="75000"/>
                </a:srgbClr>
              </a:solidFill>
            </c:spPr>
          </c:dPt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 инвалидности</c:v>
                </c:pt>
                <c:pt idx="1">
                  <c:v>по случаю потери кормильца</c:v>
                </c:pt>
                <c:pt idx="2">
                  <c:v>по старости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</c:v>
                </c:pt>
                <c:pt idx="1">
                  <c:v>49</c:v>
                </c:pt>
                <c:pt idx="2">
                  <c:v>1.4</c:v>
                </c:pt>
              </c:numCache>
            </c:numRef>
          </c:val>
        </c:ser>
        <c:dLbls>
          <c:showPercent val="1"/>
        </c:dLbls>
      </c:pie3DChart>
      <c:spPr>
        <a:noFill/>
        <a:ln w="32771">
          <a:noFill/>
        </a:ln>
      </c:spPr>
    </c:plotArea>
    <c:legend>
      <c:legendPos val="r"/>
      <c:layout>
        <c:manualLayout>
          <c:xMode val="edge"/>
          <c:yMode val="edge"/>
          <c:x val="6.0393244322721001E-2"/>
          <c:y val="0.58605733879698263"/>
          <c:w val="0.52106741573033399"/>
          <c:h val="0.29422718808193671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txPr>
    <a:bodyPr/>
    <a:lstStyle/>
    <a:p>
      <a:pPr>
        <a:defRPr sz="2317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30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'слайд 14'!$B$5</c:f>
              <c:strCache>
                <c:ptCount val="1"/>
                <c:pt idx="0">
                  <c:v>по старости</c:v>
                </c:pt>
              </c:strCache>
            </c:strRef>
          </c:tx>
          <c:spPr>
            <a:solidFill>
              <a:srgbClr val="F9E027"/>
            </a:solidFill>
          </c:spPr>
          <c:dLbls>
            <c:dLbl>
              <c:idx val="0"/>
              <c:layout>
                <c:manualLayout>
                  <c:x val="1.0652463382157145E-2"/>
                  <c:y val="-1.6410254643219272E-2"/>
                </c:manualLayout>
              </c:layout>
              <c:showVal val="1"/>
            </c:dLbl>
            <c:dLbl>
              <c:idx val="1"/>
              <c:layout>
                <c:manualLayout>
                  <c:x val="3.5508211273857092E-3"/>
                  <c:y val="-1.0940169762146196E-2"/>
                </c:manualLayout>
              </c:layout>
              <c:showVal val="1"/>
            </c:dLbl>
            <c:dLbl>
              <c:idx val="2"/>
              <c:layout>
                <c:manualLayout>
                  <c:x val="1.0652463382157145E-2"/>
                  <c:y val="-1.0940169762146184E-2"/>
                </c:manualLayout>
              </c:layout>
              <c:showVal val="1"/>
            </c:dLbl>
            <c:dLbl>
              <c:idx val="3"/>
              <c:layout>
                <c:manualLayout>
                  <c:x val="5.3262316910786048E-3"/>
                  <c:y val="-8.2051273216095528E-3"/>
                </c:manualLayout>
              </c:layout>
              <c:showVal val="1"/>
            </c:dLbl>
            <c:spPr>
              <a:solidFill>
                <a:srgbClr val="F9E027">
                  <a:alpha val="50000"/>
                </a:srgb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536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14'!$C$4:$E$4</c:f>
              <c:strCache>
                <c:ptCount val="3"/>
                <c:pt idx="0">
                  <c:v>на 31.12.2021 г.</c:v>
                </c:pt>
                <c:pt idx="1">
                  <c:v>на 31.12.2022 г.</c:v>
                </c:pt>
                <c:pt idx="2">
                  <c:v>на 31.12.2023 г.</c:v>
                </c:pt>
              </c:strCache>
            </c:strRef>
          </c:cat>
          <c:val>
            <c:numRef>
              <c:f>'слайд 14'!$C$5:$E$5</c:f>
              <c:numCache>
                <c:formatCode>#,##0.00</c:formatCode>
                <c:ptCount val="3"/>
                <c:pt idx="0">
                  <c:v>15723.42</c:v>
                </c:pt>
                <c:pt idx="1">
                  <c:v>18457.59</c:v>
                </c:pt>
                <c:pt idx="2">
                  <c:v>19633.95</c:v>
                </c:pt>
              </c:numCache>
            </c:numRef>
          </c:val>
        </c:ser>
        <c:ser>
          <c:idx val="1"/>
          <c:order val="1"/>
          <c:tx>
            <c:strRef>
              <c:f>'слайд 14'!$B$6</c:f>
              <c:strCache>
                <c:ptCount val="1"/>
                <c:pt idx="0">
                  <c:v>по инвалидности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7.101642254771486E-3"/>
                  <c:y val="6.5640803215203908E-2"/>
                </c:manualLayout>
              </c:layout>
              <c:showVal val="1"/>
            </c:dLbl>
            <c:dLbl>
              <c:idx val="1"/>
              <c:layout>
                <c:manualLayout>
                  <c:x val="-3.5508211273857092E-3"/>
                  <c:y val="6.0170933691803312E-2"/>
                </c:manualLayout>
              </c:layout>
              <c:showVal val="1"/>
            </c:dLbl>
            <c:dLbl>
              <c:idx val="2"/>
              <c:layout>
                <c:manualLayout>
                  <c:x val="-3.5508211273857092E-3"/>
                  <c:y val="6.8376061013412912E-2"/>
                </c:manualLayout>
              </c:layout>
              <c:showVal val="1"/>
            </c:dLbl>
            <c:dLbl>
              <c:idx val="3"/>
              <c:layout>
                <c:manualLayout>
                  <c:x val="-1.7754105636928717E-3"/>
                  <c:y val="6.2905976132339891E-2"/>
                </c:manualLayout>
              </c:layout>
              <c:showVal val="1"/>
            </c:dLbl>
            <c:spPr>
              <a:solidFill>
                <a:srgbClr val="99CC00">
                  <a:alpha val="73000"/>
                </a:srgb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536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14'!$C$4:$E$4</c:f>
              <c:strCache>
                <c:ptCount val="3"/>
                <c:pt idx="0">
                  <c:v>на 31.12.2021 г.</c:v>
                </c:pt>
                <c:pt idx="1">
                  <c:v>на 31.12.2022 г.</c:v>
                </c:pt>
                <c:pt idx="2">
                  <c:v>на 31.12.2023 г.</c:v>
                </c:pt>
              </c:strCache>
            </c:strRef>
          </c:cat>
          <c:val>
            <c:numRef>
              <c:f>'слайд 14'!$C$6:$E$6</c:f>
              <c:numCache>
                <c:formatCode>#,##0.00</c:formatCode>
                <c:ptCount val="3"/>
                <c:pt idx="0">
                  <c:v>10018.17</c:v>
                </c:pt>
                <c:pt idx="1">
                  <c:v>11584.55</c:v>
                </c:pt>
                <c:pt idx="2">
                  <c:v>12485</c:v>
                </c:pt>
              </c:numCache>
            </c:numRef>
          </c:val>
        </c:ser>
        <c:ser>
          <c:idx val="2"/>
          <c:order val="2"/>
          <c:tx>
            <c:strRef>
              <c:f>'слайд 14'!$B$7</c:f>
              <c:strCache>
                <c:ptCount val="1"/>
                <c:pt idx="0">
                  <c:v>по случаю потери кормильца</c:v>
                </c:pt>
              </c:strCache>
            </c:strRef>
          </c:tx>
          <c:spPr>
            <a:solidFill>
              <a:srgbClr val="CC3300"/>
            </a:solidFill>
          </c:spPr>
          <c:dLbls>
            <c:dLbl>
              <c:idx val="0"/>
              <c:layout>
                <c:manualLayout>
                  <c:x val="2.1304926764314256E-2"/>
                  <c:y val="-2.1880339524292212E-2"/>
                </c:manualLayout>
              </c:layout>
              <c:showVal val="1"/>
            </c:dLbl>
            <c:dLbl>
              <c:idx val="1"/>
              <c:layout>
                <c:manualLayout>
                  <c:x val="2.1304926764314256E-2"/>
                  <c:y val="-1.3675212202682582E-2"/>
                </c:manualLayout>
              </c:layout>
              <c:showVal val="1"/>
            </c:dLbl>
            <c:dLbl>
              <c:idx val="2"/>
              <c:layout>
                <c:manualLayout>
                  <c:x val="1.2427873945849977E-2"/>
                  <c:y val="-1.9145297083755623E-2"/>
                </c:manualLayout>
              </c:layout>
              <c:showVal val="1"/>
            </c:dLbl>
            <c:dLbl>
              <c:idx val="3"/>
              <c:layout>
                <c:manualLayout>
                  <c:x val="1.775410563692869E-2"/>
                  <c:y val="-3.5555551726974742E-2"/>
                </c:manualLayout>
              </c:layout>
              <c:showVal val="1"/>
            </c:dLbl>
            <c:spPr>
              <a:solidFill>
                <a:srgbClr val="FF9900">
                  <a:alpha val="51000"/>
                </a:srgb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536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14'!$C$4:$E$4</c:f>
              <c:strCache>
                <c:ptCount val="3"/>
                <c:pt idx="0">
                  <c:v>на 31.12.2021 г.</c:v>
                </c:pt>
                <c:pt idx="1">
                  <c:v>на 31.12.2022 г.</c:v>
                </c:pt>
                <c:pt idx="2">
                  <c:v>на 31.12.2023 г.</c:v>
                </c:pt>
              </c:strCache>
            </c:strRef>
          </c:cat>
          <c:val>
            <c:numRef>
              <c:f>'слайд 14'!$C$7:$E$7</c:f>
              <c:numCache>
                <c:formatCode>#,##0.00</c:formatCode>
                <c:ptCount val="3"/>
                <c:pt idx="0">
                  <c:v>10692.47</c:v>
                </c:pt>
                <c:pt idx="1">
                  <c:v>12871.97</c:v>
                </c:pt>
                <c:pt idx="2">
                  <c:v>13775.09</c:v>
                </c:pt>
              </c:numCache>
            </c:numRef>
          </c:val>
        </c:ser>
        <c:shape val="box"/>
        <c:axId val="165890688"/>
        <c:axId val="165897344"/>
        <c:axId val="0"/>
      </c:bar3DChart>
      <c:catAx>
        <c:axId val="165890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5897344"/>
        <c:crosses val="autoZero"/>
        <c:auto val="1"/>
        <c:lblAlgn val="ctr"/>
        <c:lblOffset val="100"/>
      </c:catAx>
      <c:valAx>
        <c:axId val="165897344"/>
        <c:scaling>
          <c:orientation val="minMax"/>
        </c:scaling>
        <c:axPos val="l"/>
        <c:majorGridlines/>
        <c:numFmt formatCode="#,##0.00" sourceLinked="1"/>
        <c:tickLblPos val="nextTo"/>
        <c:crossAx val="165890688"/>
        <c:crosses val="autoZero"/>
        <c:crossBetween val="between"/>
      </c:valAx>
      <c:spPr>
        <a:noFill/>
        <a:ln w="32509">
          <a:noFill/>
        </a:ln>
      </c:spPr>
    </c:plotArea>
    <c:legend>
      <c:legendPos val="b"/>
      <c:layout/>
      <c:txPr>
        <a:bodyPr/>
        <a:lstStyle/>
        <a:p>
          <a:pPr>
            <a:defRPr sz="1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5"/>
      <c:rotY val="85"/>
      <c:perspective val="50"/>
    </c:view3D>
    <c:plotArea>
      <c:layout>
        <c:manualLayout>
          <c:layoutTarget val="inner"/>
          <c:xMode val="edge"/>
          <c:yMode val="edge"/>
          <c:x val="6.3465645213668945E-2"/>
          <c:y val="8.6588765044926297E-2"/>
          <c:w val="0.54463856319270132"/>
          <c:h val="0.81451914386989999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33CC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38507250656168041"/>
                  <c:y val="7.2505149460705298E-2"/>
                </c:manualLayout>
              </c:layout>
              <c:tx>
                <c:rich>
                  <a:bodyPr/>
                  <a:lstStyle/>
                  <a:p>
                    <a:pPr>
                      <a:defRPr sz="1865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/>
                      <a:t> 427 чел</a:t>
                    </a:r>
                    <a:r>
                      <a:rPr lang="ru-RU" dirty="0" smtClean="0"/>
                      <a:t>.</a:t>
                    </a:r>
                  </a:p>
                  <a:p>
                    <a:pPr>
                      <a:defRPr sz="1865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 </a:t>
                    </a:r>
                    <a:r>
                      <a:rPr lang="ru-RU" dirty="0"/>
                      <a:t>(члены летных экипажей)</a:t>
                    </a:r>
                    <a:endParaRPr lang="en-US" dirty="0"/>
                  </a:p>
                </c:rich>
              </c:tx>
              <c:spPr>
                <a:solidFill>
                  <a:srgbClr val="FFC000">
                    <a:alpha val="77000"/>
                  </a:srgbClr>
                </a:solidFill>
                <a:ln>
                  <a:solidFill>
                    <a:schemeClr val="tx1"/>
                  </a:solidFill>
                </a:ln>
              </c:spPr>
              <c:dLblPos val="bestFit"/>
            </c:dLbl>
            <c:dLbl>
              <c:idx val="1"/>
              <c:layout>
                <c:manualLayout>
                  <c:x val="-2.3471150710725665E-2"/>
                  <c:y val="-1.7467881364046405E-2"/>
                </c:manualLayout>
              </c:layout>
              <c:tx>
                <c:rich>
                  <a:bodyPr/>
                  <a:lstStyle/>
                  <a:p>
                    <a:pPr>
                      <a:defRPr sz="1865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/>
                      <a:t> 42 чел</a:t>
                    </a:r>
                    <a:r>
                      <a:rPr lang="ru-RU" dirty="0" smtClean="0"/>
                      <a:t>. </a:t>
                    </a:r>
                  </a:p>
                  <a:p>
                    <a:pPr>
                      <a:defRPr sz="1865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(</a:t>
                    </a:r>
                    <a:r>
                      <a:rPr lang="ru-RU" dirty="0"/>
                      <a:t>работники угольной промышленности)</a:t>
                    </a:r>
                    <a:endParaRPr lang="en-US" dirty="0"/>
                  </a:p>
                </c:rich>
              </c:tx>
              <c:spPr>
                <a:solidFill>
                  <a:srgbClr val="33CCFF">
                    <a:alpha val="45000"/>
                  </a:srgbClr>
                </a:solidFill>
                <a:ln>
                  <a:solidFill>
                    <a:schemeClr val="tx1"/>
                  </a:solidFill>
                </a:ln>
              </c:spPr>
              <c:dLblPos val="bestFit"/>
            </c:dLbl>
            <c:dLbl>
              <c:idx val="2"/>
              <c:layout>
                <c:manualLayout>
                  <c:x val="0.10302466392483776"/>
                  <c:y val="-3.8758400721287785E-2"/>
                </c:manualLayout>
              </c:layout>
              <c:tx>
                <c:rich>
                  <a:bodyPr/>
                  <a:lstStyle/>
                  <a:p>
                    <a:pPr>
                      <a:defRPr sz="1865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/>
                      <a:t> 8 чел. </a:t>
                    </a:r>
                    <a:r>
                      <a:rPr lang="ru-RU" dirty="0" smtClean="0"/>
                      <a:t>(</a:t>
                    </a:r>
                    <a:r>
                      <a:rPr lang="ru-RU" dirty="0"/>
                      <a:t>ЯОК)</a:t>
                    </a:r>
                  </a:p>
                </c:rich>
              </c:tx>
              <c:spPr>
                <a:solidFill>
                  <a:srgbClr val="92D050">
                    <a:alpha val="57000"/>
                  </a:srgbClr>
                </a:solidFill>
                <a:ln>
                  <a:solidFill>
                    <a:schemeClr val="tx1"/>
                  </a:solidFill>
                </a:ln>
              </c:spPr>
              <c:dLblPos val="bestFit"/>
            </c:dLbl>
            <c:dLbl>
              <c:idx val="3"/>
              <c:layout>
                <c:manualLayout>
                  <c:x val="-3.7735810367454242E-2"/>
                  <c:y val="-6.9719750177891934E-2"/>
                </c:manualLayout>
              </c:layout>
              <c:tx>
                <c:rich>
                  <a:bodyPr/>
                  <a:lstStyle/>
                  <a:p>
                    <a:pPr>
                      <a:defRPr sz="2132" b="1"/>
                    </a:pPr>
                    <a:r>
                      <a:rPr lang="en-US" sz="2132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194</a:t>
                    </a:r>
                    <a:r>
                      <a:rPr lang="ru-RU" sz="2132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чел. (ОСАГО)</a:t>
                    </a:r>
                    <a:endParaRPr lang="en-US" sz="1600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accent4">
                    <a:lumMod val="60000"/>
                    <a:lumOff val="40000"/>
                  </a:schemeClr>
                </a:solidFill>
                <a:ln w="12689">
                  <a:solidFill>
                    <a:schemeClr val="tx1"/>
                  </a:solidFill>
                </a:ln>
              </c:spPr>
              <c:dLblPos val="bestFit"/>
            </c:dLbl>
            <c:showVal val="1"/>
          </c:dLbls>
          <c:cat>
            <c:strRef>
              <c:f>'слайд 16'!$D$5:$D$8</c:f>
              <c:strCache>
                <c:ptCount val="4"/>
                <c:pt idx="0">
                  <c:v>Члены летных экипажей (155-ФЗ от 27.11.2001 г.)</c:v>
                </c:pt>
                <c:pt idx="1">
                  <c:v>Работники организаций угольной промышленности  (84-ФЗ от 10.05.2010 г.)</c:v>
                </c:pt>
                <c:pt idx="2">
                  <c:v>Специалисты ядерного оружейного комплекса (Указ 1563 от 23.08.2000 г.)</c:v>
                </c:pt>
                <c:pt idx="3">
                  <c:v>компенсация инвалидам страховых премий по договорам ОСАГО (40-ФЗ от 25.04.2022 г.)</c:v>
                </c:pt>
              </c:strCache>
            </c:strRef>
          </c:cat>
          <c:val>
            <c:numRef>
              <c:f>'слайд 16'!$E$5:$E$8</c:f>
              <c:numCache>
                <c:formatCode>General</c:formatCode>
                <c:ptCount val="4"/>
                <c:pt idx="0">
                  <c:v>427</c:v>
                </c:pt>
                <c:pt idx="1">
                  <c:v>42</c:v>
                </c:pt>
                <c:pt idx="2">
                  <c:v>8</c:v>
                </c:pt>
                <c:pt idx="3">
                  <c:v>194</c:v>
                </c:pt>
              </c:numCache>
            </c:numRef>
          </c:val>
        </c:ser>
        <c:ser>
          <c:idx val="1"/>
          <c:order val="1"/>
          <c:cat>
            <c:strRef>
              <c:f>'слайд 16'!$D$5:$D$8</c:f>
              <c:strCache>
                <c:ptCount val="4"/>
                <c:pt idx="0">
                  <c:v>Члены летных экипажей (155-ФЗ от 27.11.2001 г.)</c:v>
                </c:pt>
                <c:pt idx="1">
                  <c:v>Работники организаций угольной промышленности  (84-ФЗ от 10.05.2010 г.)</c:v>
                </c:pt>
                <c:pt idx="2">
                  <c:v>Специалисты ядерного оружейного комплекса (Указ 1563 от 23.08.2000 г.)</c:v>
                </c:pt>
                <c:pt idx="3">
                  <c:v>компенсация инвалидам страховых премий по договорам ОСАГО (40-ФЗ от 25.04.2022 г.)</c:v>
                </c:pt>
              </c:strCache>
            </c:strRef>
          </c:cat>
          <c:val>
            <c:numRef>
              <c:f>'слайд 16'!$F$5:$F$7</c:f>
              <c:numCache>
                <c:formatCode>#,##0.00</c:formatCode>
                <c:ptCount val="3"/>
                <c:pt idx="0">
                  <c:v>17274.490000000005</c:v>
                </c:pt>
                <c:pt idx="1">
                  <c:v>5899.29</c:v>
                </c:pt>
                <c:pt idx="2">
                  <c:v>40328.94</c:v>
                </c:pt>
              </c:numCache>
            </c:numRef>
          </c:val>
        </c:ser>
      </c:pie3DChart>
      <c:spPr>
        <a:noFill/>
        <a:ln w="33838">
          <a:noFill/>
        </a:ln>
      </c:spPr>
    </c:plotArea>
    <c:legend>
      <c:legendPos val="r"/>
      <c:layout>
        <c:manualLayout>
          <c:xMode val="edge"/>
          <c:yMode val="edge"/>
          <c:x val="0.64246604330708668"/>
          <c:y val="2.6479942170389801E-4"/>
          <c:w val="0.33809744094488298"/>
          <c:h val="0.9464342265858785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599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0"/>
      <c:depthPercent val="100"/>
      <c:perspective val="30"/>
    </c:view3D>
    <c:sideWall>
      <c:spPr>
        <a:noFill/>
        <a:ln w="25392">
          <a:noFill/>
        </a:ln>
      </c:spPr>
    </c:sideWall>
    <c:backWall>
      <c:spPr>
        <a:noFill/>
        <a:ln w="25392">
          <a:noFill/>
        </a:ln>
      </c:spPr>
    </c:backWall>
    <c:plotArea>
      <c:layout>
        <c:manualLayout>
          <c:layoutTarget val="inner"/>
          <c:xMode val="edge"/>
          <c:yMode val="edge"/>
          <c:x val="0.10767000465108464"/>
          <c:y val="5.2205925512869386E-2"/>
          <c:w val="0.51863739774369788"/>
          <c:h val="0.83784998385819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вынесенных решений об установлении страховых пенсий (за исключением пенсий по потере кормильца)</c:v>
                </c:pt>
              </c:strCache>
            </c:strRef>
          </c:tx>
          <c:dLbls>
            <c:dLbl>
              <c:idx val="0"/>
              <c:layout>
                <c:manualLayout>
                  <c:x val="6.4692982456140538E-2"/>
                  <c:y val="-5.5555555555555462E-2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8104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вынесенных решений по итогам проведенной заблаговременной работы с ЗЛ</c:v>
                </c:pt>
              </c:strCache>
            </c:strRef>
          </c:tx>
          <c:dLbls>
            <c:dLbl>
              <c:idx val="0"/>
              <c:layout>
                <c:manualLayout>
                  <c:x val="9.2105263157894954E-2"/>
                  <c:y val="7.5757575757575846E-3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7700</c:v>
                </c:pt>
              </c:numCache>
            </c:numRef>
          </c:val>
        </c:ser>
        <c:shape val="cylinder"/>
        <c:axId val="173348736"/>
        <c:axId val="173350272"/>
        <c:axId val="0"/>
      </c:bar3DChart>
      <c:catAx>
        <c:axId val="173348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rgbClr val="000099"/>
                </a:solidFill>
                <a:latin typeface="Times New Roman" pitchFamily="18" charset="0"/>
              </a:defRPr>
            </a:pPr>
            <a:endParaRPr lang="ru-RU"/>
          </a:p>
        </c:txPr>
        <c:crossAx val="173350272"/>
        <c:crosses val="autoZero"/>
        <c:auto val="1"/>
        <c:lblAlgn val="ctr"/>
        <c:lblOffset val="100"/>
      </c:catAx>
      <c:valAx>
        <c:axId val="173350272"/>
        <c:scaling>
          <c:orientation val="minMax"/>
          <c:max val="10000"/>
          <c:min val="5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rgbClr val="000099"/>
                </a:solidFill>
                <a:latin typeface="Times New Roman" pitchFamily="18" charset="0"/>
              </a:defRPr>
            </a:pPr>
            <a:endParaRPr lang="ru-RU"/>
          </a:p>
        </c:txPr>
        <c:crossAx val="173348736"/>
        <c:crosses val="autoZero"/>
        <c:crossBetween val="between"/>
        <c:majorUnit val="1000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59108276350324263"/>
          <c:y val="9.5868909686537765E-5"/>
          <c:w val="0.40891723649675371"/>
          <c:h val="0.99946047686967154"/>
        </c:manualLayout>
      </c:layout>
      <c:txPr>
        <a:bodyPr/>
        <a:lstStyle/>
        <a:p>
          <a:pPr>
            <a:defRPr sz="1800" baseline="0">
              <a:solidFill>
                <a:srgbClr val="000099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58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0"/>
      <c:depthPercent val="100"/>
      <c:perspective val="30"/>
    </c:view3D>
    <c:sideWall>
      <c:spPr>
        <a:noFill/>
        <a:ln w="25392">
          <a:noFill/>
        </a:ln>
      </c:spPr>
    </c:sideWall>
    <c:backWall>
      <c:spPr>
        <a:noFill/>
        <a:ln w="25392">
          <a:noFill/>
        </a:ln>
      </c:spPr>
    </c:backWall>
    <c:plotArea>
      <c:layout>
        <c:manualLayout>
          <c:layoutTarget val="inner"/>
          <c:xMode val="edge"/>
          <c:yMode val="edge"/>
          <c:x val="8.5179645245929997E-2"/>
          <c:y val="5.2205925512869386E-2"/>
          <c:w val="0.61876817142896812"/>
          <c:h val="0.8378499838581939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поступивших заявлений о корректировке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2295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рассмотренных заявлений о корректировке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2160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решений о корректировке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dPt>
            <c:idx val="0"/>
            <c:spPr>
              <a:solidFill>
                <a:srgbClr val="CCFFFF"/>
              </a:solidFill>
              <a:ln>
                <a:solidFill>
                  <a:srgbClr val="92D050"/>
                </a:solidFill>
              </a:ln>
            </c:spPr>
          </c:dPt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1609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Кол-во решений об отказе в корректировке </c:v>
                </c:pt>
              </c:strCache>
            </c:strRef>
          </c:tx>
          <c:spPr>
            <a:solidFill>
              <a:srgbClr val="FF7C80"/>
            </a:solidFill>
          </c:spPr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551</c:v>
                </c:pt>
              </c:numCache>
            </c:numRef>
          </c:val>
        </c:ser>
        <c:shape val="cylinder"/>
        <c:axId val="173644032"/>
        <c:axId val="173662208"/>
        <c:axId val="0"/>
      </c:bar3DChart>
      <c:catAx>
        <c:axId val="173644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 b="1" i="0" baseline="0">
                <a:solidFill>
                  <a:srgbClr val="C00000"/>
                </a:solidFill>
                <a:latin typeface="Times New Roman" pitchFamily="18" charset="0"/>
              </a:defRPr>
            </a:pPr>
            <a:endParaRPr lang="ru-RU"/>
          </a:p>
        </c:txPr>
        <c:crossAx val="173662208"/>
        <c:crosses val="autoZero"/>
        <c:auto val="1"/>
        <c:lblAlgn val="ctr"/>
        <c:lblOffset val="100"/>
      </c:catAx>
      <c:valAx>
        <c:axId val="1736622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rgbClr val="000099"/>
                </a:solidFill>
                <a:latin typeface="Times New Roman" pitchFamily="18" charset="0"/>
              </a:defRPr>
            </a:pPr>
            <a:endParaRPr lang="ru-RU"/>
          </a:p>
        </c:txPr>
        <c:crossAx val="173644032"/>
        <c:crosses val="autoZero"/>
        <c:crossBetween val="between"/>
      </c:valAx>
      <c:spPr>
        <a:noFill/>
        <a:ln w="32419">
          <a:noFill/>
        </a:ln>
      </c:spPr>
    </c:plotArea>
    <c:legend>
      <c:legendPos val="r"/>
      <c:layout>
        <c:manualLayout>
          <c:xMode val="edge"/>
          <c:yMode val="edge"/>
          <c:x val="0.65109489051095293"/>
          <c:y val="2.0000000000000011E-2"/>
          <c:w val="0.33722627737226751"/>
          <c:h val="0.9"/>
        </c:manualLayout>
      </c:layout>
      <c:txPr>
        <a:bodyPr/>
        <a:lstStyle/>
        <a:p>
          <a:pPr>
            <a:defRPr sz="1800" baseline="0">
              <a:solidFill>
                <a:srgbClr val="000099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698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perspective val="50"/>
    </c:view3D>
    <c:sideWall>
      <c:spPr>
        <a:noFill/>
        <a:ln w="25388">
          <a:noFill/>
        </a:ln>
      </c:spPr>
    </c:sideWall>
    <c:backWall>
      <c:spPr>
        <a:noFill/>
        <a:ln w="25388">
          <a:noFill/>
        </a:ln>
      </c:spPr>
    </c:backWall>
    <c:plotArea>
      <c:layout>
        <c:manualLayout>
          <c:layoutTarget val="inner"/>
          <c:xMode val="edge"/>
          <c:yMode val="edge"/>
          <c:x val="4.9158086008479714E-2"/>
          <c:y val="0.12458559753890559"/>
          <c:w val="0.94488969802867873"/>
          <c:h val="0.5052399019445595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Отделение ПФР по Омской области</c:v>
                </c:pt>
              </c:strCache>
            </c:strRef>
          </c:tx>
          <c:spPr>
            <a:solidFill>
              <a:srgbClr val="5DA202"/>
            </a:solidFill>
          </c:spPr>
          <c:dLbls>
            <c:dLbl>
              <c:idx val="0"/>
              <c:layout>
                <c:manualLayout>
                  <c:x val="3.058156347081949E-2"/>
                  <c:y val="-9.9039078606560568E-3"/>
                </c:manualLayout>
              </c:layout>
              <c:showVal val="1"/>
            </c:dLbl>
            <c:dLbl>
              <c:idx val="1"/>
              <c:layout>
                <c:manualLayout>
                  <c:x val="1.5693323694339709E-2"/>
                  <c:y val="-4.8034066200363712E-2"/>
                </c:manualLayout>
              </c:layout>
              <c:showVal val="1"/>
            </c:dLbl>
            <c:dLbl>
              <c:idx val="2"/>
              <c:layout>
                <c:manualLayout>
                  <c:x val="1.6067290596119662E-2"/>
                  <c:y val="-5.048555782307142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1977357973271227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заявления о смене страховщика, выборе УК</c:v>
                </c:pt>
                <c:pt idx="1">
                  <c:v>         уведомление об отказе от смены страховщика</c:v>
                </c:pt>
                <c:pt idx="2">
                  <c:v>уведомление о замене выбранного страховщика</c:v>
                </c:pt>
                <c:pt idx="3">
                  <c:v>уведомление о запрете рассмотрения заявления о переходе(о досрочном переходе), поданного любыми иными способами подачи, отличными от подачи таких заявлений в СФР лично ЗЛ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1926</c:v>
                </c:pt>
                <c:pt idx="1">
                  <c:v>62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</c:ser>
        <c:gapWidth val="157"/>
        <c:gapDepth val="127"/>
        <c:shape val="cylinder"/>
        <c:axId val="173872640"/>
        <c:axId val="173874176"/>
        <c:axId val="173875200"/>
      </c:bar3DChart>
      <c:catAx>
        <c:axId val="17387264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73874176"/>
        <c:crosses val="autoZero"/>
        <c:auto val="1"/>
        <c:lblAlgn val="ctr"/>
        <c:lblOffset val="100"/>
      </c:catAx>
      <c:valAx>
        <c:axId val="1738741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noFill/>
          <a:ln>
            <a:solidFill>
              <a:srgbClr val="002060"/>
            </a:solidFill>
          </a:ln>
        </c:spPr>
        <c:txPr>
          <a:bodyPr/>
          <a:lstStyle/>
          <a:p>
            <a:pPr>
              <a:defRPr sz="1190" b="1" i="0" baseline="0">
                <a:solidFill>
                  <a:srgbClr val="002060"/>
                </a:solidFill>
              </a:defRPr>
            </a:pPr>
            <a:endParaRPr lang="ru-RU"/>
          </a:p>
        </c:txPr>
        <c:crossAx val="173872640"/>
        <c:crosses val="autoZero"/>
        <c:crossBetween val="between"/>
      </c:valAx>
      <c:serAx>
        <c:axId val="173875200"/>
        <c:scaling>
          <c:orientation val="minMax"/>
        </c:scaling>
        <c:delete val="1"/>
        <c:axPos val="b"/>
        <c:tickLblPos val="none"/>
        <c:crossAx val="173874176"/>
        <c:crosses val="autoZero"/>
      </c:serAx>
      <c:spPr>
        <a:noFill/>
        <a:ln w="30314">
          <a:noFill/>
        </a:ln>
      </c:spPr>
    </c:plotArea>
    <c:plotVisOnly val="1"/>
    <c:dispBlanksAs val="gap"/>
  </c:chart>
  <c:spPr>
    <a:solidFill>
      <a:schemeClr val="bg1"/>
    </a:solidFill>
    <a:ln>
      <a:solidFill>
        <a:schemeClr val="tx2">
          <a:lumMod val="75000"/>
          <a:lumOff val="25000"/>
        </a:schemeClr>
      </a:solidFill>
    </a:ln>
    <a:effectLst>
      <a:outerShdw blurRad="50800" dist="50800" dir="5400000" algn="ctr" rotWithShape="0">
        <a:srgbClr val="000000">
          <a:alpha val="92000"/>
        </a:srgbClr>
      </a:outerShdw>
    </a:effectLst>
    <a:scene3d>
      <a:camera prst="orthographicFront"/>
      <a:lightRig rig="threePt" dir="t"/>
    </a:scene3d>
    <a:sp3d>
      <a:bevelB w="6350"/>
    </a:sp3d>
  </c:sp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30"/>
      <c:perspective val="50"/>
    </c:view3D>
    <c:plotArea>
      <c:layout>
        <c:manualLayout>
          <c:layoutTarget val="inner"/>
          <c:xMode val="edge"/>
          <c:yMode val="edge"/>
          <c:x val="6.9916153184714934E-4"/>
          <c:y val="1.4288375243417339E-2"/>
          <c:w val="0.77379215290396464"/>
          <c:h val="0.882861725617620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7.3714363290795559E-2"/>
                  <c:y val="-0.14300972321641614"/>
                </c:manualLayout>
              </c:layout>
              <c:tx>
                <c:rich>
                  <a:bodyPr/>
                  <a:lstStyle/>
                  <a:p>
                    <a:r>
                      <a:rPr lang="ru-RU" sz="2400"/>
                      <a:t>1</a:t>
                    </a:r>
                    <a:r>
                      <a:rPr lang="ru-RU"/>
                      <a:t>634</a:t>
                    </a:r>
                    <a:endParaRPr lang="en-US"/>
                  </a:p>
                </c:rich>
              </c:tx>
              <c:dLblPos val="bestFit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/>
                      <a:t>8</a:t>
                    </a:r>
                    <a:endParaRPr lang="en-US"/>
                  </a:p>
                </c:rich>
              </c:tx>
              <c:dLblPos val="bestFit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/>
                      <a:t>4</a:t>
                    </a:r>
                    <a:endParaRPr lang="en-US"/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О выплате средств пенсионных накоплений</c:v>
                </c:pt>
                <c:pt idx="1">
                  <c:v>О дополнительной выплате средств пенсионных накоплений</c:v>
                </c:pt>
                <c:pt idx="2">
                  <c:v>об отказе в выплате средств пенсионных накоплений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1634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</c:ser>
      </c:pie3DChart>
      <c:spPr>
        <a:noFill/>
        <a:ln w="21345">
          <a:noFill/>
        </a:ln>
      </c:spPr>
    </c:plotArea>
    <c:legend>
      <c:legendPos val="r"/>
      <c:layout>
        <c:manualLayout>
          <c:xMode val="edge"/>
          <c:yMode val="edge"/>
          <c:x val="0.66871838814265849"/>
          <c:y val="0.11662908613696017"/>
          <c:w val="0.32398319227448247"/>
          <c:h val="0.81666696492483859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70"/>
      <c:perspective val="30"/>
    </c:view3D>
    <c:plotArea>
      <c:layout>
        <c:manualLayout>
          <c:layoutTarget val="inner"/>
          <c:xMode val="edge"/>
          <c:yMode val="edge"/>
          <c:x val="1.5957446808510637E-2"/>
          <c:y val="0.18954203211217513"/>
          <c:w val="0.5478723404255319"/>
          <c:h val="0.769853812530022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,</c:v>
                </c:pt>
              </c:strCache>
            </c:strRef>
          </c:tx>
          <c:explosion val="14"/>
          <c:dLbls>
            <c:dLbl>
              <c:idx val="0"/>
              <c:layout>
                <c:manualLayout>
                  <c:x val="4.4326241134751927E-2"/>
                  <c:y val="1.6856215278477645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1.7730496453900709E-3"/>
                  <c:y val="4.8633380341111192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3.7234042553191668E-2"/>
                  <c:y val="6.2638269242665124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3.1457181549114872E-2"/>
                  <c:y val="2.1454868710682546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2.1471072764840761E-2"/>
                  <c:y val="-2.2616000205731426E-2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-1.9821578153794678E-2"/>
                  <c:y val="-1.3465260927918242E-2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1.7003964929915679E-2"/>
                  <c:y val="-4.9984118367854657E-2"/>
                </c:manualLayout>
              </c:layout>
              <c:dLblPos val="bestFit"/>
              <c:showVal val="1"/>
            </c:dLbl>
            <c:dLbl>
              <c:idx val="12"/>
              <c:layout>
                <c:manualLayout>
                  <c:x val="-6.3009367844976821E-2"/>
                  <c:y val="-0.12455050115758692"/>
                </c:manualLayout>
              </c:layout>
              <c:dLblPos val="bestFit"/>
              <c:showVal val="1"/>
            </c:dLbl>
            <c:dLbl>
              <c:idx val="13"/>
              <c:layout>
                <c:manualLayout>
                  <c:x val="2.3259688948455908E-2"/>
                  <c:y val="-1.0065549090924261E-2"/>
                </c:manualLayout>
              </c:layout>
              <c:dLblPos val="bestFit"/>
              <c:showVal val="1"/>
            </c:dLbl>
            <c:dLbl>
              <c:idx val="14"/>
              <c:layout>
                <c:manualLayout>
                  <c:x val="-1.8300664544591502E-2"/>
                  <c:y val="2.7007810148814915E-2"/>
                </c:manualLayout>
              </c:layout>
              <c:dLblPos val="bestFit"/>
              <c:showVal val="1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94</a:t>
                    </a:r>
                    <a:endParaRPr lang="en-US"/>
                  </a:p>
                </c:rich>
              </c:tx>
              <c:dLblPos val="inEnd"/>
              <c:showVal val="1"/>
            </c:dLbl>
            <c:dLblPos val="inEnd"/>
            <c:showVal val="1"/>
            <c:showLeaderLines val="1"/>
          </c:dLbls>
          <c:cat>
            <c:strRef>
              <c:f>Лист1!$A$2:$A$17</c:f>
              <c:strCache>
                <c:ptCount val="16"/>
                <c:pt idx="0">
                  <c:v>Единовременная компенсация за вред, нанесенный здоровью вследствие аварии на ЧАЭС</c:v>
                </c:pt>
                <c:pt idx="1">
                  <c:v>Компенсация семьям, потерявшим кормильца вследствие аварии на ЧАЭС</c:v>
                </c:pt>
                <c:pt idx="2">
                  <c:v>Пособие на погребение членам семьи умершего участника ликвидации последствий аварии на ЧАЭС</c:v>
                </c:pt>
                <c:pt idx="3">
                  <c:v>Ежегодная компенсация за вред, нанесенный здоровью вследствие аварии на ЧАЭС</c:v>
                </c:pt>
                <c:pt idx="4">
                  <c:v>Ежегодная компенсация на оздоровление</c:v>
                </c:pt>
                <c:pt idx="5">
                  <c:v>Дополнительный оплачиваемый отпуск гражданам, пострадавшим от радиации вследствие ядерных испытаний на Семипалатинском полигоне</c:v>
                </c:pt>
                <c:pt idx="6">
                  <c:v>Дополнительный оплачиваемый отпуск гражданам, пострадавшим от радиации вследствие аварии на ЧАЭС</c:v>
                </c:pt>
                <c:pt idx="7">
                  <c:v>Ежемесячная денежная компенсация на приобретение продовольственных товаров</c:v>
                </c:pt>
                <c:pt idx="8">
                  <c:v>Компенсация в возмещение вреда, причененного здоровью в результате аварии на ЧАЭС</c:v>
                </c:pt>
                <c:pt idx="9">
                  <c:v>Компенсация семьям за потерю кормильца, участника ликвидации последствий аварии на ЧАЭС</c:v>
                </c:pt>
                <c:pt idx="10">
                  <c:v>Ежемесячное пособие детям военнослужащим, погибшим при исполнении обязанностей военной службы</c:v>
                </c:pt>
                <c:pt idx="11">
                  <c:v>Компенсационная выплата в связи с расходами по оплате ЖКУ</c:v>
                </c:pt>
                <c:pt idx="12">
                  <c:v>Ежемесячная денежная компенсация военнослужащим и членам их семей</c:v>
                </c:pt>
                <c:pt idx="13">
                  <c:v>Пособие на проведение летнего оздоровительного отдыха детей военнослужащих</c:v>
                </c:pt>
                <c:pt idx="14">
                  <c:v>Назначение средств на проведение ремонта индивидуальных жилых домов, принадлежащих членам семей погибших (умерших) военнослужащих</c:v>
                </c:pt>
                <c:pt idx="15">
                  <c:v>Компенсация инвалидам страховой премии по договору обязательного страхования гражданской ответственности владельцев транспортных средств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209</c:v>
                </c:pt>
                <c:pt idx="4">
                  <c:v>267</c:v>
                </c:pt>
                <c:pt idx="5">
                  <c:v>5</c:v>
                </c:pt>
                <c:pt idx="6">
                  <c:v>55</c:v>
                </c:pt>
                <c:pt idx="7">
                  <c:v>683</c:v>
                </c:pt>
                <c:pt idx="8">
                  <c:v>323</c:v>
                </c:pt>
                <c:pt idx="9">
                  <c:v>48</c:v>
                </c:pt>
                <c:pt idx="10">
                  <c:v>5</c:v>
                </c:pt>
                <c:pt idx="11">
                  <c:v>1327</c:v>
                </c:pt>
                <c:pt idx="12">
                  <c:v>994</c:v>
                </c:pt>
                <c:pt idx="13">
                  <c:v>10</c:v>
                </c:pt>
                <c:pt idx="14">
                  <c:v>23</c:v>
                </c:pt>
                <c:pt idx="15">
                  <c:v>178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510638297872097"/>
          <c:y val="2.0586348468725878E-2"/>
          <c:w val="0.4095744680851075"/>
          <c:h val="0.9647677980273414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/>
            </a:sp3d>
          </c:spPr>
          <c:dPt>
            <c:idx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65100"/>
              </a:sp3d>
            </c:spPr>
          </c:dPt>
          <c:dPt>
            <c:idx val="1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65100"/>
              </a:sp3d>
            </c:spPr>
          </c:dPt>
          <c:dPt>
            <c:idx val="3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65100"/>
              </a:sp3d>
            </c:spPr>
          </c:dPt>
          <c:dPt>
            <c:idx val="4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/>
              </a:sp3d>
            </c:spPr>
          </c:dPt>
          <c:dPt>
            <c:idx val="5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/>
              </a:sp3d>
            </c:spPr>
          </c:dPt>
          <c:dLbls>
            <c:dLbl>
              <c:idx val="0"/>
              <c:layout>
                <c:manualLayout>
                  <c:x val="1.9430515253484219E-2"/>
                  <c:y val="-0.22500000000000006"/>
                </c:manualLayout>
              </c:layout>
              <c:showVal val="1"/>
            </c:dLbl>
            <c:dLbl>
              <c:idx val="1"/>
              <c:layout>
                <c:manualLayout>
                  <c:x val="2.839844537047673E-2"/>
                  <c:y val="-0.14375000000000004"/>
                </c:manualLayout>
              </c:layout>
              <c:showVal val="1"/>
            </c:dLbl>
            <c:dLbl>
              <c:idx val="2"/>
              <c:layout>
                <c:manualLayout>
                  <c:x val="2.2419825292481679E-2"/>
                  <c:y val="-0.1"/>
                </c:manualLayout>
              </c:layout>
              <c:showVal val="1"/>
            </c:dLbl>
            <c:dLbl>
              <c:idx val="3"/>
              <c:layout>
                <c:manualLayout>
                  <c:x val="1.4946550194987878E-2"/>
                  <c:y val="-0.1"/>
                </c:manualLayout>
              </c:layout>
              <c:showVal val="1"/>
            </c:dLbl>
            <c:dLbl>
              <c:idx val="4"/>
              <c:layout>
                <c:manualLayout>
                  <c:x val="2.839844537047673E-2"/>
                  <c:y val="-0.40312500000000007"/>
                </c:manualLayout>
              </c:layout>
              <c:showVal val="1"/>
            </c:dLbl>
            <c:dLbl>
              <c:idx val="5"/>
              <c:layout>
                <c:manualLayout>
                  <c:x val="2.9893100389975776E-2"/>
                  <c:y val="-0.13437499999999997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Улучшение жилищных условий</c:v>
                </c:pt>
                <c:pt idx="1">
                  <c:v>Получение образования детьми</c:v>
                </c:pt>
                <c:pt idx="2">
                  <c:v>Формирование накопительной пенсии матери</c:v>
                </c:pt>
                <c:pt idx="3">
                  <c:v>Социальная адаптация детей-инвалидов</c:v>
                </c:pt>
                <c:pt idx="4">
                  <c:v>Погашение жилищных кредитов (займов)</c:v>
                </c:pt>
                <c:pt idx="5">
                  <c:v>Ежемесячная выплата в связи с рождением ребенка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42543</c:v>
                </c:pt>
                <c:pt idx="1">
                  <c:v>15535</c:v>
                </c:pt>
                <c:pt idx="2">
                  <c:v>179</c:v>
                </c:pt>
                <c:pt idx="3">
                  <c:v>10</c:v>
                </c:pt>
                <c:pt idx="4">
                  <c:v>103755</c:v>
                </c:pt>
                <c:pt idx="5">
                  <c:v>13061</c:v>
                </c:pt>
              </c:numCache>
            </c:numRef>
          </c:val>
        </c:ser>
        <c:gapWidth val="23"/>
        <c:gapDepth val="53"/>
        <c:shape val="box"/>
        <c:axId val="176142976"/>
        <c:axId val="177779072"/>
        <c:axId val="0"/>
      </c:bar3DChart>
      <c:catAx>
        <c:axId val="176142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77779072"/>
        <c:crosses val="autoZero"/>
        <c:auto val="1"/>
        <c:lblAlgn val="ctr"/>
        <c:lblOffset val="100"/>
      </c:catAx>
      <c:valAx>
        <c:axId val="1777790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76142976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>
      <a:bevelT prst="angle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6.9157140137506734E-2"/>
          <c:y val="3.0808237175488442E-2"/>
          <c:w val="0.66743103604321474"/>
          <c:h val="0.84638466094923426"/>
        </c:manualLayout>
      </c:layout>
      <c:bar3DChart>
        <c:barDir val="col"/>
        <c:grouping val="stacked"/>
        <c:ser>
          <c:idx val="0"/>
          <c:order val="0"/>
          <c:tx>
            <c:strRef>
              <c:f>'слайд 15'!$B$6</c:f>
              <c:strCache>
                <c:ptCount val="1"/>
                <c:pt idx="0">
                  <c:v>пенсионное обеспечение и федеральную социальную доплату к пенсии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15'!$C$5:$F$5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 (потребность)</c:v>
                </c:pt>
              </c:strCache>
            </c:strRef>
          </c:cat>
          <c:val>
            <c:numRef>
              <c:f>'слайд 15'!$C$6:$F$6</c:f>
              <c:numCache>
                <c:formatCode>#,##0.00</c:formatCode>
                <c:ptCount val="4"/>
                <c:pt idx="0">
                  <c:v>113.4</c:v>
                </c:pt>
                <c:pt idx="1">
                  <c:v>125.49000000000002</c:v>
                </c:pt>
                <c:pt idx="2">
                  <c:v>124.61999999999999</c:v>
                </c:pt>
                <c:pt idx="3">
                  <c:v>128.10999999999999</c:v>
                </c:pt>
              </c:numCache>
            </c:numRef>
          </c:val>
        </c:ser>
        <c:ser>
          <c:idx val="2"/>
          <c:order val="1"/>
          <c:tx>
            <c:strRef>
              <c:f>'слайд 15'!$B$7</c:f>
              <c:strCache>
                <c:ptCount val="1"/>
                <c:pt idx="0">
                  <c:v>меры социальной поддержки отдельным категориям граждан из числа военнослужащих и членов их семей, реабилитированным лицам и выплату государственных пособий гражданам и семьям, имеющим детей </c:v>
                </c:pt>
              </c:strCache>
            </c:strRef>
          </c:tx>
          <c:spPr>
            <a:solidFill>
              <a:srgbClr val="66FFFF"/>
            </a:solidFill>
          </c:spPr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'слайд 15'!$C$7:$F$7</c:f>
              <c:numCache>
                <c:formatCode>#,##0.00</c:formatCode>
                <c:ptCount val="4"/>
                <c:pt idx="0">
                  <c:v>3.8299999999999987</c:v>
                </c:pt>
                <c:pt idx="1">
                  <c:v>9.9</c:v>
                </c:pt>
                <c:pt idx="2">
                  <c:v>22.1</c:v>
                </c:pt>
                <c:pt idx="3">
                  <c:v>23.330000000000005</c:v>
                </c:pt>
              </c:numCache>
            </c:numRef>
          </c:val>
        </c:ser>
        <c:ser>
          <c:idx val="3"/>
          <c:order val="2"/>
          <c:tx>
            <c:strRef>
              <c:f>'слайд 15'!$B$8</c:f>
              <c:strCache>
                <c:ptCount val="1"/>
                <c:pt idx="0">
                  <c:v>социальная поддержка по обязательному социальному страхованию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'слайд 15'!$C$8:$F$8</c:f>
              <c:numCache>
                <c:formatCode>#,##0.00</c:formatCode>
                <c:ptCount val="4"/>
                <c:pt idx="0">
                  <c:v>14.74</c:v>
                </c:pt>
                <c:pt idx="1">
                  <c:v>12.04</c:v>
                </c:pt>
                <c:pt idx="2">
                  <c:v>10.350000000000026</c:v>
                </c:pt>
                <c:pt idx="3">
                  <c:v>8.6300000000000008</c:v>
                </c:pt>
              </c:numCache>
            </c:numRef>
          </c:val>
        </c:ser>
        <c:ser>
          <c:idx val="1"/>
          <c:order val="3"/>
          <c:tx>
            <c:strRef>
              <c:f>'слайд 15'!$B$9</c:f>
              <c:strCache>
                <c:ptCount val="1"/>
                <c:pt idx="0">
                  <c:v>ЕДВ (ежемесячные денежные выплаты) и меры социальной поддержки по радиации</c:v>
                </c:pt>
              </c:strCache>
            </c:strRef>
          </c:tx>
          <c:spPr>
            <a:solidFill>
              <a:srgbClr val="FF9900"/>
            </a:solidFill>
          </c:spPr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15'!$C$5:$F$5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 (потребность)</c:v>
                </c:pt>
              </c:strCache>
            </c:strRef>
          </c:cat>
          <c:val>
            <c:numRef>
              <c:f>'слайд 15'!$C$9:$F$9</c:f>
              <c:numCache>
                <c:formatCode>#,##0.00</c:formatCode>
                <c:ptCount val="4"/>
                <c:pt idx="0">
                  <c:v>4.5199999999999996</c:v>
                </c:pt>
                <c:pt idx="1">
                  <c:v>5</c:v>
                </c:pt>
                <c:pt idx="2">
                  <c:v>5.1199999999999966</c:v>
                </c:pt>
                <c:pt idx="3">
                  <c:v>5.6</c:v>
                </c:pt>
              </c:numCache>
            </c:numRef>
          </c:val>
        </c:ser>
        <c:shape val="box"/>
        <c:axId val="144967168"/>
        <c:axId val="144968704"/>
        <c:axId val="0"/>
      </c:bar3DChart>
      <c:catAx>
        <c:axId val="144967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4968704"/>
        <c:crosses val="autoZero"/>
        <c:auto val="1"/>
        <c:lblAlgn val="ctr"/>
        <c:lblOffset val="100"/>
      </c:catAx>
      <c:valAx>
        <c:axId val="144968704"/>
        <c:scaling>
          <c:orientation val="minMax"/>
        </c:scaling>
        <c:axPos val="l"/>
        <c:majorGridlines/>
        <c:numFmt formatCode="#,##0.00" sourceLinked="1"/>
        <c:tickLblPos val="nextTo"/>
        <c:crossAx val="144967168"/>
        <c:crosses val="autoZero"/>
        <c:crossBetween val="between"/>
      </c:valAx>
      <c:spPr>
        <a:noFill/>
        <a:ln w="33856">
          <a:noFill/>
        </a:ln>
      </c:spPr>
    </c:plotArea>
    <c:legend>
      <c:legendPos val="r"/>
      <c:layout>
        <c:manualLayout>
          <c:xMode val="edge"/>
          <c:yMode val="edge"/>
          <c:x val="0.72093656045437315"/>
          <c:y val="0"/>
          <c:w val="0.27906343954562685"/>
          <c:h val="1"/>
        </c:manualLayout>
      </c:layout>
      <c:spPr>
        <a:ln w="0"/>
        <a:effectLst>
          <a:softEdge rad="0"/>
        </a:effectLst>
      </c:spPr>
      <c:txPr>
        <a:bodyPr/>
        <a:lstStyle/>
        <a:p>
          <a:pPr>
            <a:defRPr sz="1400" b="1">
              <a:latin typeface="+mn-lt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Lbls>
            <c:dLbl>
              <c:idx val="0"/>
              <c:layout>
                <c:manualLayout>
                  <c:x val="9.5320456737780033E-3"/>
                  <c:y val="-2.303352925954678E-2"/>
                </c:manualLayout>
              </c:layout>
              <c:showVal val="1"/>
            </c:dLbl>
            <c:dLbl>
              <c:idx val="1"/>
              <c:layout>
                <c:manualLayout>
                  <c:x val="3.9905332346277252E-2"/>
                  <c:y val="6.6255406454474877E-2"/>
                </c:manualLayout>
              </c:layout>
              <c:showVal val="1"/>
            </c:dLbl>
            <c:dLbl>
              <c:idx val="2"/>
              <c:layout>
                <c:manualLayout>
                  <c:x val="2.4591493371020932E-2"/>
                  <c:y val="7.9434956193856113E-2"/>
                </c:manualLayout>
              </c:layout>
              <c:showVal val="1"/>
            </c:dLbl>
            <c:dLbl>
              <c:idx val="3"/>
              <c:layout>
                <c:manualLayout>
                  <c:x val="-2.1859479103573692E-2"/>
                  <c:y val="3.310580015526228E-2"/>
                </c:manualLayout>
              </c:layout>
              <c:showVal val="1"/>
            </c:dLbl>
            <c:dLbl>
              <c:idx val="4"/>
              <c:layout>
                <c:manualLayout>
                  <c:x val="-2.875900127868633E-2"/>
                  <c:y val="-4.5874089682451664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в проактивном режиме</c:v>
                </c:pt>
                <c:pt idx="1">
                  <c:v>заявления через МФЦ</c:v>
                </c:pt>
                <c:pt idx="2">
                  <c:v>заявления через ЕПГУ и ЛКЗЛ</c:v>
                </c:pt>
                <c:pt idx="3">
                  <c:v>заявления по почте</c:v>
                </c:pt>
                <c:pt idx="4">
                  <c:v>заявления в клиентскую службу СФР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8996</c:v>
                </c:pt>
                <c:pt idx="1">
                  <c:v>343</c:v>
                </c:pt>
                <c:pt idx="2">
                  <c:v>337</c:v>
                </c:pt>
                <c:pt idx="3">
                  <c:v>3</c:v>
                </c:pt>
                <c:pt idx="4">
                  <c:v>243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134262063395963"/>
          <c:y val="0.19931111604007246"/>
          <c:w val="0.35868586939453329"/>
          <c:h val="0.5811079072862341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rotY val="280"/>
      <c:perspective val="30"/>
    </c:view3D>
    <c:plotArea>
      <c:layout>
        <c:manualLayout>
          <c:layoutTarget val="inner"/>
          <c:xMode val="edge"/>
          <c:yMode val="edge"/>
          <c:x val="0.1374568361028628"/>
          <c:y val="9.9813334900301615E-2"/>
          <c:w val="0.45675222326121639"/>
          <c:h val="0.845149449602385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1.9999017490101502E-2"/>
                  <c:y val="-9.1123124534806296E-2"/>
                </c:manualLayout>
              </c:layout>
              <c:dLblPos val="bestFit"/>
              <c:showVal val="1"/>
            </c:dLbl>
            <c:dLblPos val="in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ТО СФР 0,4%</c:v>
                </c:pt>
                <c:pt idx="1">
                  <c:v>кредитные организации 15,2%</c:v>
                </c:pt>
                <c:pt idx="2">
                  <c:v>ЕПГУ и ЛКЗЛ 65%</c:v>
                </c:pt>
                <c:pt idx="3">
                  <c:v>МФЦ 19,4%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</c:v>
                </c:pt>
                <c:pt idx="1">
                  <c:v>3235</c:v>
                </c:pt>
                <c:pt idx="2">
                  <c:v>13787</c:v>
                </c:pt>
                <c:pt idx="3">
                  <c:v>4130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9328641674364058"/>
          <c:y val="0.25367963332941756"/>
          <c:w val="0.39865624192624666"/>
          <c:h val="0.49264073334116831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083333333333341"/>
          <c:y val="6.1468750000000009E-2"/>
          <c:w val="0.55799146981627301"/>
          <c:h val="0.66517691929133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оплата за оказанные услуги, млн.руб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morning" dir="t">
                <a:rot lat="0" lon="0" rev="1800000"/>
              </a:lightRig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182.5</c:v>
                </c:pt>
                <c:pt idx="1">
                  <c:v>170.8</c:v>
                </c:pt>
                <c:pt idx="2">
                  <c:v>163.30000000000001</c:v>
                </c:pt>
              </c:numCache>
            </c:numRef>
          </c:val>
        </c:ser>
        <c:axId val="181151232"/>
        <c:axId val="181152768"/>
      </c:barChart>
      <c:catAx>
        <c:axId val="181151232"/>
        <c:scaling>
          <c:orientation val="minMax"/>
        </c:scaling>
        <c:axPos val="b"/>
        <c:numFmt formatCode="General" sourceLinked="1"/>
        <c:tickLblPos val="nextTo"/>
        <c:crossAx val="181152768"/>
        <c:crosses val="autoZero"/>
        <c:auto val="1"/>
        <c:lblAlgn val="ctr"/>
        <c:lblOffset val="100"/>
      </c:catAx>
      <c:valAx>
        <c:axId val="1811527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181151232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0329299897118841"/>
          <c:y val="0.83199198507959082"/>
          <c:w val="0.51425226490516085"/>
          <c:h val="5.5675297795423039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2482743463286896E-2"/>
          <c:y val="6.726399866089329E-2"/>
          <c:w val="0.93358978565179351"/>
          <c:h val="0.661942266948582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Талон № 1 -наблюдение в период беременности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6.1622371912635338E-3"/>
                  <c:y val="0.14275522695195816"/>
                </c:manualLayout>
              </c:layout>
              <c:spPr/>
              <c:txPr>
                <a:bodyPr/>
                <a:lstStyle/>
                <a:p>
                  <a:pPr>
                    <a:defRPr sz="1598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8585507246376812"/>
                  <c:y val="8.750382229110370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9353688507858788"/>
                  <c:y val="0.10817644094149409"/>
                </c:manualLayout>
              </c:layout>
              <c:spPr/>
              <c:txPr>
                <a:bodyPr/>
                <a:lstStyle/>
                <a:p>
                  <a:pPr>
                    <a:defRPr sz="1598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31.12.2021</c:v>
                </c:pt>
                <c:pt idx="1">
                  <c:v>на 31.12.2022 </c:v>
                </c:pt>
                <c:pt idx="2">
                  <c:v>на 31.12.2023 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15680</c:v>
                </c:pt>
                <c:pt idx="1">
                  <c:v>13474</c:v>
                </c:pt>
                <c:pt idx="2">
                  <c:v>14097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Талон № 2 - роды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0901542340706111E-2"/>
                  <c:y val="0.32249607360148302"/>
                </c:manualLayout>
              </c:layout>
              <c:spPr/>
              <c:txPr>
                <a:bodyPr/>
                <a:lstStyle/>
                <a:p>
                  <a:pPr>
                    <a:defRPr sz="1598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30723105365432363"/>
                  <c:y val="0.27706289696994957"/>
                </c:manualLayout>
              </c:layout>
              <c:spPr/>
              <c:txPr>
                <a:bodyPr/>
                <a:lstStyle/>
                <a:p>
                  <a:pPr>
                    <a:defRPr sz="1598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6379322753607326"/>
                  <c:y val="0.2919973680700208"/>
                </c:manualLayout>
              </c:layout>
              <c:spPr/>
              <c:txPr>
                <a:bodyPr/>
                <a:lstStyle/>
                <a:p>
                  <a:pPr>
                    <a:defRPr sz="1598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31.12.2021</c:v>
                </c:pt>
                <c:pt idx="1">
                  <c:v>на 31.12.2022 </c:v>
                </c:pt>
                <c:pt idx="2">
                  <c:v>на 31.12.2023 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16622</c:v>
                </c:pt>
                <c:pt idx="1">
                  <c:v>14792</c:v>
                </c:pt>
                <c:pt idx="2">
                  <c:v>15558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Талон № 3-1- первые шесть месяцев диспансерного наблюдения ребенка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3004690300111583E-2"/>
                  <c:y val="0.33128680828235113"/>
                </c:manualLayout>
              </c:layout>
              <c:showVal val="1"/>
            </c:dLbl>
            <c:dLbl>
              <c:idx val="1"/>
              <c:layout>
                <c:manualLayout>
                  <c:x val="0.30118200996797651"/>
                  <c:y val="0.27788986424782597"/>
                </c:manualLayout>
              </c:layout>
              <c:showVal val="1"/>
            </c:dLbl>
            <c:dLbl>
              <c:idx val="2"/>
              <c:layout>
                <c:manualLayout>
                  <c:x val="-0.27447731116628882"/>
                  <c:y val="0.29312142149871234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на 31.12.2021</c:v>
                </c:pt>
                <c:pt idx="1">
                  <c:v>на 31.12.2022 </c:v>
                </c:pt>
                <c:pt idx="2">
                  <c:v>на 31.12.2023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">
                  <c:v>13593</c:v>
                </c:pt>
                <c:pt idx="1">
                  <c:v>12409</c:v>
                </c:pt>
                <c:pt idx="2">
                  <c:v>12557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Талон № 3-2- вторые шесть месяцев диспансерного наблюдения ребенка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0672920400148802E-2"/>
                  <c:y val="0.39639323812566774"/>
                </c:manualLayout>
              </c:layout>
              <c:showVal val="1"/>
            </c:dLbl>
            <c:dLbl>
              <c:idx val="1"/>
              <c:layout>
                <c:manualLayout>
                  <c:x val="0.29832566393177529"/>
                  <c:y val="0.36045945263039075"/>
                </c:manualLayout>
              </c:layout>
              <c:showVal val="1"/>
            </c:dLbl>
            <c:dLbl>
              <c:idx val="2"/>
              <c:layout>
                <c:manualLayout>
                  <c:x val="-0.27008719727230412"/>
                  <c:y val="0.36697883425510947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31.12.2021</c:v>
                </c:pt>
                <c:pt idx="1">
                  <c:v>на 31.12.2022 </c:v>
                </c:pt>
                <c:pt idx="2">
                  <c:v>на 31.12.2023 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 formatCode="#,##0">
                  <c:v>12854</c:v>
                </c:pt>
                <c:pt idx="1">
                  <c:v>11844</c:v>
                </c:pt>
                <c:pt idx="2">
                  <c:v>12383</c:v>
                </c:pt>
              </c:numCache>
            </c:numRef>
          </c:val>
        </c:ser>
        <c:gapWidth val="160"/>
        <c:gapDepth val="116"/>
        <c:shape val="box"/>
        <c:axId val="181487488"/>
        <c:axId val="181516928"/>
        <c:axId val="0"/>
      </c:bar3DChart>
      <c:catAx>
        <c:axId val="181487488"/>
        <c:scaling>
          <c:orientation val="minMax"/>
        </c:scaling>
        <c:delete val="1"/>
        <c:axPos val="b"/>
        <c:numFmt formatCode="General" sourceLinked="1"/>
        <c:tickLblPos val="none"/>
        <c:crossAx val="181516928"/>
        <c:crosses val="autoZero"/>
        <c:auto val="1"/>
        <c:lblAlgn val="ctr"/>
        <c:lblOffset val="100"/>
      </c:catAx>
      <c:valAx>
        <c:axId val="181516928"/>
        <c:scaling>
          <c:orientation val="minMax"/>
        </c:scaling>
        <c:delete val="1"/>
        <c:axPos val="l"/>
        <c:numFmt formatCode="#,##0" sourceLinked="1"/>
        <c:tickLblPos val="none"/>
        <c:crossAx val="181487488"/>
        <c:crosses val="autoZero"/>
        <c:crossBetween val="between"/>
      </c:valAx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0.12754899214097098"/>
          <c:y val="0"/>
          <c:w val="0.87245100785903063"/>
          <c:h val="0.1678440022363849"/>
        </c:manualLayout>
      </c:layout>
      <c:overlay val="1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2"/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view3D>
      <c:rotX val="30"/>
      <c:hPercent val="50"/>
      <c:rotY val="40"/>
      <c:depthPercent val="30"/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3.6297229932589381E-2"/>
          <c:y val="0.13350850674915635"/>
          <c:w val="0.5448859453760726"/>
          <c:h val="0.815540550893554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8100000">
                <a:prstClr val="black">
                  <a:alpha val="50000"/>
                </a:prstClr>
              </a:innerShdw>
            </a:effectLst>
          </c:spPr>
          <c:dPt>
            <c:idx val="0"/>
            <c:spPr>
              <a:solidFill>
                <a:srgbClr val="FFFF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679E2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spPr>
              <a:solidFill>
                <a:schemeClr val="tx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spPr>
              <a:solidFill>
                <a:srgbClr val="D6A300"/>
              </a:solidFill>
              <a:effectLst>
                <a:glow rad="127000">
                  <a:srgbClr val="FFC000"/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38100" h="25400"/>
              </a:sp3d>
            </c:spPr>
          </c:dPt>
          <c:dPt>
            <c:idx val="4"/>
            <c:spPr>
              <a:solidFill>
                <a:srgbClr val="00B0F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0"/>
              <c:layout>
                <c:manualLayout>
                  <c:x val="-4.4581914591757109E-2"/>
                  <c:y val="-0.1191009326959130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i="1" dirty="0"/>
                      <a:t>116 366</a:t>
                    </a:r>
                  </a:p>
                </c:rich>
              </c:tx>
              <c:spPr>
                <a:ln>
                  <a:solidFill>
                    <a:schemeClr val="tx1"/>
                  </a:solidFill>
                </a:ln>
                <a:effectLst>
                  <a:outerShdw blurRad="50800" dist="50800" dir="5400000" sx="7000" sy="7000" algn="ctr" rotWithShape="0">
                    <a:schemeClr val="accent1"/>
                  </a:outerShdw>
                </a:effectLst>
              </c:spPr>
              <c:dLblPos val="bestFit"/>
              <c:showLegendKey val="1"/>
              <c:showVal val="1"/>
            </c:dLbl>
            <c:dLbl>
              <c:idx val="1"/>
              <c:layout>
                <c:manualLayout>
                  <c:x val="6.361965311768461E-2"/>
                  <c:y val="-0.11202263779527559"/>
                </c:manualLayout>
              </c:layout>
              <c:tx>
                <c:rich>
                  <a:bodyPr/>
                  <a:lstStyle/>
                  <a:p>
                    <a:r>
                      <a:rPr lang="en-US" u="none" dirty="0"/>
                      <a:t>8 473</a:t>
                    </a:r>
                  </a:p>
                </c:rich>
              </c:tx>
              <c:showLegendKey val="1"/>
              <c:showVal val="1"/>
            </c:dLbl>
            <c:dLbl>
              <c:idx val="2"/>
              <c:layout>
                <c:manualLayout>
                  <c:x val="1.3058363481591801E-2"/>
                  <c:y val="8.9913057742782146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 smtClean="0"/>
                      <a:t>996</a:t>
                    </a:r>
                    <a:endParaRPr lang="en-US" i="1" dirty="0"/>
                  </a:p>
                </c:rich>
              </c:tx>
              <c:showLegendKey val="1"/>
              <c:showVal val="1"/>
            </c:dLbl>
            <c:dLbl>
              <c:idx val="3"/>
              <c:layout>
                <c:manualLayout>
                  <c:x val="0.25138770660424276"/>
                  <c:y val="-0.28303594863142079"/>
                </c:manualLayout>
              </c:layout>
              <c:tx>
                <c:rich>
                  <a:bodyPr/>
                  <a:lstStyle/>
                  <a:p>
                    <a:r>
                      <a:rPr lang="en-US" i="1" dirty="0"/>
                      <a:t>368 631</a:t>
                    </a:r>
                  </a:p>
                </c:rich>
              </c:tx>
              <c:showLegendKey val="1"/>
              <c:showVal val="1"/>
            </c:dLbl>
            <c:dLbl>
              <c:idx val="4"/>
              <c:layout>
                <c:manualLayout>
                  <c:x val="-4.0916507058239735E-3"/>
                  <c:y val="-5.5535479940007584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/>
                      <a:t>6 803</a:t>
                    </a:r>
                  </a:p>
                </c:rich>
              </c:tx>
              <c:showLegendKey val="1"/>
              <c:showVal val="1"/>
            </c:dLbl>
            <c:spPr>
              <a:ln>
                <a:solidFill>
                  <a:schemeClr val="tx1"/>
                </a:solidFill>
              </a:ln>
            </c:spPr>
            <c:showLegendKey val="1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Ежемесячное пособие по уходу за ребенком</c:v>
                </c:pt>
                <c:pt idx="1">
                  <c:v>Единовременное пособие при рождении ребенка</c:v>
                </c:pt>
                <c:pt idx="2">
                  <c:v>Пособие на погребение</c:v>
                </c:pt>
                <c:pt idx="3">
                  <c:v>Пособие по временной нетрудоспособности</c:v>
                </c:pt>
                <c:pt idx="4">
                  <c:v>Пособие по беременности и родам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116366</c:v>
                </c:pt>
                <c:pt idx="1">
                  <c:v>8473</c:v>
                </c:pt>
                <c:pt idx="2" formatCode="General">
                  <c:v>2996</c:v>
                </c:pt>
                <c:pt idx="3">
                  <c:v>368631</c:v>
                </c:pt>
                <c:pt idx="4">
                  <c:v>6803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 prstMaterial="metal"/>
      </c:spPr>
    </c:plotArea>
    <c:legend>
      <c:legendPos val="r"/>
      <c:layout>
        <c:manualLayout>
          <c:xMode val="edge"/>
          <c:yMode val="edge"/>
          <c:x val="0.63982316508997561"/>
          <c:y val="0.26666490907386764"/>
          <c:w val="0.35178354953832203"/>
          <c:h val="0.45339188370684597"/>
        </c:manualLayout>
      </c:layout>
      <c:spPr>
        <a:noFill/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40"/>
      <c:depthPercent val="80"/>
      <c:perspective val="100"/>
    </c:view3D>
    <c:sideWall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2.9919269691470952E-2"/>
          <c:y val="0.22245942406344099"/>
          <c:w val="0.8145970482830367"/>
          <c:h val="0.76001063374240563"/>
        </c:manualLayout>
      </c:layout>
      <c:pie3DChart>
        <c:varyColors val="1"/>
        <c:ser>
          <c:idx val="1"/>
          <c:order val="0"/>
          <c:explosion val="14"/>
          <c:dLbls>
            <c:dLbl>
              <c:idx val="0"/>
              <c:layout>
                <c:manualLayout>
                  <c:x val="0.19715698232137846"/>
                  <c:y val="-5.365824337917386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рач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26,97%</a:t>
                    </a:r>
                    <a:endParaRPr lang="ru-RU" sz="1400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0.13455245278482991"/>
                  <c:y val="0.13750707722755418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аботник с высшим немедицинским образованием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0,78%</a:t>
                    </a:r>
                    <a:endParaRPr lang="ru-RU" sz="1400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0.25046206148227218"/>
                  <c:y val="3.9272435794645351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МП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61,16%</a:t>
                    </a:r>
                    <a:endParaRPr lang="ru-RU" sz="1400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5.562945823979764E-2"/>
                  <c:y val="1.856064067087788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МП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1,03%</a:t>
                    </a:r>
                    <a:endParaRPr lang="ru-RU" sz="1400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2.7131977819446658E-2"/>
                  <c:y val="-0.13129646337299147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Фельдшер 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(медицинская сестра) по приему вызовов СП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1,50%</a:t>
                    </a:r>
                    <a:endParaRPr lang="ru-RU" sz="1400" dirty="0"/>
                  </a:p>
                </c:rich>
              </c:tx>
              <c:spPr>
                <a:solidFill>
                  <a:srgbClr val="FBF9D9"/>
                </a:solidFill>
              </c:spPr>
              <c:showLegendKey val="1"/>
              <c:showVal val="1"/>
              <c:showCatName val="1"/>
              <c:separator>
</c:separator>
            </c:dLbl>
            <c:dLbl>
              <c:idx val="5"/>
              <c:layout>
                <c:manualLayout>
                  <c:x val="0.22501207359091541"/>
                  <c:y val="-0.1897463453065816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едицинская сестра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0,94%</a:t>
                    </a:r>
                    <a:endParaRPr lang="ru-RU" sz="1400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6"/>
              <c:layout>
                <c:manualLayout>
                  <c:x val="0.38516848242924773"/>
                  <c:y val="-5.1302159444415199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Ф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ельдшер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7,62%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1"/>
              <c:showVal val="1"/>
              <c:showCatName val="1"/>
              <c:separator>
</c:separator>
            </c:dLbl>
            <c:spPr>
              <a:solidFill>
                <a:srgbClr val="FBF9D9"/>
              </a:solidFill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Врач</c:v>
                </c:pt>
                <c:pt idx="1">
                  <c:v>Работник с высшим немедицинским образованием</c:v>
                </c:pt>
                <c:pt idx="2">
                  <c:v>СМП</c:v>
                </c:pt>
                <c:pt idx="3">
                  <c:v>ММП</c:v>
                </c:pt>
                <c:pt idx="4">
                  <c:v>Фельдшер (медицинская сестра) по приему вызовов СП</c:v>
                </c:pt>
                <c:pt idx="5">
                  <c:v>Медицинская сестра</c:v>
                </c:pt>
                <c:pt idx="6">
                  <c:v>Фельдшер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0.27853056972400814</c:v>
                </c:pt>
                <c:pt idx="1">
                  <c:v>1.3652120856975196E-3</c:v>
                </c:pt>
                <c:pt idx="2">
                  <c:v>0.55776579891686151</c:v>
                </c:pt>
                <c:pt idx="3">
                  <c:v>5.8233646596998853E-2</c:v>
                </c:pt>
                <c:pt idx="4">
                  <c:v>1.5213713450384516E-2</c:v>
                </c:pt>
                <c:pt idx="5">
                  <c:v>1.1904649387282387E-2</c:v>
                </c:pt>
                <c:pt idx="6">
                  <c:v>7.6456077451632132E-2</c:v>
                </c:pt>
              </c:numCache>
            </c:numRef>
          </c:val>
        </c:ser>
      </c:pie3DChart>
    </c:plotArea>
    <c:plotVisOnly val="1"/>
    <c:dispBlanksAs val="zero"/>
  </c:chart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sideWall>
      <c:spPr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c:spPr>
    </c:sideWall>
    <c:backWall>
      <c:spPr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c:spPr>
    </c:backWall>
    <c:plotArea>
      <c:layout>
        <c:manualLayout>
          <c:layoutTarget val="inner"/>
          <c:xMode val="edge"/>
          <c:yMode val="edge"/>
          <c:x val="6.1550662648650396E-2"/>
          <c:y val="1.1111111111111125E-2"/>
          <c:w val="0.93358978565179351"/>
          <c:h val="0.7034870782578098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выплачено субсидий страхователям, млн.руб.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7190843529462908E-2"/>
                  <c:y val="-2.8124418598740361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sz="2000" dirty="0" smtClean="0"/>
                      <a:t>4</a:t>
                    </a:r>
                    <a:r>
                      <a:rPr lang="ru-RU" dirty="0" smtClean="0"/>
                      <a:t>0,4</a:t>
                    </a:r>
                    <a:endParaRPr lang="en-US" dirty="0"/>
                  </a:p>
                </c:rich>
              </c:tx>
              <c:spPr/>
              <c:showCatName val="1"/>
              <c:showSer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208039686411815E-2"/>
                  <c:y val="-2.6139088972819809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sz="2000" dirty="0" smtClean="0"/>
                      <a:t>1</a:t>
                    </a:r>
                    <a:r>
                      <a:rPr lang="ru-RU" dirty="0" smtClean="0"/>
                      <a:t>2,5</a:t>
                    </a:r>
                    <a:endParaRPr lang="en-US" dirty="0"/>
                  </a:p>
                </c:rich>
              </c:tx>
              <c:spPr/>
              <c:showCatName val="1"/>
              <c:showSer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915883742386125E-2"/>
                  <c:y val="-2.6561205349654091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sz="2000" dirty="0" smtClean="0"/>
                      <a:t>5</a:t>
                    </a:r>
                    <a:r>
                      <a:rPr lang="ru-RU" dirty="0" smtClean="0"/>
                      <a:t>1,9</a:t>
                    </a:r>
                    <a:endParaRPr lang="en-US" dirty="0"/>
                  </a:p>
                </c:rich>
              </c:tx>
              <c:spPr/>
              <c:showCatName val="1"/>
              <c:showSer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showCatName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40.4</c:v>
                </c:pt>
                <c:pt idx="1">
                  <c:v>12.5</c:v>
                </c:pt>
                <c:pt idx="2">
                  <c:v>51.9</c:v>
                </c:pt>
              </c:numCache>
            </c:numRef>
          </c:val>
        </c:ser>
        <c:gapWidth val="116"/>
        <c:gapDepth val="100"/>
        <c:shape val="box"/>
        <c:axId val="187158912"/>
        <c:axId val="187160448"/>
        <c:axId val="0"/>
      </c:bar3DChart>
      <c:catAx>
        <c:axId val="187158912"/>
        <c:scaling>
          <c:orientation val="minMax"/>
        </c:scaling>
        <c:delete val="1"/>
        <c:axPos val="b"/>
        <c:numFmt formatCode="General" sourceLinked="1"/>
        <c:tickLblPos val="none"/>
        <c:crossAx val="187160448"/>
        <c:crosses val="autoZero"/>
        <c:auto val="1"/>
        <c:lblAlgn val="ctr"/>
        <c:lblOffset val="100"/>
      </c:catAx>
      <c:valAx>
        <c:axId val="1871604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0" sourceLinked="1"/>
        <c:tickLblPos val="none"/>
        <c:crossAx val="187158912"/>
        <c:crosses val="autoZero"/>
        <c:crossBetween val="between"/>
      </c:valAx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2.0071412419430657E-2"/>
          <c:y val="0.87307754415189365"/>
          <c:w val="0.95985717516113922"/>
          <c:h val="0.11073201203447161"/>
        </c:manualLayout>
      </c:layout>
      <c:overlay val="1"/>
      <c:txPr>
        <a:bodyPr/>
        <a:lstStyle/>
        <a:p>
          <a:pPr>
            <a:defRPr sz="1598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2"/>
      </a:pPr>
      <a:endParaRPr lang="ru-RU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8343091807003922E-2"/>
          <c:y val="3.0066984150089477E-2"/>
          <c:w val="0.94165690819299652"/>
          <c:h val="0.854382810741826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CCFF"/>
            </a:solidFill>
            <a:ln w="508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4"/>
              <c:layout>
                <c:manualLayout>
                  <c:x val="5.6893320097050164E-3"/>
                  <c:y val="-7.897339764901749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7.1116650121314092E-3"/>
                  <c:y val="-7.897132491083083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anchor="ctr" anchorCtr="1"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Лист1!$A$2:$A$24</c:f>
              <c:strCache>
                <c:ptCount val="23"/>
                <c:pt idx="0">
                  <c:v>2001 г.</c:v>
                </c:pt>
                <c:pt idx="1">
                  <c:v>2002 г.</c:v>
                </c:pt>
                <c:pt idx="2">
                  <c:v>2003 г.</c:v>
                </c:pt>
                <c:pt idx="3">
                  <c:v>2004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</c:v>
                </c:pt>
                <c:pt idx="10">
                  <c:v>2011 г.</c:v>
                </c:pt>
                <c:pt idx="11">
                  <c:v>2012 г.</c:v>
                </c:pt>
                <c:pt idx="12">
                  <c:v>2013 г.</c:v>
                </c:pt>
                <c:pt idx="13">
                  <c:v>2014 г.</c:v>
                </c:pt>
                <c:pt idx="14">
                  <c:v>2015 г.</c:v>
                </c:pt>
                <c:pt idx="15">
                  <c:v>2016 г.</c:v>
                </c:pt>
                <c:pt idx="16">
                  <c:v>2017 г.</c:v>
                </c:pt>
                <c:pt idx="17">
                  <c:v>2018 г.</c:v>
                </c:pt>
                <c:pt idx="18">
                  <c:v>2019 г.</c:v>
                </c:pt>
                <c:pt idx="19">
                  <c:v>2020 г.</c:v>
                </c:pt>
                <c:pt idx="20">
                  <c:v>2021 г.</c:v>
                </c:pt>
                <c:pt idx="21">
                  <c:v>2022 г.</c:v>
                </c:pt>
                <c:pt idx="22">
                  <c:v>2023 г.</c:v>
                </c:pt>
              </c:strCache>
            </c:strRef>
          </c:cat>
          <c:val>
            <c:numRef>
              <c:f>Лист1!$B$2:$B$24</c:f>
              <c:numCache>
                <c:formatCode>0.0</c:formatCode>
                <c:ptCount val="23"/>
                <c:pt idx="0">
                  <c:v>0.5</c:v>
                </c:pt>
                <c:pt idx="1">
                  <c:v>2.1</c:v>
                </c:pt>
                <c:pt idx="2">
                  <c:v>8.3000000000000007</c:v>
                </c:pt>
                <c:pt idx="3">
                  <c:v>10</c:v>
                </c:pt>
                <c:pt idx="4">
                  <c:v>18.3</c:v>
                </c:pt>
                <c:pt idx="5">
                  <c:v>25.7</c:v>
                </c:pt>
                <c:pt idx="6">
                  <c:v>25.5</c:v>
                </c:pt>
                <c:pt idx="7">
                  <c:v>31.3</c:v>
                </c:pt>
                <c:pt idx="8">
                  <c:v>34.1</c:v>
                </c:pt>
                <c:pt idx="9">
                  <c:v>36.200000000000003</c:v>
                </c:pt>
                <c:pt idx="10">
                  <c:v>42</c:v>
                </c:pt>
                <c:pt idx="11">
                  <c:v>51.4</c:v>
                </c:pt>
                <c:pt idx="12">
                  <c:v>57.3</c:v>
                </c:pt>
                <c:pt idx="13">
                  <c:v>66.3</c:v>
                </c:pt>
                <c:pt idx="14">
                  <c:v>68.7</c:v>
                </c:pt>
                <c:pt idx="15">
                  <c:v>72.900000000000006</c:v>
                </c:pt>
                <c:pt idx="16">
                  <c:v>70.900000000000006</c:v>
                </c:pt>
                <c:pt idx="17">
                  <c:v>73.3</c:v>
                </c:pt>
                <c:pt idx="18">
                  <c:v>92.4</c:v>
                </c:pt>
                <c:pt idx="19">
                  <c:v>105.3</c:v>
                </c:pt>
                <c:pt idx="20">
                  <c:v>106.8</c:v>
                </c:pt>
                <c:pt idx="21">
                  <c:v>113.2</c:v>
                </c:pt>
                <c:pt idx="22">
                  <c:v>127.7</c:v>
                </c:pt>
              </c:numCache>
            </c:numRef>
          </c:val>
          <c:shape val="cylinder"/>
        </c:ser>
        <c:gapWidth val="36"/>
        <c:shape val="box"/>
        <c:axId val="187291520"/>
        <c:axId val="187293056"/>
        <c:axId val="0"/>
      </c:bar3DChart>
      <c:catAx>
        <c:axId val="1872915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87293056"/>
        <c:crosses val="autoZero"/>
        <c:auto val="1"/>
        <c:lblAlgn val="ctr"/>
        <c:lblOffset val="100"/>
      </c:catAx>
      <c:valAx>
        <c:axId val="187293056"/>
        <c:scaling>
          <c:orientation val="minMax"/>
        </c:scaling>
        <c:axPos val="l"/>
        <c:majorGridlines>
          <c:spPr>
            <a:ln w="3175">
              <a:solidFill>
                <a:schemeClr val="bg2">
                  <a:lumMod val="20000"/>
                  <a:lumOff val="80000"/>
                </a:schemeClr>
              </a:solidFill>
              <a:prstDash val="dash"/>
            </a:ln>
          </c:spPr>
        </c:majorGridlines>
        <c:numFmt formatCode="#,##0.0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7291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3109709601216879"/>
          <c:y val="0.36786203908977588"/>
          <c:w val="0.41599282473076532"/>
          <c:h val="0.58575943778055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dLbl>
              <c:idx val="0"/>
              <c:layout>
                <c:manualLayout>
                  <c:x val="7.8555112382975065E-2"/>
                  <c:y val="7.37785463732921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Приобретение </a:t>
                    </a:r>
                    <a:r>
                      <a:rPr lang="ru-RU" dirty="0"/>
                      <a:t>средств индивидуальной защиты
47 </a:t>
                    </a:r>
                    <a:r>
                      <a:rPr lang="ru-RU" dirty="0" smtClean="0"/>
                      <a:t>205,70 тыс.руб.</a:t>
                    </a:r>
                    <a:r>
                      <a:rPr lang="ru-RU" dirty="0"/>
                      <a:t>
37%</a:t>
                    </a:r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0.18716096623206721"/>
                  <c:y val="-7.526479750778818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Проведение </a:t>
                    </a:r>
                    <a:r>
                      <a:rPr lang="ru-RU" sz="1600" dirty="0"/>
                      <a:t>обязательных периодических медицинских осмотров (обследований) </a:t>
                    </a:r>
                    <a:r>
                      <a:rPr lang="ru-RU" sz="1600" dirty="0" smtClean="0"/>
                      <a:t>работников</a:t>
                    </a:r>
                  </a:p>
                  <a:p>
                    <a:r>
                      <a:rPr lang="ru-RU" sz="1600" dirty="0" smtClean="0"/>
                      <a:t>47 877,3 тыс.руб. </a:t>
                    </a:r>
                  </a:p>
                  <a:p>
                    <a:r>
                      <a:rPr lang="ru-RU" sz="1600" dirty="0" smtClean="0"/>
                      <a:t>37,5%</a:t>
                    </a:r>
                    <a:endParaRPr lang="ru-RU" sz="1600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9.6497368292697602E-2"/>
                  <c:y val="0.110666347781294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Санаторно-курортное </a:t>
                    </a:r>
                    <a:r>
                      <a:rPr lang="ru-RU" dirty="0"/>
                      <a:t>лечение работников предпенсионного возраста
16 </a:t>
                    </a:r>
                    <a:r>
                      <a:rPr lang="ru-RU" dirty="0" smtClean="0"/>
                      <a:t>348,90 тыс.руб.</a:t>
                    </a:r>
                    <a:r>
                      <a:rPr lang="ru-RU" dirty="0"/>
                      <a:t>
13%</a:t>
                    </a:r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0.18665126956464934"/>
                  <c:y val="3.34578212770134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Санаторно-курортное </a:t>
                    </a:r>
                    <a:r>
                      <a:rPr lang="ru-RU" dirty="0"/>
                      <a:t>лечение работников
5 </a:t>
                    </a:r>
                    <a:r>
                      <a:rPr lang="ru-RU" dirty="0" smtClean="0"/>
                      <a:t>903,40 тыс.руб.</a:t>
                    </a:r>
                    <a:r>
                      <a:rPr lang="ru-RU" dirty="0"/>
                      <a:t>
5%</a:t>
                    </a:r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-0.28135431019580853"/>
                  <c:y val="-7.209434101111192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Проведение специальной оценки условий труда
7 </a:t>
                    </a:r>
                    <a:r>
                      <a:rPr lang="ru-RU" dirty="0" smtClean="0"/>
                      <a:t>411,90 тыс.руб.</a:t>
                    </a:r>
                    <a:r>
                      <a:rPr lang="ru-RU" dirty="0"/>
                      <a:t>
6%</a:t>
                    </a:r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-0.16371375301007926"/>
                  <c:y val="-0.171357838447764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Приобретение </a:t>
                    </a:r>
                    <a:r>
                      <a:rPr lang="ru-RU" dirty="0"/>
                      <a:t>отдельных приборов, предназначенных для обеспечения безопасности работников
1 </a:t>
                    </a:r>
                    <a:r>
                      <a:rPr lang="ru-RU" dirty="0" smtClean="0"/>
                      <a:t>936,50 тыс.руб.</a:t>
                    </a:r>
                    <a:r>
                      <a:rPr lang="ru-RU" dirty="0"/>
                      <a:t>
2%</a:t>
                    </a:r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4.3355202438378404E-3"/>
                  <c:y val="-0.174083695145583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Обучение </a:t>
                    </a:r>
                    <a:r>
                      <a:rPr lang="ru-RU" dirty="0"/>
                      <a:t>по охране труда и (или) обучение по вопросам безопасного ведения работ
</a:t>
                    </a:r>
                    <a:r>
                      <a:rPr lang="ru-RU" dirty="0" smtClean="0"/>
                      <a:t>612,9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0,5 %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7"/>
              <c:layout>
                <c:manualLayout>
                  <c:x val="0.21006392460892939"/>
                  <c:y val="-0.154317340005397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Приобретение приборов контроля за режимом труда и отдыха водителей (тахографов)
</a:t>
                    </a:r>
                    <a:r>
                      <a:rPr lang="ru-RU" dirty="0" smtClean="0"/>
                      <a:t>111,2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8"/>
              <c:layout>
                <c:manualLayout>
                  <c:x val="0.40423961765532079"/>
                  <c:y val="-0.161295410503593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Приобретение </a:t>
                    </a:r>
                    <a:r>
                      <a:rPr lang="ru-RU" dirty="0"/>
                      <a:t>аптечек
</a:t>
                    </a:r>
                    <a:r>
                      <a:rPr lang="ru-RU" dirty="0" smtClean="0"/>
                      <a:t>118,8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9"/>
              <c:layout>
                <c:manualLayout>
                  <c:x val="0.34353220009243218"/>
                  <c:y val="5.37357421443814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Приобретение </a:t>
                    </a:r>
                    <a:r>
                      <a:rPr lang="ru-RU" dirty="0"/>
                      <a:t>приборов для определения наличия алкоголя, а также психоактивных веществ
</a:t>
                    </a:r>
                    <a:r>
                      <a:rPr lang="ru-RU" dirty="0" smtClean="0"/>
                      <a:t>199,8тыс.руб.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10"/>
              <c:layout>
                <c:manualLayout>
                  <c:x val="0.34584701473847951"/>
                  <c:y val="8.4779323701042783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spPr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Приобретение средств индивидуальной защиты</c:v>
                </c:pt>
                <c:pt idx="1">
                  <c:v>Проведение обязательных периодических медицинских осмотров (обследований) работников</c:v>
                </c:pt>
                <c:pt idx="2">
                  <c:v>Санаторно-курортное лечение работников предпенсионного возраста</c:v>
                </c:pt>
                <c:pt idx="3">
                  <c:v>Санаторно-курортное лечение работников</c:v>
                </c:pt>
                <c:pt idx="4">
                  <c:v>Проведение специальной оценки условий труда</c:v>
                </c:pt>
                <c:pt idx="5">
                  <c:v>Приобретение отдельных приборов, предназначенных для обеспечения безопасности работников</c:v>
                </c:pt>
                <c:pt idx="6">
                  <c:v>Обучение по охране труда и (или) обучение по вопросам безопасного ведения работ</c:v>
                </c:pt>
                <c:pt idx="7">
                  <c:v>Приобретение приборов контроля за режимом труда и отдыха водителей (тахографов)</c:v>
                </c:pt>
                <c:pt idx="8">
                  <c:v>Приобретение аптечек</c:v>
                </c:pt>
                <c:pt idx="9">
                  <c:v>Приобретение приборов для определения наличия алкоголя, а также психоактивных веществ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47205.7</c:v>
                </c:pt>
                <c:pt idx="1">
                  <c:v>47877.3</c:v>
                </c:pt>
                <c:pt idx="2">
                  <c:v>16348.9</c:v>
                </c:pt>
                <c:pt idx="3">
                  <c:v>5903.4</c:v>
                </c:pt>
                <c:pt idx="4">
                  <c:v>7411.9</c:v>
                </c:pt>
                <c:pt idx="5">
                  <c:v>1936.5</c:v>
                </c:pt>
                <c:pt idx="6" formatCode="General">
                  <c:v>612.9</c:v>
                </c:pt>
                <c:pt idx="7" formatCode="General">
                  <c:v>111.2</c:v>
                </c:pt>
                <c:pt idx="8" formatCode="General">
                  <c:v>118.8</c:v>
                </c:pt>
                <c:pt idx="9" formatCode="General">
                  <c:v>199.8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Приобретение средств индивидуальной защиты</c:v>
                </c:pt>
                <c:pt idx="1">
                  <c:v>Проведение обязательных периодических медицинских осмотров (обследований) работников</c:v>
                </c:pt>
                <c:pt idx="2">
                  <c:v>Санаторно-курортное лечение работников предпенсионного возраста</c:v>
                </c:pt>
                <c:pt idx="3">
                  <c:v>Санаторно-курортное лечение работников</c:v>
                </c:pt>
                <c:pt idx="4">
                  <c:v>Проведение специальной оценки условий труда</c:v>
                </c:pt>
                <c:pt idx="5">
                  <c:v>Приобретение отдельных приборов, предназначенных для обеспечения безопасности работников</c:v>
                </c:pt>
                <c:pt idx="6">
                  <c:v>Обучение по охране труда и (или) обучение по вопросам безопасного ведения работ</c:v>
                </c:pt>
                <c:pt idx="7">
                  <c:v>Приобретение приборов контроля за режимом труда и отдыха водителей (тахографов)</c:v>
                </c:pt>
                <c:pt idx="8">
                  <c:v>Приобретение аптечек</c:v>
                </c:pt>
                <c:pt idx="9">
                  <c:v>Приобретение приборов для определения наличия алкоголя, а также психоактивных веществ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37</c:v>
                </c:pt>
                <c:pt idx="1">
                  <c:v>37.5</c:v>
                </c:pt>
                <c:pt idx="2">
                  <c:v>12.08</c:v>
                </c:pt>
                <c:pt idx="3">
                  <c:v>4.5999999999999996</c:v>
                </c:pt>
                <c:pt idx="4">
                  <c:v>5.8</c:v>
                </c:pt>
                <c:pt idx="5">
                  <c:v>1.5</c:v>
                </c:pt>
                <c:pt idx="6">
                  <c:v>0.5</c:v>
                </c:pt>
                <c:pt idx="7">
                  <c:v>0.1</c:v>
                </c:pt>
                <c:pt idx="8">
                  <c:v>0.1</c:v>
                </c:pt>
                <c:pt idx="9">
                  <c:v>0.2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366309497357506"/>
          <c:y val="0.1073552214005212"/>
          <c:w val="0.51865343334868053"/>
          <c:h val="0.793762951459499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Реестр лишенных РП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8255</c:v>
                </c:pt>
                <c:pt idx="1">
                  <c:v>9310</c:v>
                </c:pt>
                <c:pt idx="2">
                  <c:v>10024</c:v>
                </c:pt>
                <c:pt idx="3">
                  <c:v>11106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Реестр ЗП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15805</c:v>
                </c:pt>
                <c:pt idx="1">
                  <c:v>18939</c:v>
                </c:pt>
                <c:pt idx="2">
                  <c:v>21329</c:v>
                </c:pt>
                <c:pt idx="3">
                  <c:v>25294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Реестр недееспособных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5510</c:v>
                </c:pt>
                <c:pt idx="1">
                  <c:v>6218</c:v>
                </c:pt>
                <c:pt idx="2">
                  <c:v>6414</c:v>
                </c:pt>
                <c:pt idx="3">
                  <c:v>6910</c:v>
                </c:pt>
              </c:numCache>
            </c:numRef>
          </c:val>
        </c:ser>
        <c:axId val="194937600"/>
        <c:axId val="194939136"/>
      </c:barChart>
      <c:catAx>
        <c:axId val="194937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52"/>
            </a:pPr>
            <a:endParaRPr lang="ru-RU"/>
          </a:p>
        </c:txPr>
        <c:crossAx val="194939136"/>
        <c:crosses val="autoZero"/>
        <c:auto val="1"/>
        <c:lblAlgn val="ctr"/>
        <c:lblOffset val="100"/>
      </c:catAx>
      <c:valAx>
        <c:axId val="194939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6"/>
            </a:pPr>
            <a:endParaRPr lang="ru-RU"/>
          </a:p>
        </c:txPr>
        <c:crossAx val="194937600"/>
        <c:crosses val="autoZero"/>
        <c:crossBetween val="between"/>
      </c:valAx>
      <c:spPr>
        <a:noFill/>
        <a:ln w="31219">
          <a:noFill/>
        </a:ln>
      </c:spPr>
    </c:plotArea>
    <c:legend>
      <c:legendPos val="r"/>
      <c:layout>
        <c:manualLayout>
          <c:xMode val="edge"/>
          <c:yMode val="edge"/>
          <c:x val="0.66829509798117892"/>
          <c:y val="0.29191323910598138"/>
          <c:w val="0.32042670653010635"/>
          <c:h val="0.4596517826576028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2212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кодового слова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Лист1!$D$33</c:f>
              <c:strCache>
                <c:ptCount val="1"/>
                <c:pt idx="0">
                  <c:v>Установление кодового слова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dk1"/>
              </a:solidFill>
            </a:ln>
          </c:spPr>
          <c:explosion val="6"/>
          <c:dPt>
            <c:idx val="0"/>
            <c:explosion val="4"/>
            <c:spPr>
              <a:pattFill prst="wdUpDiag">
                <a:fgClr>
                  <a:schemeClr val="accent5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 w="9525">
                <a:solidFill>
                  <a:schemeClr val="dk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DA-4CA4-86AA-0947726FB5EC}"/>
              </c:ext>
            </c:extLst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dk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DA-4CA4-86AA-0947726FB5EC}"/>
              </c:ext>
            </c:extLst>
          </c:dPt>
          <c:dLbls>
            <c:dLbl>
              <c:idx val="0"/>
              <c:layout>
                <c:manualLayout>
                  <c:x val="5.6304301248058422E-2"/>
                  <c:y val="-4.3185812952953092E-3"/>
                </c:manualLayout>
              </c:layout>
              <c:tx>
                <c:rich>
                  <a:bodyPr/>
                  <a:lstStyle/>
                  <a:p>
                    <a:r>
                      <a:rPr lang="ru-RU" sz="2400" b="1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/>
                      <a:t>7,24%</a:t>
                    </a:r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DA-4CA4-86AA-0947726FB5EC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DA-4CA4-86AA-0947726FB5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ysClr val="windowText" lastClr="000000"/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Лист1!$C$34:$C$35</c:f>
              <c:strCache>
                <c:ptCount val="2"/>
                <c:pt idx="0">
                  <c:v>Кодовое слово</c:v>
                </c:pt>
                <c:pt idx="1">
                  <c:v>Личные обращения</c:v>
                </c:pt>
              </c:strCache>
            </c:strRef>
          </c:cat>
          <c:val>
            <c:numRef>
              <c:f>Лист1!$D$34:$D$35</c:f>
              <c:numCache>
                <c:formatCode>0.00%</c:formatCode>
                <c:ptCount val="2"/>
                <c:pt idx="0">
                  <c:v>0.31820000000000032</c:v>
                </c:pt>
                <c:pt idx="1">
                  <c:v>0.68180000000000185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DA-4CA4-86AA-0947726FB5EC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vert="horz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2410533504740482"/>
          <c:y val="0.35397947540126506"/>
          <c:w val="0.22346148695698859"/>
          <c:h val="0.30439924176144906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8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C00000"/>
          </a:solidFill>
        </a:defRPr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получатели мер социальной защиты (МСЗ)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-2.1653543307086614E-2"/>
                  <c:y val="-2.258064516129035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637102</c:v>
                </c:pt>
                <c:pt idx="1">
                  <c:v>725394</c:v>
                </c:pt>
                <c:pt idx="2">
                  <c:v>1427690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факты  назначений МСЗ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4196168392336723E-2"/>
                  <c:y val="-5.1209550419100747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2.0833591667183469E-3"/>
                  <c:y val="-6.6834645669291343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6905594214101528E-2"/>
                  <c:y val="-3.3072328715107645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2420372697243345E-2"/>
                  <c:y val="-2.900051313618854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764567</c:v>
                </c:pt>
                <c:pt idx="1">
                  <c:v>2599925</c:v>
                </c:pt>
                <c:pt idx="2">
                  <c:v>17315559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axId val="195015040"/>
        <c:axId val="195016576"/>
      </c:barChart>
      <c:catAx>
        <c:axId val="195015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42"/>
            </a:pPr>
            <a:endParaRPr lang="ru-RU"/>
          </a:p>
        </c:txPr>
        <c:crossAx val="195016576"/>
        <c:crosses val="autoZero"/>
        <c:auto val="1"/>
        <c:lblAlgn val="ctr"/>
        <c:lblOffset val="100"/>
      </c:catAx>
      <c:valAx>
        <c:axId val="1950165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50"/>
            </a:pPr>
            <a:endParaRPr lang="ru-RU"/>
          </a:p>
        </c:txPr>
        <c:crossAx val="195015040"/>
        <c:crosses val="autoZero"/>
        <c:crossBetween val="between"/>
      </c:valAx>
      <c:spPr>
        <a:noFill/>
        <a:ln w="32006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0571052142104287"/>
          <c:y val="0.34953770778652665"/>
          <c:w val="0.39428947857895874"/>
          <c:h val="0.2864230971128639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725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Предоставление услуг по регистрации в ЕСИА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Лист1!$D$51</c:f>
              <c:strCache>
                <c:ptCount val="1"/>
                <c:pt idx="0">
                  <c:v>Предоставление услуг по регистрации в ЕСИА</c:v>
                </c:pt>
              </c:strCache>
            </c:strRef>
          </c:tx>
          <c:dPt>
            <c:idx val="0"/>
            <c:explosion val="9"/>
            <c:spPr>
              <a:pattFill prst="wdUpDiag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chemeClr val="dk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47-40FA-B30C-30FC72E9AC5D}"/>
              </c:ext>
            </c:extLst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47-40FA-B30C-30FC72E9AC5D}"/>
              </c:ext>
            </c:extLst>
          </c:dPt>
          <c:dLbls>
            <c:dLbl>
              <c:idx val="0"/>
              <c:layout>
                <c:manualLayout>
                  <c:x val="3.3151867658179852E-2"/>
                  <c:y val="-2.15385857439473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25,85%</a:t>
                    </a:r>
                    <a:endParaRPr lang="ru-RU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47-40FA-B30C-30FC72E9AC5D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47-40FA-B30C-30FC72E9A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Лист1!$C$52:$C$53</c:f>
              <c:strCache>
                <c:ptCount val="2"/>
                <c:pt idx="0">
                  <c:v>Доля ЕСИА</c:v>
                </c:pt>
                <c:pt idx="1">
                  <c:v>Личные обращения</c:v>
                </c:pt>
              </c:strCache>
            </c:strRef>
          </c:cat>
          <c:val>
            <c:numRef>
              <c:f>Лист1!$D$52:$D$53</c:f>
              <c:numCache>
                <c:formatCode>0.00%</c:formatCode>
                <c:ptCount val="2"/>
                <c:pt idx="0">
                  <c:v>0.30260000000000031</c:v>
                </c:pt>
                <c:pt idx="1">
                  <c:v>0.69740000000000002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47-40FA-B30C-30FC72E9AC5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530012774111703"/>
          <c:y val="0.36319323995330416"/>
          <c:w val="0.32469987225888647"/>
          <c:h val="0.280533011868347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spPr>
              <a:solidFill>
                <a:srgbClr val="E7FD77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Заявления о выдаче, замене СНИЛС</c:v>
                </c:pt>
                <c:pt idx="1">
                  <c:v>Справки о размере пенсий</c:v>
                </c:pt>
                <c:pt idx="2">
                  <c:v>Сведения о трудовой деятельности</c:v>
                </c:pt>
                <c:pt idx="3">
                  <c:v>Сведения о состоянии ИЛС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36951</c:v>
                </c:pt>
                <c:pt idx="1">
                  <c:v>34977</c:v>
                </c:pt>
                <c:pt idx="2">
                  <c:v>30643</c:v>
                </c:pt>
                <c:pt idx="3">
                  <c:v>12915</c:v>
                </c:pt>
              </c:numCache>
            </c:numRef>
          </c:val>
        </c:ser>
        <c:firstSliceAng val="0"/>
      </c:pieChart>
      <c:spPr>
        <a:noFill/>
        <a:ln w="30773">
          <a:noFill/>
        </a:ln>
      </c:spPr>
    </c:plotArea>
    <c:legend>
      <c:legendPos val="r"/>
      <c:layout>
        <c:manualLayout>
          <c:xMode val="edge"/>
          <c:yMode val="edge"/>
          <c:x val="0.60711462880611433"/>
          <c:y val="5.1304323801630476E-2"/>
          <c:w val="0.3721360477608715"/>
          <c:h val="0.86455624625869165"/>
        </c:manualLayout>
      </c:layout>
      <c:txPr>
        <a:bodyPr/>
        <a:lstStyle/>
        <a:p>
          <a:pPr>
            <a:defRPr sz="1454"/>
          </a:pPr>
          <a:endParaRPr lang="ru-RU"/>
        </a:p>
      </c:txPr>
    </c:legend>
    <c:plotVisOnly val="1"/>
    <c:dispBlanksAs val="zero"/>
  </c:chart>
  <c:txPr>
    <a:bodyPr/>
    <a:lstStyle/>
    <a:p>
      <a:pPr>
        <a:defRPr sz="2181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перевода очных обращений в МФЦ за период с апреля по декабрь 2023 года, %</a:t>
            </a:r>
          </a:p>
        </c:rich>
      </c:tx>
      <c:layout/>
      <c:spPr>
        <a:noFill/>
        <a:ln w="25400">
          <a:noFill/>
        </a:ln>
      </c:spPr>
    </c:title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Лист1!$AF$2</c:f>
              <c:strCache>
                <c:ptCount val="1"/>
                <c:pt idx="0">
                  <c:v>итого доля, 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Лист1!$AG$1:$AP$1</c:f>
              <c:numCache>
                <c:formatCode>mmm/yy</c:formatCode>
                <c:ptCount val="10"/>
                <c:pt idx="0">
                  <c:v>45017</c:v>
                </c:pt>
                <c:pt idx="1">
                  <c:v>45047</c:v>
                </c:pt>
                <c:pt idx="2">
                  <c:v>45078</c:v>
                </c:pt>
                <c:pt idx="3">
                  <c:v>45108</c:v>
                </c:pt>
                <c:pt idx="4">
                  <c:v>45139</c:v>
                </c:pt>
                <c:pt idx="5">
                  <c:v>45170</c:v>
                </c:pt>
                <c:pt idx="6">
                  <c:v>45200</c:v>
                </c:pt>
                <c:pt idx="7">
                  <c:v>45231</c:v>
                </c:pt>
                <c:pt idx="8">
                  <c:v>45261</c:v>
                </c:pt>
              </c:numCache>
            </c:numRef>
          </c:cat>
          <c:val>
            <c:numRef>
              <c:f>Лист1!$AG$2:$AP$2</c:f>
              <c:numCache>
                <c:formatCode>0.00</c:formatCode>
                <c:ptCount val="10"/>
                <c:pt idx="0">
                  <c:v>88.791061995264357</c:v>
                </c:pt>
                <c:pt idx="1">
                  <c:v>89.407737076343679</c:v>
                </c:pt>
                <c:pt idx="2">
                  <c:v>91.421740964702565</c:v>
                </c:pt>
                <c:pt idx="3">
                  <c:v>87.946254198890827</c:v>
                </c:pt>
                <c:pt idx="4">
                  <c:v>90.457956808086948</c:v>
                </c:pt>
                <c:pt idx="5">
                  <c:v>87.384779462177192</c:v>
                </c:pt>
                <c:pt idx="6">
                  <c:v>88.661232283175437</c:v>
                </c:pt>
                <c:pt idx="7">
                  <c:v>88.813385941838376</c:v>
                </c:pt>
                <c:pt idx="8">
                  <c:v>90.979962631273764</c:v>
                </c:pt>
              </c:numCache>
            </c:numRef>
          </c:val>
        </c:ser>
        <c:gapWidth val="50"/>
        <c:gapDepth val="50"/>
        <c:shape val="box"/>
        <c:axId val="92917760"/>
        <c:axId val="92919296"/>
        <c:axId val="0"/>
      </c:bar3DChart>
      <c:dateAx>
        <c:axId val="92917760"/>
        <c:scaling>
          <c:orientation val="minMax"/>
        </c:scaling>
        <c:axPos val="b"/>
        <c:numFmt formatCode="mmm/yy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92919296"/>
        <c:crosses val="autoZero"/>
        <c:auto val="1"/>
        <c:lblOffset val="100"/>
      </c:dateAx>
      <c:valAx>
        <c:axId val="9291929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in"/>
        <c:tickLblPos val="nextTo"/>
        <c:spPr>
          <a:noFill/>
          <a:ln>
            <a:solidFill>
              <a:schemeClr val="dk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917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перевода очных обращений в МФЦ за период с апреля по декабрь 2023 года, %</a:t>
            </a:r>
          </a:p>
        </c:rich>
      </c:tx>
      <c:layout/>
      <c:spPr>
        <a:noFill/>
        <a:ln w="25400">
          <a:noFill/>
        </a:ln>
      </c:spPr>
    </c:title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Лист1!$AF$2</c:f>
              <c:strCache>
                <c:ptCount val="1"/>
                <c:pt idx="0">
                  <c:v>итого доля, 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Лист1!$AG$1:$AP$1</c:f>
              <c:numCache>
                <c:formatCode>mmm/yy</c:formatCode>
                <c:ptCount val="10"/>
                <c:pt idx="0">
                  <c:v>45017</c:v>
                </c:pt>
                <c:pt idx="1">
                  <c:v>45047</c:v>
                </c:pt>
                <c:pt idx="2">
                  <c:v>45078</c:v>
                </c:pt>
                <c:pt idx="3">
                  <c:v>45108</c:v>
                </c:pt>
                <c:pt idx="4">
                  <c:v>45139</c:v>
                </c:pt>
                <c:pt idx="5">
                  <c:v>45170</c:v>
                </c:pt>
                <c:pt idx="6">
                  <c:v>45200</c:v>
                </c:pt>
                <c:pt idx="7">
                  <c:v>45231</c:v>
                </c:pt>
                <c:pt idx="8">
                  <c:v>45261</c:v>
                </c:pt>
              </c:numCache>
            </c:numRef>
          </c:cat>
          <c:val>
            <c:numRef>
              <c:f>Лист1!$AG$2:$AP$2</c:f>
              <c:numCache>
                <c:formatCode>0.00</c:formatCode>
                <c:ptCount val="10"/>
                <c:pt idx="0">
                  <c:v>88.791061995264101</c:v>
                </c:pt>
                <c:pt idx="1">
                  <c:v>89.407737076343679</c:v>
                </c:pt>
                <c:pt idx="2">
                  <c:v>91.421740964702565</c:v>
                </c:pt>
                <c:pt idx="3">
                  <c:v>87.946254198890827</c:v>
                </c:pt>
                <c:pt idx="4">
                  <c:v>90.457956808086948</c:v>
                </c:pt>
                <c:pt idx="5">
                  <c:v>87.384779462177192</c:v>
                </c:pt>
                <c:pt idx="6">
                  <c:v>88.661232283175437</c:v>
                </c:pt>
                <c:pt idx="7">
                  <c:v>88.813385941838376</c:v>
                </c:pt>
                <c:pt idx="8">
                  <c:v>90.979962631273764</c:v>
                </c:pt>
              </c:numCache>
            </c:numRef>
          </c:val>
        </c:ser>
        <c:gapWidth val="50"/>
        <c:gapDepth val="50"/>
        <c:shape val="box"/>
        <c:axId val="94123520"/>
        <c:axId val="94125056"/>
        <c:axId val="0"/>
      </c:bar3DChart>
      <c:dateAx>
        <c:axId val="94123520"/>
        <c:scaling>
          <c:orientation val="minMax"/>
        </c:scaling>
        <c:axPos val="b"/>
        <c:numFmt formatCode="mmm/yy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94125056"/>
        <c:crosses val="autoZero"/>
        <c:auto val="1"/>
        <c:lblOffset val="100"/>
      </c:dateAx>
      <c:valAx>
        <c:axId val="9412505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in"/>
        <c:tickLblPos val="nextTo"/>
        <c:spPr>
          <a:noFill/>
          <a:ln>
            <a:solidFill>
              <a:schemeClr val="dk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123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2"/>
      <c:perspective val="20"/>
    </c:view3D>
    <c:plotArea>
      <c:layout>
        <c:manualLayout>
          <c:layoutTarget val="inner"/>
          <c:xMode val="edge"/>
          <c:yMode val="edge"/>
          <c:x val="9.34198987887538E-2"/>
          <c:y val="0.11397678686877399"/>
          <c:w val="0.84531055075605133"/>
          <c:h val="0.8108836612442194"/>
        </c:manualLayout>
      </c:layout>
      <c:pie3DChart>
        <c:varyColors val="1"/>
        <c:ser>
          <c:idx val="0"/>
          <c:order val="0"/>
          <c:explosion val="32"/>
          <c:dPt>
            <c:idx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c:spPr>
          </c:dPt>
          <c:dPt>
            <c:idx val="1"/>
            <c:spPr>
              <a:gradFill>
                <a:gsLst>
                  <a:gs pos="0">
                    <a:srgbClr val="6DB36F"/>
                  </a:gs>
                  <a:gs pos="100000">
                    <a:srgbClr val="FF6600"/>
                  </a:gs>
                  <a:gs pos="100000">
                    <a:srgbClr val="EA7D08"/>
                  </a:gs>
                  <a:gs pos="0">
                    <a:srgbClr val="FF6600"/>
                  </a:gs>
                  <a:gs pos="0">
                    <a:srgbClr val="FF0000"/>
                  </a:gs>
                  <a:gs pos="0">
                    <a:srgbClr val="FF0000"/>
                  </a:gs>
                  <a:gs pos="96000">
                    <a:srgbClr val="50D25F"/>
                  </a:gs>
                  <a:gs pos="0">
                    <a:srgbClr val="82A280"/>
                  </a:gs>
                  <a:gs pos="96000">
                    <a:srgbClr val="50D25F"/>
                  </a:gs>
                </a:gsLst>
                <a:lin ang="16200000" scaled="1"/>
              </a:gradFill>
            </c:spPr>
          </c:dPt>
          <c:dPt>
            <c:idx val="2"/>
            <c:spPr>
              <a:gradFill>
                <a:gsLst>
                  <a:gs pos="0">
                    <a:srgbClr val="00CCFF"/>
                  </a:gs>
                  <a:gs pos="87000">
                    <a:srgbClr val="00FFFF"/>
                  </a:gs>
                  <a:gs pos="0">
                    <a:srgbClr val="00CCFF"/>
                  </a:gs>
                  <a:gs pos="96000">
                    <a:srgbClr val="00FFFF"/>
                  </a:gs>
                  <a:gs pos="0">
                    <a:srgbClr val="FF6600"/>
                  </a:gs>
                  <a:gs pos="0">
                    <a:srgbClr val="FF0000"/>
                  </a:gs>
                  <a:gs pos="0">
                    <a:srgbClr val="FF0000"/>
                  </a:gs>
                  <a:gs pos="100000">
                    <a:srgbClr val="00FFFF"/>
                  </a:gs>
                  <a:gs pos="0">
                    <a:srgbClr val="00CCFF"/>
                  </a:gs>
                  <a:gs pos="100000">
                    <a:srgbClr val="50D25F"/>
                  </a:gs>
                </a:gsLst>
                <a:lin ang="16200000" scaled="1"/>
              </a:gradFill>
            </c:spPr>
          </c:dPt>
          <c:dPt>
            <c:idx val="3"/>
            <c:spPr>
              <a:gradFill flip="none" rotWithShape="1">
                <a:gsLst>
                  <a:gs pos="0">
                    <a:srgbClr val="00CCFF"/>
                  </a:gs>
                  <a:gs pos="97500">
                    <a:srgbClr val="FFCC99"/>
                  </a:gs>
                  <a:gs pos="0">
                    <a:srgbClr val="FF6600"/>
                  </a:gs>
                </a:gsLst>
                <a:lin ang="13500000" scaled="1"/>
                <a:tileRect/>
              </a:gradFill>
            </c:spPr>
          </c:dPt>
          <c:dLbls>
            <c:dLbl>
              <c:idx val="0"/>
              <c:layout>
                <c:manualLayout>
                  <c:x val="1.6711730088724015E-2"/>
                  <c:y val="5.1621662969478947E-2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0"/>
                      <a:t>С</a:t>
                    </a:r>
                    <a:r>
                      <a:rPr lang="ru-RU"/>
                      <a:t>траховые пенсии по старости - 457 245 чел.</a:t>
                    </a:r>
                  </a:p>
                </c:rich>
              </c:tx>
              <c:spPr>
                <a:solidFill>
                  <a:srgbClr val="F9E027"/>
                </a:solidFill>
                <a:ln>
                  <a:solidFill>
                    <a:schemeClr val="tx1"/>
                  </a:solidFill>
                </a:ln>
              </c:spPr>
              <c:dLblPos val="bestFit"/>
            </c:dLbl>
            <c:dLbl>
              <c:idx val="1"/>
              <c:layout>
                <c:manualLayout>
                  <c:x val="2.1009554780130442E-6"/>
                  <c:y val="0.19200725345236513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0"/>
                      <a:t>С</a:t>
                    </a:r>
                    <a:r>
                      <a:rPr lang="ru-RU"/>
                      <a:t>траховые пенсии по инвалидности</a:t>
                    </a:r>
                  </a:p>
                  <a:p>
                    <a:pPr>
                      <a:def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/>
                      <a:t>- 21 415 чел.</a:t>
                    </a:r>
                  </a:p>
                </c:rich>
              </c:tx>
              <c:spPr>
                <a:solidFill>
                  <a:srgbClr val="50D25F">
                    <a:alpha val="70000"/>
                  </a:srgbClr>
                </a:solidFill>
                <a:ln>
                  <a:solidFill>
                    <a:schemeClr val="tx1"/>
                  </a:solidFill>
                </a:ln>
              </c:spPr>
              <c:dLblPos val="bestFit"/>
            </c:dLbl>
            <c:dLbl>
              <c:idx val="2"/>
              <c:layout>
                <c:manualLayout>
                  <c:x val="-8.1677975723390139E-2"/>
                  <c:y val="-2.3093398607817651E-2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0"/>
                      <a:t>С</a:t>
                    </a:r>
                    <a:r>
                      <a:rPr lang="ru-RU"/>
                      <a:t>траховые пенсии по СПК - 24</a:t>
                    </a:r>
                    <a:r>
                      <a:rPr lang="ru-RU" baseline="0"/>
                      <a:t> 125 </a:t>
                    </a:r>
                    <a:r>
                      <a:rPr lang="ru-RU"/>
                      <a:t>чел.</a:t>
                    </a:r>
                  </a:p>
                </c:rich>
              </c:tx>
              <c:spPr>
                <a:solidFill>
                  <a:srgbClr val="00FFFF">
                    <a:alpha val="36000"/>
                  </a:srgbClr>
                </a:solidFill>
                <a:ln>
                  <a:solidFill>
                    <a:schemeClr val="tx1"/>
                  </a:solidFill>
                </a:ln>
              </c:spPr>
              <c:dLblPos val="bestFit"/>
            </c:dLbl>
            <c:dLbl>
              <c:idx val="3"/>
              <c:layout>
                <c:manualLayout>
                  <c:x val="-0.18637237466792791"/>
                  <c:y val="-0.11417425227568355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0"/>
                      <a:t>С</a:t>
                    </a:r>
                    <a:r>
                      <a:rPr lang="ru-RU"/>
                      <a:t>оциальные пенсии             - 49 315 чел.</a:t>
                    </a:r>
                  </a:p>
                </c:rich>
              </c:tx>
              <c:spPr>
                <a:gradFill>
                  <a:gsLst>
                    <a:gs pos="0">
                      <a:srgbClr val="00CCFF">
                        <a:alpha val="38000"/>
                      </a:srgbClr>
                    </a:gs>
                    <a:gs pos="97500">
                      <a:srgbClr val="FFCC99"/>
                    </a:gs>
                    <a:gs pos="0">
                      <a:srgbClr val="FF6600">
                        <a:alpha val="87000"/>
                      </a:srgbClr>
                    </a:gs>
                    <a:gs pos="0">
                      <a:srgbClr val="FF6600"/>
                    </a:gs>
                  </a:gsLst>
                  <a:lin ang="13500000" scaled="1"/>
                </a:gradFill>
                <a:ln>
                  <a:solidFill>
                    <a:schemeClr val="tx1"/>
                  </a:solidFill>
                </a:ln>
              </c:spPr>
              <c:dLblPos val="bestFit"/>
            </c:dLbl>
            <c:dLbl>
              <c:idx val="4"/>
              <c:layout>
                <c:manualLayout>
                  <c:x val="-0.32324140891901282"/>
                  <c:y val="-0.21228275993483273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0"/>
                      <a:t>П</a:t>
                    </a:r>
                    <a:r>
                      <a:rPr lang="ru-RU"/>
                      <a:t>енсии госслужащих</a:t>
                    </a:r>
                  </a:p>
                  <a:p>
                    <a:pPr>
                      <a:def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/>
                      <a:t> -   1 063 чел.</a:t>
                    </a:r>
                  </a:p>
                </c:rich>
              </c:tx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c:spPr>
              <c:dLblPos val="bestFit"/>
            </c:dLbl>
            <c:dLbl>
              <c:idx val="5"/>
              <c:layout>
                <c:manualLayout>
                  <c:x val="0.37465836637009842"/>
                  <c:y val="4.8715981127333233E-2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0" dirty="0"/>
                      <a:t>П</a:t>
                    </a:r>
                    <a:r>
                      <a:rPr lang="ru-RU" dirty="0"/>
                      <a:t>енсии военнослужащих и членов их семей </a:t>
                    </a:r>
                    <a:endParaRPr lang="ru-RU" dirty="0" smtClean="0"/>
                  </a:p>
                  <a:p>
                    <a:pPr>
                      <a:def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- </a:t>
                    </a:r>
                    <a:r>
                      <a:rPr lang="ru-RU" dirty="0"/>
                      <a:t>465 чел.</a:t>
                    </a:r>
                  </a:p>
                </c:rich>
              </c:tx>
              <c:spPr>
                <a:solidFill>
                  <a:srgbClr val="FFCCFF"/>
                </a:solidFill>
                <a:ln>
                  <a:solidFill>
                    <a:schemeClr val="tx1"/>
                  </a:solidFill>
                </a:ln>
              </c:spPr>
              <c:dLblPos val="bestFit"/>
            </c:dLbl>
            <c:dLbl>
              <c:idx val="6"/>
              <c:layout>
                <c:manualLayout>
                  <c:x val="0.3363753950709778"/>
                  <c:y val="-0.23284798990678221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0" dirty="0"/>
                      <a:t>П</a:t>
                    </a:r>
                    <a:r>
                      <a:rPr lang="ru-RU" dirty="0"/>
                      <a:t>енсии летчиков-испытателей - 13 чел.</a:t>
                    </a:r>
                  </a:p>
                </c:rich>
              </c:tx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  <c:dLblPos val="bestFit"/>
            </c:dLbl>
            <c:dLbl>
              <c:idx val="7"/>
              <c:layout>
                <c:manualLayout>
                  <c:x val="-0.11737773709172038"/>
                  <c:y val="-0.12490916392564828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0" dirty="0"/>
                      <a:t>П</a:t>
                    </a:r>
                    <a:r>
                      <a:rPr lang="ru-RU" dirty="0"/>
                      <a:t>олучатели пенсии из числа граждан, пребывавших в добровольческих </a:t>
                    </a:r>
                    <a:r>
                      <a:rPr lang="ru-RU" dirty="0" err="1"/>
                      <a:t>формировниях</a:t>
                    </a:r>
                    <a:r>
                      <a:rPr lang="ru-RU" dirty="0"/>
                      <a:t> и членов их </a:t>
                    </a:r>
                    <a:r>
                      <a:rPr lang="ru-RU" dirty="0" smtClean="0"/>
                      <a:t>семей</a:t>
                    </a:r>
                  </a:p>
                  <a:p>
                    <a:pPr>
                      <a:def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 smtClean="0"/>
                      <a:t> </a:t>
                    </a:r>
                    <a:r>
                      <a:rPr lang="ru-RU" baseline="0" dirty="0"/>
                      <a:t>-</a:t>
                    </a:r>
                    <a:r>
                      <a:rPr lang="ru-RU" dirty="0"/>
                      <a:t> 9 чел.</a:t>
                    </a:r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c:spPr>
              <c:dLblPos val="bestFit"/>
            </c:dLbl>
            <c:dLbl>
              <c:idx val="8"/>
              <c:layout>
                <c:manualLayout>
                  <c:x val="0.37582896395491522"/>
                  <c:y val="-0.1050507631694554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0" dirty="0"/>
                      <a:t>П</a:t>
                    </a:r>
                    <a:r>
                      <a:rPr lang="ru-RU" dirty="0"/>
                      <a:t>енсии космонавтов и членов их семей  </a:t>
                    </a:r>
                    <a:endParaRPr lang="ru-RU" dirty="0" smtClean="0"/>
                  </a:p>
                  <a:p>
                    <a:pPr>
                      <a:def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- </a:t>
                    </a:r>
                    <a:r>
                      <a:rPr lang="ru-RU" dirty="0"/>
                      <a:t>1 чел,</a:t>
                    </a:r>
                  </a:p>
                </c:rich>
              </c:tx>
              <c:spPr>
                <a:solidFill>
                  <a:srgbClr val="CCFF99"/>
                </a:solidFill>
                <a:ln>
                  <a:solidFill>
                    <a:schemeClr val="tx1"/>
                  </a:solidFill>
                </a:ln>
              </c:spPr>
              <c:dLblPos val="bestFit"/>
            </c:dLbl>
            <c:dLbl>
              <c:idx val="9"/>
              <c:layout>
                <c:manualLayout>
                  <c:x val="9.5006679801360253E-2"/>
                  <c:y val="-0.26473805900575353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0" dirty="0"/>
                      <a:t>П</a:t>
                    </a:r>
                    <a:r>
                      <a:rPr lang="ru-RU" dirty="0"/>
                      <a:t>енсии пострадавших на ЧАЭС</a:t>
                    </a:r>
                    <a:r>
                      <a:rPr lang="ru-RU" baseline="0" dirty="0"/>
                      <a:t> -</a:t>
                    </a:r>
                    <a:r>
                      <a:rPr lang="ru-RU" dirty="0"/>
                      <a:t> 409 чел.</a:t>
                    </a:r>
                  </a:p>
                </c:rich>
              </c:tx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/>
                  </a:solidFill>
                </a:ln>
              </c:spPr>
              <c:dLblPos val="bestFit"/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'слайд 8'!$B$6:$B$15</c:f>
              <c:strCache>
                <c:ptCount val="10"/>
                <c:pt idx="0">
                  <c:v>Страховые пенсии по старости</c:v>
                </c:pt>
                <c:pt idx="1">
                  <c:v>Страховые пенсии по инвалидности</c:v>
                </c:pt>
                <c:pt idx="2">
                  <c:v>Страховые пенсии по СПК</c:v>
                </c:pt>
                <c:pt idx="3">
                  <c:v>Социальные пенсии</c:v>
                </c:pt>
                <c:pt idx="4">
                  <c:v>Пенсии госслужащих</c:v>
                </c:pt>
                <c:pt idx="5">
                  <c:v>Пенсии военнослужащих и членов их семей</c:v>
                </c:pt>
                <c:pt idx="6">
                  <c:v>Пенсии летчиков-испытателей</c:v>
                </c:pt>
                <c:pt idx="7">
                  <c:v>Получатели пенсии из числа граждан, пребывавших в добровольческих формированиях и членов их семей</c:v>
                </c:pt>
                <c:pt idx="8">
                  <c:v>Пенсии космонавтов и членов их семей</c:v>
                </c:pt>
                <c:pt idx="9">
                  <c:v>Пенсии пострадавших на ЧАЭС</c:v>
                </c:pt>
              </c:strCache>
            </c:strRef>
          </c:cat>
          <c:val>
            <c:numRef>
              <c:f>'слайд 8'!$C$6:$C$15</c:f>
              <c:numCache>
                <c:formatCode>#,##0</c:formatCode>
                <c:ptCount val="10"/>
                <c:pt idx="0">
                  <c:v>457245</c:v>
                </c:pt>
                <c:pt idx="1">
                  <c:v>21415</c:v>
                </c:pt>
                <c:pt idx="2">
                  <c:v>24125</c:v>
                </c:pt>
                <c:pt idx="3">
                  <c:v>49315</c:v>
                </c:pt>
                <c:pt idx="4">
                  <c:v>1063</c:v>
                </c:pt>
                <c:pt idx="5">
                  <c:v>465</c:v>
                </c:pt>
                <c:pt idx="6">
                  <c:v>13</c:v>
                </c:pt>
                <c:pt idx="7" formatCode="General">
                  <c:v>9</c:v>
                </c:pt>
                <c:pt idx="8" formatCode="General">
                  <c:v>1</c:v>
                </c:pt>
                <c:pt idx="9" formatCode="General">
                  <c:v>409</c:v>
                </c:pt>
              </c:numCache>
            </c:numRef>
          </c:val>
        </c:ser>
      </c:pie3DChart>
      <c:spPr>
        <a:noFill/>
        <a:ln w="31209">
          <a:noFill/>
        </a:ln>
      </c:spPr>
    </c:plotArea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8"/>
      <c:rotY val="40"/>
      <c:depthPercent val="100"/>
      <c:perspective val="20"/>
    </c:view3D>
    <c:plotArea>
      <c:layout>
        <c:manualLayout>
          <c:layoutTarget val="inner"/>
          <c:xMode val="edge"/>
          <c:yMode val="edge"/>
          <c:x val="0.1027945077344057"/>
          <c:y val="9.7859291978746557E-2"/>
          <c:w val="0.89517189813012965"/>
          <c:h val="0.82794776636724288"/>
        </c:manualLayout>
      </c:layout>
      <c:bar3DChart>
        <c:barDir val="col"/>
        <c:grouping val="clustered"/>
        <c:ser>
          <c:idx val="0"/>
          <c:order val="0"/>
          <c:tx>
            <c:strRef>
              <c:f>'слайд 10'!$B$5</c:f>
              <c:strCache>
                <c:ptCount val="1"/>
                <c:pt idx="0">
                  <c:v>Все пенсионеры, чел.</c:v>
                </c:pt>
              </c:strCache>
            </c:strRef>
          </c:tx>
          <c:spPr>
            <a:solidFill>
              <a:srgbClr val="99CC0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0"/>
                  <c:y val="-1.7897089921099799E-2"/>
                </c:manualLayout>
              </c:layout>
              <c:showVal val="1"/>
            </c:dLbl>
            <c:dLbl>
              <c:idx val="1"/>
              <c:layout>
                <c:manualLayout>
                  <c:x val="6.8463833306199534E-3"/>
                  <c:y val="-2.5567271315856861E-2"/>
                </c:manualLayout>
              </c:layout>
              <c:showVal val="1"/>
            </c:dLbl>
            <c:dLbl>
              <c:idx val="2"/>
              <c:layout>
                <c:manualLayout>
                  <c:x val="-1.7115958326549838E-3"/>
                  <c:y val="-4.3464361236956732E-2"/>
                </c:manualLayout>
              </c:layout>
              <c:showVal val="1"/>
            </c:dLbl>
            <c:dLbl>
              <c:idx val="3"/>
              <c:layout>
                <c:manualLayout>
                  <c:x val="1.7115958326549838E-3"/>
                  <c:y val="-5.1134542631713707E-2"/>
                </c:manualLayout>
              </c:layout>
              <c:showVal val="1"/>
            </c:dLbl>
            <c:spPr>
              <a:solidFill>
                <a:srgbClr val="99CC00">
                  <a:alpha val="33000"/>
                </a:srgb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69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10'!$C$4:$E$4</c:f>
              <c:strCache>
                <c:ptCount val="3"/>
                <c:pt idx="0">
                  <c:v>на 31.12.2021 г.</c:v>
                </c:pt>
                <c:pt idx="1">
                  <c:v>на 31.12.2022 г.</c:v>
                </c:pt>
                <c:pt idx="2">
                  <c:v>на 31.12.2023 г.</c:v>
                </c:pt>
              </c:strCache>
            </c:strRef>
          </c:cat>
          <c:val>
            <c:numRef>
              <c:f>'слайд 10'!$C$5:$E$5</c:f>
              <c:numCache>
                <c:formatCode>#,##0</c:formatCode>
                <c:ptCount val="3"/>
                <c:pt idx="0">
                  <c:v>571932</c:v>
                </c:pt>
                <c:pt idx="1">
                  <c:v>566400</c:v>
                </c:pt>
                <c:pt idx="2">
                  <c:v>554060</c:v>
                </c:pt>
              </c:numCache>
            </c:numRef>
          </c:val>
        </c:ser>
        <c:ser>
          <c:idx val="1"/>
          <c:order val="1"/>
          <c:tx>
            <c:strRef>
              <c:f>'слайд 10'!$B$6</c:f>
              <c:strCache>
                <c:ptCount val="1"/>
                <c:pt idx="0">
                  <c:v>Работающие, чел.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4.7924683314339592E-2"/>
                  <c:y val="-8.61119595339877E-3"/>
                </c:manualLayout>
              </c:layout>
              <c:showVal val="1"/>
            </c:dLbl>
            <c:dLbl>
              <c:idx val="1"/>
              <c:layout>
                <c:manualLayout>
                  <c:x val="4.7924683314339592E-2"/>
                  <c:y val="-7.1317640258871653E-3"/>
                </c:manualLayout>
              </c:layout>
              <c:showVal val="1"/>
            </c:dLbl>
            <c:dLbl>
              <c:idx val="2"/>
              <c:layout>
                <c:manualLayout>
                  <c:x val="4.7924683314339592E-2"/>
                  <c:y val="-1.3792704348064904E-2"/>
                </c:manualLayout>
              </c:layout>
              <c:showVal val="1"/>
            </c:dLbl>
            <c:dLbl>
              <c:idx val="3"/>
              <c:layout>
                <c:manualLayout>
                  <c:x val="4.4501491649030153E-2"/>
                  <c:y val="-3.8889548395624002E-2"/>
                </c:manualLayout>
              </c:layout>
              <c:showVal val="1"/>
            </c:dLbl>
            <c:spPr>
              <a:solidFill>
                <a:srgbClr val="FF9900">
                  <a:alpha val="47000"/>
                </a:srgb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69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10'!$C$4:$E$4</c:f>
              <c:strCache>
                <c:ptCount val="3"/>
                <c:pt idx="0">
                  <c:v>на 31.12.2021 г.</c:v>
                </c:pt>
                <c:pt idx="1">
                  <c:v>на 31.12.2022 г.</c:v>
                </c:pt>
                <c:pt idx="2">
                  <c:v>на 31.12.2023 г.</c:v>
                </c:pt>
              </c:strCache>
            </c:strRef>
          </c:cat>
          <c:val>
            <c:numRef>
              <c:f>'слайд 10'!$C$6:$E$6</c:f>
              <c:numCache>
                <c:formatCode>#,##0</c:formatCode>
                <c:ptCount val="3"/>
                <c:pt idx="0">
                  <c:v>103022</c:v>
                </c:pt>
                <c:pt idx="1">
                  <c:v>99059</c:v>
                </c:pt>
                <c:pt idx="2">
                  <c:v>94725</c:v>
                </c:pt>
              </c:numCache>
            </c:numRef>
          </c:val>
        </c:ser>
        <c:shape val="cylinder"/>
        <c:axId val="161923072"/>
        <c:axId val="161924608"/>
        <c:axId val="0"/>
      </c:bar3DChart>
      <c:catAx>
        <c:axId val="161923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1924608"/>
        <c:crosses val="autoZero"/>
        <c:auto val="1"/>
        <c:lblAlgn val="ctr"/>
        <c:lblOffset val="100"/>
      </c:catAx>
      <c:valAx>
        <c:axId val="161924608"/>
        <c:scaling>
          <c:orientation val="minMax"/>
        </c:scaling>
        <c:axPos val="l"/>
        <c:majorGridlines/>
        <c:numFmt formatCode="#,##0" sourceLinked="1"/>
        <c:tickLblPos val="nextTo"/>
        <c:crossAx val="161923072"/>
        <c:crosses val="autoZero"/>
        <c:crossBetween val="between"/>
      </c:valAx>
      <c:spPr>
        <a:noFill/>
        <a:ln w="31093">
          <a:noFill/>
        </a:ln>
      </c:spPr>
    </c:plotArea>
    <c:legend>
      <c:legendPos val="b"/>
      <c:layout>
        <c:manualLayout>
          <c:xMode val="edge"/>
          <c:yMode val="edge"/>
          <c:x val="0.30608756479472216"/>
          <c:y val="0.92196708635643132"/>
          <c:w val="0.29051734136877538"/>
          <c:h val="7.8032913643569013E-2"/>
        </c:manualLayout>
      </c:layout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4B33D-FCBA-4993-BEBD-EDB1AFDCDD4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AB1DDB-F3AF-4A22-AD75-A8358A400277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bg1"/>
              </a:solidFill>
              <a:latin typeface="+mj-lt"/>
            </a:rPr>
            <a:t>Для пенсионеров</a:t>
          </a:r>
          <a:endParaRPr lang="ru-RU" sz="2000" b="1" i="1" dirty="0">
            <a:solidFill>
              <a:schemeClr val="bg1"/>
            </a:solidFill>
            <a:latin typeface="+mj-lt"/>
          </a:endParaRPr>
        </a:p>
      </dgm:t>
    </dgm:pt>
    <dgm:pt modelId="{1B3895DB-C220-4A74-BCA0-2918A33AB2CB}" type="parTrans" cxnId="{FF640333-81EB-4AA2-B5F1-A26A717C8930}">
      <dgm:prSet/>
      <dgm:spPr/>
      <dgm:t>
        <a:bodyPr/>
        <a:lstStyle/>
        <a:p>
          <a:endParaRPr lang="ru-RU"/>
        </a:p>
      </dgm:t>
    </dgm:pt>
    <dgm:pt modelId="{D6F1C909-3A82-40ED-B052-A3D243BC4FF0}" type="sibTrans" cxnId="{FF640333-81EB-4AA2-B5F1-A26A717C8930}">
      <dgm:prSet/>
      <dgm:spPr/>
      <dgm:t>
        <a:bodyPr/>
        <a:lstStyle/>
        <a:p>
          <a:endParaRPr lang="ru-RU"/>
        </a:p>
      </dgm:t>
    </dgm:pt>
    <dgm:pt modelId="{3A873FA5-9540-410F-B1B7-02C5C713F0DD}">
      <dgm:prSet phldrT="[Текст]" custT="1"/>
      <dgm:spPr/>
      <dgm:t>
        <a:bodyPr/>
        <a:lstStyle/>
        <a:p>
          <a:pPr algn="ctr"/>
          <a:r>
            <a:rPr lang="ru-RU" altLang="ru-RU" sz="20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для расчета федеральной социальной доплаты </a:t>
          </a:r>
          <a:r>
            <a:rPr lang="ru-RU" alt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	</a:t>
          </a:r>
          <a:endParaRPr lang="ru-RU" sz="2000" dirty="0"/>
        </a:p>
      </dgm:t>
    </dgm:pt>
    <dgm:pt modelId="{98B3E906-1492-481E-8326-56B8F9BDED59}" type="parTrans" cxnId="{62673715-3DF3-4684-A4D5-3E836ADBC30D}">
      <dgm:prSet/>
      <dgm:spPr/>
      <dgm:t>
        <a:bodyPr/>
        <a:lstStyle/>
        <a:p>
          <a:endParaRPr lang="ru-RU"/>
        </a:p>
      </dgm:t>
    </dgm:pt>
    <dgm:pt modelId="{F5F6109C-B9FF-4A61-A556-DFB772B262BF}" type="sibTrans" cxnId="{62673715-3DF3-4684-A4D5-3E836ADBC30D}">
      <dgm:prSet/>
      <dgm:spPr/>
      <dgm:t>
        <a:bodyPr/>
        <a:lstStyle/>
        <a:p>
          <a:endParaRPr lang="ru-RU"/>
        </a:p>
      </dgm:t>
    </dgm:pt>
    <dgm:pt modelId="{607437EB-A839-42AB-BADE-27C786743A4C}">
      <dgm:prSet phldrT="[Текст]" custT="1"/>
      <dgm:spPr/>
      <dgm:t>
        <a:bodyPr/>
        <a:lstStyle/>
        <a:p>
          <a:pPr algn="ctr"/>
          <a:r>
            <a:rPr lang="ru-RU" alt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– 11 348 рублей</a:t>
          </a:r>
          <a:endParaRPr lang="ru-RU" sz="2000" dirty="0"/>
        </a:p>
      </dgm:t>
    </dgm:pt>
    <dgm:pt modelId="{BB181842-AA0C-46D3-A017-C9D6F14A92EA}" type="parTrans" cxnId="{A4ACC284-90C8-4127-9F87-20DEC5917D8D}">
      <dgm:prSet/>
      <dgm:spPr/>
      <dgm:t>
        <a:bodyPr/>
        <a:lstStyle/>
        <a:p>
          <a:endParaRPr lang="ru-RU"/>
        </a:p>
      </dgm:t>
    </dgm:pt>
    <dgm:pt modelId="{F15817B3-C9EF-41B5-ACAD-D270CEDC29F3}" type="sibTrans" cxnId="{A4ACC284-90C8-4127-9F87-20DEC5917D8D}">
      <dgm:prSet/>
      <dgm:spPr/>
      <dgm:t>
        <a:bodyPr/>
        <a:lstStyle/>
        <a:p>
          <a:endParaRPr lang="ru-RU"/>
        </a:p>
      </dgm:t>
    </dgm:pt>
    <dgm:pt modelId="{E6AA9FAF-5CC2-469F-96DA-D4075133618E}">
      <dgm:prSet phldrT="[Текст]" custT="1"/>
      <dgm:spPr/>
      <dgm:t>
        <a:bodyPr/>
        <a:lstStyle/>
        <a:p>
          <a:r>
            <a:rPr lang="ru-RU" altLang="ru-RU" sz="2000" b="1" i="1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Для трудоспособного населения </a:t>
          </a:r>
          <a:endParaRPr lang="ru-RU" sz="2000" b="1" i="1" dirty="0">
            <a:solidFill>
              <a:schemeClr val="bg1"/>
            </a:solidFill>
            <a:latin typeface="+mj-lt"/>
          </a:endParaRPr>
        </a:p>
      </dgm:t>
    </dgm:pt>
    <dgm:pt modelId="{1A1AB565-3D4F-40C0-9130-816D8ACF25CF}" type="parTrans" cxnId="{EAD938E3-7EE7-44C3-91CC-7616F1179CA7}">
      <dgm:prSet/>
      <dgm:spPr/>
      <dgm:t>
        <a:bodyPr/>
        <a:lstStyle/>
        <a:p>
          <a:endParaRPr lang="ru-RU"/>
        </a:p>
      </dgm:t>
    </dgm:pt>
    <dgm:pt modelId="{C3651D81-642C-4E37-87C5-4935148558CB}" type="sibTrans" cxnId="{EAD938E3-7EE7-44C3-91CC-7616F1179CA7}">
      <dgm:prSet/>
      <dgm:spPr/>
      <dgm:t>
        <a:bodyPr/>
        <a:lstStyle/>
        <a:p>
          <a:endParaRPr lang="ru-RU"/>
        </a:p>
      </dgm:t>
    </dgm:pt>
    <dgm:pt modelId="{07F26424-A4FA-4E6F-AE7A-15CEFB9BC275}">
      <dgm:prSet phldrT="[Текст]" custT="1"/>
      <dgm:spPr/>
      <dgm:t>
        <a:bodyPr/>
        <a:lstStyle/>
        <a:p>
          <a:pPr marL="273050" indent="0" algn="l"/>
          <a:r>
            <a:rPr lang="ru-RU" altLang="ru-RU" sz="20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для расчета пособия беременным </a:t>
          </a:r>
          <a:r>
            <a:rPr lang="ru-RU" alt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	</a:t>
          </a:r>
          <a:endParaRPr lang="ru-RU" sz="2000" dirty="0"/>
        </a:p>
      </dgm:t>
    </dgm:pt>
    <dgm:pt modelId="{FBA278CF-2F0D-4258-B987-7632BD13C12B}" type="parTrans" cxnId="{1C21A48C-B0BA-496D-BB73-EE58BE8E1E23}">
      <dgm:prSet/>
      <dgm:spPr/>
      <dgm:t>
        <a:bodyPr/>
        <a:lstStyle/>
        <a:p>
          <a:endParaRPr lang="ru-RU"/>
        </a:p>
      </dgm:t>
    </dgm:pt>
    <dgm:pt modelId="{4E65C9C0-894F-4A16-8EA8-7E5D0F418CEC}" type="sibTrans" cxnId="{1C21A48C-B0BA-496D-BB73-EE58BE8E1E23}">
      <dgm:prSet/>
      <dgm:spPr/>
      <dgm:t>
        <a:bodyPr/>
        <a:lstStyle/>
        <a:p>
          <a:endParaRPr lang="ru-RU"/>
        </a:p>
      </dgm:t>
    </dgm:pt>
    <dgm:pt modelId="{10F03789-5C1C-4B0D-B531-C92F8FCC7BF1}">
      <dgm:prSet custT="1"/>
      <dgm:spPr/>
      <dgm:t>
        <a:bodyPr/>
        <a:lstStyle/>
        <a:p>
          <a:r>
            <a:rPr lang="ru-RU" altLang="ru-RU" sz="2000" b="1" i="1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Для детей</a:t>
          </a:r>
          <a:endParaRPr lang="ru-RU" sz="2000" b="1" i="1" dirty="0">
            <a:solidFill>
              <a:schemeClr val="bg1"/>
            </a:solidFill>
            <a:latin typeface="+mj-lt"/>
          </a:endParaRPr>
        </a:p>
      </dgm:t>
    </dgm:pt>
    <dgm:pt modelId="{837C513B-7394-49A8-8FD7-A3E1587C5801}" type="parTrans" cxnId="{2281F730-E8E3-4ECB-B097-FFA159511F22}">
      <dgm:prSet/>
      <dgm:spPr/>
      <dgm:t>
        <a:bodyPr/>
        <a:lstStyle/>
        <a:p>
          <a:endParaRPr lang="ru-RU"/>
        </a:p>
      </dgm:t>
    </dgm:pt>
    <dgm:pt modelId="{73257C42-75EB-48FF-BD3A-8C880DDD21DB}" type="sibTrans" cxnId="{2281F730-E8E3-4ECB-B097-FFA159511F22}">
      <dgm:prSet/>
      <dgm:spPr/>
      <dgm:t>
        <a:bodyPr/>
        <a:lstStyle/>
        <a:p>
          <a:endParaRPr lang="ru-RU"/>
        </a:p>
      </dgm:t>
    </dgm:pt>
    <dgm:pt modelId="{49E95014-19AE-487D-9998-3EB81FDFD518}">
      <dgm:prSet phldrT="[Текст]" custT="1"/>
      <dgm:spPr/>
      <dgm:t>
        <a:bodyPr/>
        <a:lstStyle/>
        <a:p>
          <a:pPr marL="228600" indent="0" algn="ctr"/>
          <a:r>
            <a:rPr lang="ru-RU" alt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– 14 383 рубля</a:t>
          </a:r>
          <a:endParaRPr lang="ru-RU" sz="2000" dirty="0"/>
        </a:p>
      </dgm:t>
    </dgm:pt>
    <dgm:pt modelId="{0ACB03F5-CB47-423B-9FCA-5DCFC7D0B18D}" type="parTrans" cxnId="{5658A542-56B7-4A28-9C26-E4B13AA2C0DF}">
      <dgm:prSet/>
      <dgm:spPr/>
      <dgm:t>
        <a:bodyPr/>
        <a:lstStyle/>
        <a:p>
          <a:endParaRPr lang="ru-RU"/>
        </a:p>
      </dgm:t>
    </dgm:pt>
    <dgm:pt modelId="{761F734D-2D9D-459D-8BA4-21FEDABAFC3B}" type="sibTrans" cxnId="{5658A542-56B7-4A28-9C26-E4B13AA2C0DF}">
      <dgm:prSet/>
      <dgm:spPr/>
      <dgm:t>
        <a:bodyPr/>
        <a:lstStyle/>
        <a:p>
          <a:endParaRPr lang="ru-RU"/>
        </a:p>
      </dgm:t>
    </dgm:pt>
    <dgm:pt modelId="{0028782C-B31A-40D2-99DA-68B931F25E0A}">
      <dgm:prSet custT="1"/>
      <dgm:spPr/>
      <dgm:t>
        <a:bodyPr/>
        <a:lstStyle/>
        <a:p>
          <a:pPr marL="273050" indent="0" algn="ctr"/>
          <a:r>
            <a:rPr lang="ru-RU" altLang="ru-RU" sz="20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для расчета пособий одиноким родителям детей 8-17 лет и семьям с детьми 8-17 лет</a:t>
          </a:r>
          <a:endParaRPr lang="ru-RU" sz="2000" dirty="0"/>
        </a:p>
      </dgm:t>
    </dgm:pt>
    <dgm:pt modelId="{9B630778-16CB-43A3-8EF3-297CDFB6A0D0}" type="parTrans" cxnId="{85E48337-A7E0-4D4D-8740-919CE2B8CE4E}">
      <dgm:prSet/>
      <dgm:spPr/>
      <dgm:t>
        <a:bodyPr/>
        <a:lstStyle/>
        <a:p>
          <a:endParaRPr lang="ru-RU"/>
        </a:p>
      </dgm:t>
    </dgm:pt>
    <dgm:pt modelId="{7FF705EE-9CA1-4104-B6B3-A7E0B9BFF0BC}" type="sibTrans" cxnId="{85E48337-A7E0-4D4D-8740-919CE2B8CE4E}">
      <dgm:prSet/>
      <dgm:spPr/>
      <dgm:t>
        <a:bodyPr/>
        <a:lstStyle/>
        <a:p>
          <a:endParaRPr lang="ru-RU"/>
        </a:p>
      </dgm:t>
    </dgm:pt>
    <dgm:pt modelId="{FB437F65-D0A1-4A70-8F1F-981462D49FBF}">
      <dgm:prSet custT="1"/>
      <dgm:spPr/>
      <dgm:t>
        <a:bodyPr/>
        <a:lstStyle/>
        <a:p>
          <a:pPr marL="228600" indent="0" algn="ctr"/>
          <a:r>
            <a:rPr lang="ru-RU" alt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– 13 624 рубля</a:t>
          </a:r>
          <a:endParaRPr lang="ru-RU" sz="2000" dirty="0"/>
        </a:p>
      </dgm:t>
    </dgm:pt>
    <dgm:pt modelId="{F04FFDE0-4F21-44CA-BB6C-C8D2EF145212}" type="parTrans" cxnId="{45F7521D-6D16-415B-9CDC-8FEB33E493DE}">
      <dgm:prSet/>
      <dgm:spPr/>
      <dgm:t>
        <a:bodyPr/>
        <a:lstStyle/>
        <a:p>
          <a:endParaRPr lang="ru-RU"/>
        </a:p>
      </dgm:t>
    </dgm:pt>
    <dgm:pt modelId="{AC3B3D89-9DDC-4EF7-8BB3-86F6E08E94BF}" type="sibTrans" cxnId="{45F7521D-6D16-415B-9CDC-8FEB33E493DE}">
      <dgm:prSet/>
      <dgm:spPr/>
      <dgm:t>
        <a:bodyPr/>
        <a:lstStyle/>
        <a:p>
          <a:endParaRPr lang="ru-RU"/>
        </a:p>
      </dgm:t>
    </dgm:pt>
    <dgm:pt modelId="{A5E36028-E926-4D31-A405-B34B7FD9D508}">
      <dgm:prSet custT="1"/>
      <dgm:spPr/>
      <dgm:t>
        <a:bodyPr/>
        <a:lstStyle/>
        <a:p>
          <a:r>
            <a:rPr lang="ru-RU" altLang="ru-RU" sz="2000" b="1" i="1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На душу населения </a:t>
          </a:r>
          <a:endParaRPr lang="ru-RU" sz="2000" b="1" i="1" dirty="0">
            <a:solidFill>
              <a:schemeClr val="bg1"/>
            </a:solidFill>
            <a:latin typeface="+mj-lt"/>
          </a:endParaRPr>
        </a:p>
      </dgm:t>
    </dgm:pt>
    <dgm:pt modelId="{C6E4D033-1B0C-4F00-BDB0-FCBF338B8C08}" type="parTrans" cxnId="{1605108A-9391-4750-8BDC-6AF6B44C396A}">
      <dgm:prSet/>
      <dgm:spPr/>
      <dgm:t>
        <a:bodyPr/>
        <a:lstStyle/>
        <a:p>
          <a:endParaRPr lang="ru-RU"/>
        </a:p>
      </dgm:t>
    </dgm:pt>
    <dgm:pt modelId="{DB13D505-16C0-47F0-8A82-DC30AB4865C4}" type="sibTrans" cxnId="{1605108A-9391-4750-8BDC-6AF6B44C396A}">
      <dgm:prSet/>
      <dgm:spPr/>
      <dgm:t>
        <a:bodyPr/>
        <a:lstStyle/>
        <a:p>
          <a:endParaRPr lang="ru-RU"/>
        </a:p>
      </dgm:t>
    </dgm:pt>
    <dgm:pt modelId="{C02B2115-7C61-40FC-BA83-09B073FA30FB}">
      <dgm:prSet custT="1"/>
      <dgm:spPr/>
      <dgm:t>
        <a:bodyPr/>
        <a:lstStyle/>
        <a:p>
          <a:pPr algn="ctr"/>
          <a:r>
            <a:rPr lang="ru-RU" altLang="ru-RU" sz="20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для определения среднедушевого дохода семьи и права на пособия на детей</a:t>
          </a:r>
          <a:endParaRPr lang="ru-RU" sz="2000" dirty="0"/>
        </a:p>
      </dgm:t>
    </dgm:pt>
    <dgm:pt modelId="{2274FB78-0BAA-4225-83DF-9FEC02810D5A}" type="parTrans" cxnId="{589849F2-4746-47A0-A994-58E39600A132}">
      <dgm:prSet/>
      <dgm:spPr/>
      <dgm:t>
        <a:bodyPr/>
        <a:lstStyle/>
        <a:p>
          <a:endParaRPr lang="ru-RU"/>
        </a:p>
      </dgm:t>
    </dgm:pt>
    <dgm:pt modelId="{83B69D55-C9E1-496A-BCD7-FF08620E8D45}" type="sibTrans" cxnId="{589849F2-4746-47A0-A994-58E39600A132}">
      <dgm:prSet/>
      <dgm:spPr/>
      <dgm:t>
        <a:bodyPr/>
        <a:lstStyle/>
        <a:p>
          <a:endParaRPr lang="ru-RU"/>
        </a:p>
      </dgm:t>
    </dgm:pt>
    <dgm:pt modelId="{F2F63A56-558F-4DAA-88BA-90570EF47A94}">
      <dgm:prSet custT="1"/>
      <dgm:spPr/>
      <dgm:t>
        <a:bodyPr/>
        <a:lstStyle/>
        <a:p>
          <a:pPr algn="l"/>
          <a:endParaRPr lang="ru-RU" sz="2000" dirty="0"/>
        </a:p>
      </dgm:t>
    </dgm:pt>
    <dgm:pt modelId="{91070CAB-7FF9-4704-86C3-6CC85E31C8BC}" type="parTrans" cxnId="{DEBA4D26-B1AF-437C-9553-FE0D60B01DB2}">
      <dgm:prSet/>
      <dgm:spPr/>
      <dgm:t>
        <a:bodyPr/>
        <a:lstStyle/>
        <a:p>
          <a:endParaRPr lang="ru-RU"/>
        </a:p>
      </dgm:t>
    </dgm:pt>
    <dgm:pt modelId="{EBBC03F4-1520-4AF2-A597-E52B66A6CB5D}" type="sibTrans" cxnId="{DEBA4D26-B1AF-437C-9553-FE0D60B01DB2}">
      <dgm:prSet/>
      <dgm:spPr/>
      <dgm:t>
        <a:bodyPr/>
        <a:lstStyle/>
        <a:p>
          <a:endParaRPr lang="ru-RU"/>
        </a:p>
      </dgm:t>
    </dgm:pt>
    <dgm:pt modelId="{4D4E34F4-A030-4861-A76E-CE72A1B70F5D}">
      <dgm:prSet custT="1"/>
      <dgm:spPr/>
      <dgm:t>
        <a:bodyPr/>
        <a:lstStyle/>
        <a:p>
          <a:pPr algn="ctr"/>
          <a:r>
            <a:rPr lang="ru-RU" alt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- 13 195 рублей</a:t>
          </a:r>
          <a:endParaRPr lang="ru-RU" sz="2000" dirty="0"/>
        </a:p>
      </dgm:t>
    </dgm:pt>
    <dgm:pt modelId="{C7DDC007-F01F-45FD-A0CC-391EDE1A7590}" type="parTrans" cxnId="{095CA50A-F4E8-4D32-9421-0CC948F15DEB}">
      <dgm:prSet/>
      <dgm:spPr/>
      <dgm:t>
        <a:bodyPr/>
        <a:lstStyle/>
        <a:p>
          <a:endParaRPr lang="ru-RU"/>
        </a:p>
      </dgm:t>
    </dgm:pt>
    <dgm:pt modelId="{88F0DD57-35FF-4B2D-B589-563A7C320AC2}" type="sibTrans" cxnId="{095CA50A-F4E8-4D32-9421-0CC948F15DEB}">
      <dgm:prSet/>
      <dgm:spPr/>
      <dgm:t>
        <a:bodyPr/>
        <a:lstStyle/>
        <a:p>
          <a:endParaRPr lang="ru-RU"/>
        </a:p>
      </dgm:t>
    </dgm:pt>
    <dgm:pt modelId="{260603CC-7113-4F8A-BF9E-15A5F925C917}" type="pres">
      <dgm:prSet presAssocID="{EE54B33D-FCBA-4993-BEBD-EDB1AFDCDD4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065F7B-F0C1-406A-84CF-65B522685986}" type="pres">
      <dgm:prSet presAssocID="{ADAB1DDB-F3AF-4A22-AD75-A8358A400277}" presName="linNode" presStyleCnt="0"/>
      <dgm:spPr/>
    </dgm:pt>
    <dgm:pt modelId="{E070F669-5353-4CBE-BB22-CE6DDEF1A867}" type="pres">
      <dgm:prSet presAssocID="{ADAB1DDB-F3AF-4A22-AD75-A8358A400277}" presName="parentShp" presStyleLbl="node1" presStyleIdx="0" presStyleCnt="4" custScaleX="91824" custScaleY="71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1866D-5C01-461D-AD1B-F9324DC9D9C3}" type="pres">
      <dgm:prSet presAssocID="{ADAB1DDB-F3AF-4A22-AD75-A8358A400277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05220-A3B5-457A-A7A6-9F87D3347A13}" type="pres">
      <dgm:prSet presAssocID="{D6F1C909-3A82-40ED-B052-A3D243BC4FF0}" presName="spacing" presStyleCnt="0"/>
      <dgm:spPr/>
    </dgm:pt>
    <dgm:pt modelId="{320E0C64-B6D1-4214-99CB-5A79A9D626ED}" type="pres">
      <dgm:prSet presAssocID="{E6AA9FAF-5CC2-469F-96DA-D4075133618E}" presName="linNode" presStyleCnt="0"/>
      <dgm:spPr/>
    </dgm:pt>
    <dgm:pt modelId="{7E2A0E40-7686-498F-BBBA-90D194E82B8A}" type="pres">
      <dgm:prSet presAssocID="{E6AA9FAF-5CC2-469F-96DA-D4075133618E}" presName="parentShp" presStyleLbl="node1" presStyleIdx="1" presStyleCnt="4" custScaleX="91824" custScaleY="71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D1DCE-FCC4-434D-808B-CDA2A9B2ADCC}" type="pres">
      <dgm:prSet presAssocID="{E6AA9FAF-5CC2-469F-96DA-D4075133618E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20F56-498B-4EEA-9EDB-76A3AD102282}" type="pres">
      <dgm:prSet presAssocID="{C3651D81-642C-4E37-87C5-4935148558CB}" presName="spacing" presStyleCnt="0"/>
      <dgm:spPr/>
    </dgm:pt>
    <dgm:pt modelId="{D686D232-9D01-4800-9D9C-ECCE978A4684}" type="pres">
      <dgm:prSet presAssocID="{10F03789-5C1C-4B0D-B531-C92F8FCC7BF1}" presName="linNode" presStyleCnt="0"/>
      <dgm:spPr/>
    </dgm:pt>
    <dgm:pt modelId="{3F640423-A719-4695-BA56-29F6ACDB456A}" type="pres">
      <dgm:prSet presAssocID="{10F03789-5C1C-4B0D-B531-C92F8FCC7BF1}" presName="parentShp" presStyleLbl="node1" presStyleIdx="2" presStyleCnt="4" custScaleX="91824" custScaleY="71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652A2-81DC-4E78-A9CC-CEC7EBCD5E3B}" type="pres">
      <dgm:prSet presAssocID="{10F03789-5C1C-4B0D-B531-C92F8FCC7BF1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79A1E-56E7-4E30-B778-5AD4FA8BD1B8}" type="pres">
      <dgm:prSet presAssocID="{73257C42-75EB-48FF-BD3A-8C880DDD21DB}" presName="spacing" presStyleCnt="0"/>
      <dgm:spPr/>
    </dgm:pt>
    <dgm:pt modelId="{882F1663-E951-4C31-82BD-A2E220E7ADC4}" type="pres">
      <dgm:prSet presAssocID="{A5E36028-E926-4D31-A405-B34B7FD9D508}" presName="linNode" presStyleCnt="0"/>
      <dgm:spPr/>
    </dgm:pt>
    <dgm:pt modelId="{EA165CA6-501E-482E-975A-1EE6E1A402C0}" type="pres">
      <dgm:prSet presAssocID="{A5E36028-E926-4D31-A405-B34B7FD9D508}" presName="parentShp" presStyleLbl="node1" presStyleIdx="3" presStyleCnt="4" custScaleX="91824" custScaleY="71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6936A-04C8-4D94-A0DB-B9D2E970A071}" type="pres">
      <dgm:prSet presAssocID="{A5E36028-E926-4D31-A405-B34B7FD9D508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A4D26-B1AF-437C-9553-FE0D60B01DB2}" srcId="{A5E36028-E926-4D31-A405-B34B7FD9D508}" destId="{F2F63A56-558F-4DAA-88BA-90570EF47A94}" srcOrd="2" destOrd="0" parTransId="{91070CAB-7FF9-4704-86C3-6CC85E31C8BC}" sibTransId="{EBBC03F4-1520-4AF2-A597-E52B66A6CB5D}"/>
    <dgm:cxn modelId="{5658A542-56B7-4A28-9C26-E4B13AA2C0DF}" srcId="{E6AA9FAF-5CC2-469F-96DA-D4075133618E}" destId="{49E95014-19AE-487D-9998-3EB81FDFD518}" srcOrd="1" destOrd="0" parTransId="{0ACB03F5-CB47-423B-9FCA-5DCFC7D0B18D}" sibTransId="{761F734D-2D9D-459D-8BA4-21FEDABAFC3B}"/>
    <dgm:cxn modelId="{1605108A-9391-4750-8BDC-6AF6B44C396A}" srcId="{EE54B33D-FCBA-4993-BEBD-EDB1AFDCDD4D}" destId="{A5E36028-E926-4D31-A405-B34B7FD9D508}" srcOrd="3" destOrd="0" parTransId="{C6E4D033-1B0C-4F00-BDB0-FCBF338B8C08}" sibTransId="{DB13D505-16C0-47F0-8A82-DC30AB4865C4}"/>
    <dgm:cxn modelId="{A4ACC284-90C8-4127-9F87-20DEC5917D8D}" srcId="{ADAB1DDB-F3AF-4A22-AD75-A8358A400277}" destId="{607437EB-A839-42AB-BADE-27C786743A4C}" srcOrd="1" destOrd="0" parTransId="{BB181842-AA0C-46D3-A017-C9D6F14A92EA}" sibTransId="{F15817B3-C9EF-41B5-ACAD-D270CEDC29F3}"/>
    <dgm:cxn modelId="{45F7521D-6D16-415B-9CDC-8FEB33E493DE}" srcId="{10F03789-5C1C-4B0D-B531-C92F8FCC7BF1}" destId="{FB437F65-D0A1-4A70-8F1F-981462D49FBF}" srcOrd="1" destOrd="0" parTransId="{F04FFDE0-4F21-44CA-BB6C-C8D2EF145212}" sibTransId="{AC3B3D89-9DDC-4EF7-8BB3-86F6E08E94BF}"/>
    <dgm:cxn modelId="{A76267C6-97D4-4E89-9203-E8C5679D285C}" type="presOf" srcId="{A5E36028-E926-4D31-A405-B34B7FD9D508}" destId="{EA165CA6-501E-482E-975A-1EE6E1A402C0}" srcOrd="0" destOrd="0" presId="urn:microsoft.com/office/officeart/2005/8/layout/vList6"/>
    <dgm:cxn modelId="{9564DAF4-8F94-4609-92B3-A5A5A5AD98C1}" type="presOf" srcId="{C02B2115-7C61-40FC-BA83-09B073FA30FB}" destId="{C286936A-04C8-4D94-A0DB-B9D2E970A071}" srcOrd="0" destOrd="0" presId="urn:microsoft.com/office/officeart/2005/8/layout/vList6"/>
    <dgm:cxn modelId="{85E48337-A7E0-4D4D-8740-919CE2B8CE4E}" srcId="{10F03789-5C1C-4B0D-B531-C92F8FCC7BF1}" destId="{0028782C-B31A-40D2-99DA-68B931F25E0A}" srcOrd="0" destOrd="0" parTransId="{9B630778-16CB-43A3-8EF3-297CDFB6A0D0}" sibTransId="{7FF705EE-9CA1-4104-B6B3-A7E0B9BFF0BC}"/>
    <dgm:cxn modelId="{2281F730-E8E3-4ECB-B097-FFA159511F22}" srcId="{EE54B33D-FCBA-4993-BEBD-EDB1AFDCDD4D}" destId="{10F03789-5C1C-4B0D-B531-C92F8FCC7BF1}" srcOrd="2" destOrd="0" parTransId="{837C513B-7394-49A8-8FD7-A3E1587C5801}" sibTransId="{73257C42-75EB-48FF-BD3A-8C880DDD21DB}"/>
    <dgm:cxn modelId="{F2540CFA-EB25-4640-A889-52AB7BFD0313}" type="presOf" srcId="{607437EB-A839-42AB-BADE-27C786743A4C}" destId="{52B1866D-5C01-461D-AD1B-F9324DC9D9C3}" srcOrd="0" destOrd="1" presId="urn:microsoft.com/office/officeart/2005/8/layout/vList6"/>
    <dgm:cxn modelId="{FF640333-81EB-4AA2-B5F1-A26A717C8930}" srcId="{EE54B33D-FCBA-4993-BEBD-EDB1AFDCDD4D}" destId="{ADAB1DDB-F3AF-4A22-AD75-A8358A400277}" srcOrd="0" destOrd="0" parTransId="{1B3895DB-C220-4A74-BCA0-2918A33AB2CB}" sibTransId="{D6F1C909-3A82-40ED-B052-A3D243BC4FF0}"/>
    <dgm:cxn modelId="{095CA50A-F4E8-4D32-9421-0CC948F15DEB}" srcId="{A5E36028-E926-4D31-A405-B34B7FD9D508}" destId="{4D4E34F4-A030-4861-A76E-CE72A1B70F5D}" srcOrd="1" destOrd="0" parTransId="{C7DDC007-F01F-45FD-A0CC-391EDE1A7590}" sibTransId="{88F0DD57-35FF-4B2D-B589-563A7C320AC2}"/>
    <dgm:cxn modelId="{62673715-3DF3-4684-A4D5-3E836ADBC30D}" srcId="{ADAB1DDB-F3AF-4A22-AD75-A8358A400277}" destId="{3A873FA5-9540-410F-B1B7-02C5C713F0DD}" srcOrd="0" destOrd="0" parTransId="{98B3E906-1492-481E-8326-56B8F9BDED59}" sibTransId="{F5F6109C-B9FF-4A61-A556-DFB772B262BF}"/>
    <dgm:cxn modelId="{0E726E06-8D8E-4855-97C8-53F9B0C1CFED}" type="presOf" srcId="{49E95014-19AE-487D-9998-3EB81FDFD518}" destId="{DFDD1DCE-FCC4-434D-808B-CDA2A9B2ADCC}" srcOrd="0" destOrd="1" presId="urn:microsoft.com/office/officeart/2005/8/layout/vList6"/>
    <dgm:cxn modelId="{F32898F9-BD2A-45C8-83F5-191139602C8C}" type="presOf" srcId="{FB437F65-D0A1-4A70-8F1F-981462D49FBF}" destId="{9EB652A2-81DC-4E78-A9CC-CEC7EBCD5E3B}" srcOrd="0" destOrd="1" presId="urn:microsoft.com/office/officeart/2005/8/layout/vList6"/>
    <dgm:cxn modelId="{9186D5FE-410C-4532-8528-A6571B407EDB}" type="presOf" srcId="{07F26424-A4FA-4E6F-AE7A-15CEFB9BC275}" destId="{DFDD1DCE-FCC4-434D-808B-CDA2A9B2ADCC}" srcOrd="0" destOrd="0" presId="urn:microsoft.com/office/officeart/2005/8/layout/vList6"/>
    <dgm:cxn modelId="{25E243BB-98FB-4DED-92D9-C52357BB5D6F}" type="presOf" srcId="{EE54B33D-FCBA-4993-BEBD-EDB1AFDCDD4D}" destId="{260603CC-7113-4F8A-BF9E-15A5F925C917}" srcOrd="0" destOrd="0" presId="urn:microsoft.com/office/officeart/2005/8/layout/vList6"/>
    <dgm:cxn modelId="{BF6D3EA9-EFAD-44C1-8240-272B9D76CC91}" type="presOf" srcId="{4D4E34F4-A030-4861-A76E-CE72A1B70F5D}" destId="{C286936A-04C8-4D94-A0DB-B9D2E970A071}" srcOrd="0" destOrd="1" presId="urn:microsoft.com/office/officeart/2005/8/layout/vList6"/>
    <dgm:cxn modelId="{421B0D4E-2A7A-47D6-B997-3119E9542963}" type="presOf" srcId="{10F03789-5C1C-4B0D-B531-C92F8FCC7BF1}" destId="{3F640423-A719-4695-BA56-29F6ACDB456A}" srcOrd="0" destOrd="0" presId="urn:microsoft.com/office/officeart/2005/8/layout/vList6"/>
    <dgm:cxn modelId="{1B3A85B0-2C05-4615-9946-ED2156EA5615}" type="presOf" srcId="{ADAB1DDB-F3AF-4A22-AD75-A8358A400277}" destId="{E070F669-5353-4CBE-BB22-CE6DDEF1A867}" srcOrd="0" destOrd="0" presId="urn:microsoft.com/office/officeart/2005/8/layout/vList6"/>
    <dgm:cxn modelId="{EAD938E3-7EE7-44C3-91CC-7616F1179CA7}" srcId="{EE54B33D-FCBA-4993-BEBD-EDB1AFDCDD4D}" destId="{E6AA9FAF-5CC2-469F-96DA-D4075133618E}" srcOrd="1" destOrd="0" parTransId="{1A1AB565-3D4F-40C0-9130-816D8ACF25CF}" sibTransId="{C3651D81-642C-4E37-87C5-4935148558CB}"/>
    <dgm:cxn modelId="{589849F2-4746-47A0-A994-58E39600A132}" srcId="{A5E36028-E926-4D31-A405-B34B7FD9D508}" destId="{C02B2115-7C61-40FC-BA83-09B073FA30FB}" srcOrd="0" destOrd="0" parTransId="{2274FB78-0BAA-4225-83DF-9FEC02810D5A}" sibTransId="{83B69D55-C9E1-496A-BCD7-FF08620E8D45}"/>
    <dgm:cxn modelId="{9E27896B-5B7C-4E91-A0BD-09026296F180}" type="presOf" srcId="{E6AA9FAF-5CC2-469F-96DA-D4075133618E}" destId="{7E2A0E40-7686-498F-BBBA-90D194E82B8A}" srcOrd="0" destOrd="0" presId="urn:microsoft.com/office/officeart/2005/8/layout/vList6"/>
    <dgm:cxn modelId="{141EFBE7-DD3B-44B3-A7E7-9A5333D83879}" type="presOf" srcId="{F2F63A56-558F-4DAA-88BA-90570EF47A94}" destId="{C286936A-04C8-4D94-A0DB-B9D2E970A071}" srcOrd="0" destOrd="2" presId="urn:microsoft.com/office/officeart/2005/8/layout/vList6"/>
    <dgm:cxn modelId="{1C21A48C-B0BA-496D-BB73-EE58BE8E1E23}" srcId="{E6AA9FAF-5CC2-469F-96DA-D4075133618E}" destId="{07F26424-A4FA-4E6F-AE7A-15CEFB9BC275}" srcOrd="0" destOrd="0" parTransId="{FBA278CF-2F0D-4258-B987-7632BD13C12B}" sibTransId="{4E65C9C0-894F-4A16-8EA8-7E5D0F418CEC}"/>
    <dgm:cxn modelId="{DB52C3CA-0A0E-4842-85E5-8A468B7F725D}" type="presOf" srcId="{3A873FA5-9540-410F-B1B7-02C5C713F0DD}" destId="{52B1866D-5C01-461D-AD1B-F9324DC9D9C3}" srcOrd="0" destOrd="0" presId="urn:microsoft.com/office/officeart/2005/8/layout/vList6"/>
    <dgm:cxn modelId="{DA94FEF5-E2F4-447F-8E63-981BDF02EA38}" type="presOf" srcId="{0028782C-B31A-40D2-99DA-68B931F25E0A}" destId="{9EB652A2-81DC-4E78-A9CC-CEC7EBCD5E3B}" srcOrd="0" destOrd="0" presId="urn:microsoft.com/office/officeart/2005/8/layout/vList6"/>
    <dgm:cxn modelId="{1B96E8FA-87F8-4F20-9149-55CB5C984691}" type="presParOf" srcId="{260603CC-7113-4F8A-BF9E-15A5F925C917}" destId="{8E065F7B-F0C1-406A-84CF-65B522685986}" srcOrd="0" destOrd="0" presId="urn:microsoft.com/office/officeart/2005/8/layout/vList6"/>
    <dgm:cxn modelId="{8A76B4B2-BB81-401C-B0DB-FD019CE51205}" type="presParOf" srcId="{8E065F7B-F0C1-406A-84CF-65B522685986}" destId="{E070F669-5353-4CBE-BB22-CE6DDEF1A867}" srcOrd="0" destOrd="0" presId="urn:microsoft.com/office/officeart/2005/8/layout/vList6"/>
    <dgm:cxn modelId="{9F0273F3-3AA6-4915-A86F-C568C2BE1DA6}" type="presParOf" srcId="{8E065F7B-F0C1-406A-84CF-65B522685986}" destId="{52B1866D-5C01-461D-AD1B-F9324DC9D9C3}" srcOrd="1" destOrd="0" presId="urn:microsoft.com/office/officeart/2005/8/layout/vList6"/>
    <dgm:cxn modelId="{A1F90D86-1A2D-45A8-BD64-0549C070D540}" type="presParOf" srcId="{260603CC-7113-4F8A-BF9E-15A5F925C917}" destId="{1B505220-A3B5-457A-A7A6-9F87D3347A13}" srcOrd="1" destOrd="0" presId="urn:microsoft.com/office/officeart/2005/8/layout/vList6"/>
    <dgm:cxn modelId="{AE14F757-F36E-46F6-A467-97330048B23D}" type="presParOf" srcId="{260603CC-7113-4F8A-BF9E-15A5F925C917}" destId="{320E0C64-B6D1-4214-99CB-5A79A9D626ED}" srcOrd="2" destOrd="0" presId="urn:microsoft.com/office/officeart/2005/8/layout/vList6"/>
    <dgm:cxn modelId="{297FE402-ED24-44FD-AD72-EB7C600774A4}" type="presParOf" srcId="{320E0C64-B6D1-4214-99CB-5A79A9D626ED}" destId="{7E2A0E40-7686-498F-BBBA-90D194E82B8A}" srcOrd="0" destOrd="0" presId="urn:microsoft.com/office/officeart/2005/8/layout/vList6"/>
    <dgm:cxn modelId="{A7BF28D5-A284-4435-97F2-5739A4C47742}" type="presParOf" srcId="{320E0C64-B6D1-4214-99CB-5A79A9D626ED}" destId="{DFDD1DCE-FCC4-434D-808B-CDA2A9B2ADCC}" srcOrd="1" destOrd="0" presId="urn:microsoft.com/office/officeart/2005/8/layout/vList6"/>
    <dgm:cxn modelId="{98276348-C7F9-4840-AF0A-9FCC686FF954}" type="presParOf" srcId="{260603CC-7113-4F8A-BF9E-15A5F925C917}" destId="{11820F56-498B-4EEA-9EDB-76A3AD102282}" srcOrd="3" destOrd="0" presId="urn:microsoft.com/office/officeart/2005/8/layout/vList6"/>
    <dgm:cxn modelId="{15F65DE2-9278-4423-8695-ECCCCEF26731}" type="presParOf" srcId="{260603CC-7113-4F8A-BF9E-15A5F925C917}" destId="{D686D232-9D01-4800-9D9C-ECCE978A4684}" srcOrd="4" destOrd="0" presId="urn:microsoft.com/office/officeart/2005/8/layout/vList6"/>
    <dgm:cxn modelId="{F3783012-E006-4F4E-9344-86948787E6C8}" type="presParOf" srcId="{D686D232-9D01-4800-9D9C-ECCE978A4684}" destId="{3F640423-A719-4695-BA56-29F6ACDB456A}" srcOrd="0" destOrd="0" presId="urn:microsoft.com/office/officeart/2005/8/layout/vList6"/>
    <dgm:cxn modelId="{0F1E694F-2E7E-41F7-86F7-5D6566BAB6EC}" type="presParOf" srcId="{D686D232-9D01-4800-9D9C-ECCE978A4684}" destId="{9EB652A2-81DC-4E78-A9CC-CEC7EBCD5E3B}" srcOrd="1" destOrd="0" presId="urn:microsoft.com/office/officeart/2005/8/layout/vList6"/>
    <dgm:cxn modelId="{FA589B5D-7ED2-4546-A88C-DEF492F431DF}" type="presParOf" srcId="{260603CC-7113-4F8A-BF9E-15A5F925C917}" destId="{2AC79A1E-56E7-4E30-B778-5AD4FA8BD1B8}" srcOrd="5" destOrd="0" presId="urn:microsoft.com/office/officeart/2005/8/layout/vList6"/>
    <dgm:cxn modelId="{9B48DC27-7AE3-4FF8-B748-654E58F12CCD}" type="presParOf" srcId="{260603CC-7113-4F8A-BF9E-15A5F925C917}" destId="{882F1663-E951-4C31-82BD-A2E220E7ADC4}" srcOrd="6" destOrd="0" presId="urn:microsoft.com/office/officeart/2005/8/layout/vList6"/>
    <dgm:cxn modelId="{6363D9B2-26D1-42B6-856C-6AFBC78CD32F}" type="presParOf" srcId="{882F1663-E951-4C31-82BD-A2E220E7ADC4}" destId="{EA165CA6-501E-482E-975A-1EE6E1A402C0}" srcOrd="0" destOrd="0" presId="urn:microsoft.com/office/officeart/2005/8/layout/vList6"/>
    <dgm:cxn modelId="{30E81E05-5989-405C-81BE-79B6C7247E28}" type="presParOf" srcId="{882F1663-E951-4C31-82BD-A2E220E7ADC4}" destId="{C286936A-04C8-4D94-A0DB-B9D2E970A0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462C0A-6C47-4CF1-8A13-CBCD093903EB}" type="doc">
      <dgm:prSet loTypeId="urn:microsoft.com/office/officeart/2005/8/layout/pyramid2" loCatId="list" qsTypeId="urn:microsoft.com/office/officeart/2005/8/quickstyle/3d3" qsCatId="3D" csTypeId="urn:microsoft.com/office/officeart/2005/8/colors/accent2_5" csCatId="accent2" phldr="1"/>
      <dgm:spPr/>
    </dgm:pt>
    <dgm:pt modelId="{8014FEFD-CD7D-4AE3-8A12-B8C399E0800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smtClean="0">
              <a:latin typeface="Arial" panose="020B0604020202020204" pitchFamily="34" charset="0"/>
              <a:cs typeface="Arial" panose="020B0604020202020204" pitchFamily="34" charset="0"/>
            </a:rPr>
            <a:t>Индексация страховой пенсии и фиксированной выплаты к ней, </a:t>
          </a:r>
        </a:p>
        <a:p>
          <a:pPr>
            <a:spcAft>
              <a:spcPts val="0"/>
            </a:spcAft>
          </a:pPr>
          <a:r>
            <a:rPr lang="ru-RU" sz="1400" b="1" smtClean="0">
              <a:latin typeface="Arial" panose="020B0604020202020204" pitchFamily="34" charset="0"/>
              <a:cs typeface="Arial" panose="020B0604020202020204" pitchFamily="34" charset="0"/>
            </a:rPr>
            <a:t>с 1 января 2023 на 4,8% 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B372D8-62D8-49C1-A3D0-4CA05CC03A68}" type="parTrans" cxnId="{A8B5E9C2-2F77-4F37-8A94-768A42C0ACD6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B464D-74C0-4D03-B927-B618BDADC647}" type="sibTrans" cxnId="{A8B5E9C2-2F77-4F37-8A94-768A42C0ACD6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14629-A485-45E9-97D5-0BEAD1888FB4}">
      <dgm:prSet phldrT="[Текст]" custT="1"/>
      <dgm:spPr/>
      <dgm:t>
        <a:bodyPr/>
        <a:lstStyle/>
        <a:p>
          <a:r>
            <a:rPr lang="ru-RU" sz="1400" smtClean="0">
              <a:latin typeface="Arial" panose="020B0604020202020204" pitchFamily="34" charset="0"/>
              <a:cs typeface="Arial" panose="020B0604020202020204" pitchFamily="34" charset="0"/>
            </a:rPr>
            <a:t>Корректировка размеров НЧ и СПВ </a:t>
          </a:r>
        </a:p>
        <a:p>
          <a:r>
            <a:rPr lang="ru-RU" sz="1400" b="1" smtClean="0">
              <a:latin typeface="Arial" panose="020B0604020202020204" pitchFamily="34" charset="0"/>
              <a:cs typeface="Arial" panose="020B0604020202020204" pitchFamily="34" charset="0"/>
            </a:rPr>
            <a:t>с 1 августа 2023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6B83C1-A399-46C0-8CCA-EC602465D4FA}" type="parTrans" cxnId="{889314A8-0EDF-4D84-9DEF-F097CFF72D64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9B3A19-EC03-4383-A00B-C67693C576A7}" type="sibTrans" cxnId="{889314A8-0EDF-4D84-9DEF-F097CFF72D64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7AE08-5000-4383-841D-0A0FFDB70E3D}">
      <dgm:prSet custT="1"/>
      <dgm:spPr/>
      <dgm:t>
        <a:bodyPr/>
        <a:lstStyle/>
        <a:p>
          <a:r>
            <a:rPr lang="ru-RU" sz="1400" smtClean="0">
              <a:latin typeface="Arial" panose="020B0604020202020204" pitchFamily="34" charset="0"/>
              <a:cs typeface="Arial" panose="020B0604020202020204" pitchFamily="34" charset="0"/>
            </a:rPr>
            <a:t>Корректировка размера ЕВ СПН </a:t>
          </a:r>
        </a:p>
        <a:p>
          <a:r>
            <a:rPr lang="ru-RU" sz="1400" b="1" smtClean="0">
              <a:latin typeface="Arial" panose="020B0604020202020204" pitchFamily="34" charset="0"/>
              <a:cs typeface="Arial" panose="020B0604020202020204" pitchFamily="34" charset="0"/>
            </a:rPr>
            <a:t>с 1 июля 2023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94703-29CE-4E71-8EA1-6CCE6FB36346}" type="parTrans" cxnId="{FC341D9F-D6C0-4AEC-8579-A635B2274C6F}">
      <dgm:prSet/>
      <dgm:spPr/>
      <dgm:t>
        <a:bodyPr/>
        <a:lstStyle/>
        <a:p>
          <a:endParaRPr lang="ru-RU"/>
        </a:p>
      </dgm:t>
    </dgm:pt>
    <dgm:pt modelId="{05058CA3-DD98-438D-8E0B-E938F2CB0071}" type="sibTrans" cxnId="{FC341D9F-D6C0-4AEC-8579-A635B2274C6F}">
      <dgm:prSet/>
      <dgm:spPr/>
      <dgm:t>
        <a:bodyPr/>
        <a:lstStyle/>
        <a:p>
          <a:endParaRPr lang="ru-RU"/>
        </a:p>
      </dgm:t>
    </dgm:pt>
    <dgm:pt modelId="{0F2C855F-D7B3-4F89-AFFD-CB5FEEF473BD}">
      <dgm:prSet custT="1"/>
      <dgm:spPr/>
      <dgm:t>
        <a:bodyPr/>
        <a:lstStyle/>
        <a:p>
          <a:r>
            <a:rPr lang="ru-RU" sz="1400" smtClean="0">
              <a:latin typeface="Arial" panose="020B0604020202020204" pitchFamily="34" charset="0"/>
              <a:cs typeface="Arial" panose="020B0604020202020204" pitchFamily="34" charset="0"/>
            </a:rPr>
            <a:t>Корректировка размера страховой пенсии пенсионеров, работавших в 2022 году,</a:t>
          </a:r>
        </a:p>
        <a:p>
          <a:r>
            <a:rPr lang="ru-RU" sz="140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smtClean="0">
              <a:latin typeface="Arial" panose="020B0604020202020204" pitchFamily="34" charset="0"/>
              <a:cs typeface="Arial" panose="020B0604020202020204" pitchFamily="34" charset="0"/>
            </a:rPr>
            <a:t>с 1 августа 2023</a:t>
          </a:r>
          <a:endParaRPr lang="ru-RU" sz="1400" b="1" dirty="0"/>
        </a:p>
      </dgm:t>
    </dgm:pt>
    <dgm:pt modelId="{183E0D33-AD12-4B84-B5E3-1A2F414C7F41}" type="parTrans" cxnId="{C583FEFE-F91D-4E5D-871D-7812F67CAEB2}">
      <dgm:prSet/>
      <dgm:spPr/>
      <dgm:t>
        <a:bodyPr/>
        <a:lstStyle/>
        <a:p>
          <a:endParaRPr lang="ru-RU"/>
        </a:p>
      </dgm:t>
    </dgm:pt>
    <dgm:pt modelId="{837AF809-9FD3-4EB4-97D6-5FEA5DD5B605}" type="sibTrans" cxnId="{C583FEFE-F91D-4E5D-871D-7812F67CAEB2}">
      <dgm:prSet/>
      <dgm:spPr/>
      <dgm:t>
        <a:bodyPr/>
        <a:lstStyle/>
        <a:p>
          <a:endParaRPr lang="ru-RU"/>
        </a:p>
      </dgm:t>
    </dgm:pt>
    <dgm:pt modelId="{CE3BF08A-0030-4031-8E7E-D5F62F941AB7}">
      <dgm:prSet custT="1"/>
      <dgm:spPr/>
      <dgm:t>
        <a:bodyPr/>
        <a:lstStyle/>
        <a:p>
          <a:r>
            <a:rPr lang="ru-RU" sz="1400" smtClean="0">
              <a:latin typeface="Arial" panose="020B0604020202020204" pitchFamily="34" charset="0"/>
              <a:cs typeface="Arial" panose="020B0604020202020204" pitchFamily="34" charset="0"/>
            </a:rPr>
            <a:t>Индексация ежемесячной денежной выплаты, пособия на погребение</a:t>
          </a:r>
        </a:p>
        <a:p>
          <a:r>
            <a:rPr lang="ru-RU" sz="1400" b="1" smtClean="0">
              <a:latin typeface="Arial" panose="020B0604020202020204" pitchFamily="34" charset="0"/>
              <a:cs typeface="Arial" panose="020B0604020202020204" pitchFamily="34" charset="0"/>
            </a:rPr>
            <a:t>с 1 февраля 2023 на  11,9% 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42DB4B-8235-4699-95E6-9BBAA49BAC38}" type="parTrans" cxnId="{30A93097-41C8-4751-AC27-263C98FA47AA}">
      <dgm:prSet/>
      <dgm:spPr/>
      <dgm:t>
        <a:bodyPr/>
        <a:lstStyle/>
        <a:p>
          <a:endParaRPr lang="ru-RU"/>
        </a:p>
      </dgm:t>
    </dgm:pt>
    <dgm:pt modelId="{7F1DA00D-90E6-48D1-ABEA-4C817CAF434A}" type="sibTrans" cxnId="{30A93097-41C8-4751-AC27-263C98FA47AA}">
      <dgm:prSet/>
      <dgm:spPr/>
      <dgm:t>
        <a:bodyPr/>
        <a:lstStyle/>
        <a:p>
          <a:endParaRPr lang="ru-RU"/>
        </a:p>
      </dgm:t>
    </dgm:pt>
    <dgm:pt modelId="{3FF655BB-9FE8-4CCB-90DD-048223982F29}">
      <dgm:prSet custT="1"/>
      <dgm:spPr/>
      <dgm:t>
        <a:bodyPr/>
        <a:lstStyle/>
        <a:p>
          <a:r>
            <a:rPr lang="ru-RU" sz="1400" smtClean="0">
              <a:latin typeface="Arial" panose="020B0604020202020204" pitchFamily="34" charset="0"/>
              <a:cs typeface="Arial" panose="020B0604020202020204" pitchFamily="34" charset="0"/>
            </a:rPr>
            <a:t>Индексация государственных </a:t>
          </a:r>
        </a:p>
        <a:p>
          <a:r>
            <a:rPr lang="ru-RU" sz="1400" smtClean="0">
              <a:latin typeface="Arial" panose="020B0604020202020204" pitchFamily="34" charset="0"/>
              <a:cs typeface="Arial" panose="020B0604020202020204" pitchFamily="34" charset="0"/>
            </a:rPr>
            <a:t>и социальных пенсий, </a:t>
          </a:r>
        </a:p>
        <a:p>
          <a:r>
            <a:rPr lang="ru-RU" sz="1400" b="1" smtClean="0">
              <a:latin typeface="Arial" panose="020B0604020202020204" pitchFamily="34" charset="0"/>
              <a:cs typeface="Arial" panose="020B0604020202020204" pitchFamily="34" charset="0"/>
            </a:rPr>
            <a:t>с 1 апреля 2023 на 3,3% 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2DB18-CAC3-47AC-BA50-83E044B213C7}" type="parTrans" cxnId="{C7DB91B5-A44D-4339-BC14-B6EAA329AB6C}">
      <dgm:prSet/>
      <dgm:spPr/>
      <dgm:t>
        <a:bodyPr/>
        <a:lstStyle/>
        <a:p>
          <a:endParaRPr lang="ru-RU"/>
        </a:p>
      </dgm:t>
    </dgm:pt>
    <dgm:pt modelId="{CF530603-1B94-4A59-A705-E1734119CECC}" type="sibTrans" cxnId="{C7DB91B5-A44D-4339-BC14-B6EAA329AB6C}">
      <dgm:prSet/>
      <dgm:spPr/>
      <dgm:t>
        <a:bodyPr/>
        <a:lstStyle/>
        <a:p>
          <a:endParaRPr lang="ru-RU"/>
        </a:p>
      </dgm:t>
    </dgm:pt>
    <dgm:pt modelId="{F0504E6D-C42B-49D1-B015-D3C80C306A70}" type="pres">
      <dgm:prSet presAssocID="{2A462C0A-6C47-4CF1-8A13-CBCD093903EB}" presName="compositeShape" presStyleCnt="0">
        <dgm:presLayoutVars>
          <dgm:dir/>
          <dgm:resizeHandles/>
        </dgm:presLayoutVars>
      </dgm:prSet>
      <dgm:spPr/>
    </dgm:pt>
    <dgm:pt modelId="{79529443-035E-4010-9AAF-EA2662010EDC}" type="pres">
      <dgm:prSet presAssocID="{2A462C0A-6C47-4CF1-8A13-CBCD093903EB}" presName="pyramid" presStyleLbl="node1" presStyleIdx="0" presStyleCnt="1" custLinFactNeighborX="-481" custLinFactNeighborY="-1049"/>
      <dgm:spPr/>
    </dgm:pt>
    <dgm:pt modelId="{C907FFE0-7E2B-4AD3-B31A-9B57DB4AEB9E}" type="pres">
      <dgm:prSet presAssocID="{2A462C0A-6C47-4CF1-8A13-CBCD093903EB}" presName="theList" presStyleCnt="0"/>
      <dgm:spPr/>
    </dgm:pt>
    <dgm:pt modelId="{E80BE98C-8743-4483-821C-B9E0F55F81AD}" type="pres">
      <dgm:prSet presAssocID="{8014FEFD-CD7D-4AE3-8A12-B8C399E08004}" presName="aNode" presStyleLbl="fgAcc1" presStyleIdx="0" presStyleCnt="6" custScaleX="79386" custLinFactY="-38483" custLinFactNeighborX="-816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2FDF3-ED3B-4AB8-9B89-D8AA99A8CD36}" type="pres">
      <dgm:prSet presAssocID="{8014FEFD-CD7D-4AE3-8A12-B8C399E08004}" presName="aSpace" presStyleCnt="0"/>
      <dgm:spPr/>
    </dgm:pt>
    <dgm:pt modelId="{67D7E7A3-A207-4C51-BB42-A3924FEA8D89}" type="pres">
      <dgm:prSet presAssocID="{3FF655BB-9FE8-4CCB-90DD-048223982F29}" presName="aNode" presStyleLbl="fgAcc1" presStyleIdx="1" presStyleCnt="6" custScaleX="85958" custLinFactY="102849" custLinFactNeighborX="-6322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B40EF-A846-4A5A-B33B-62D83051C6BC}" type="pres">
      <dgm:prSet presAssocID="{3FF655BB-9FE8-4CCB-90DD-048223982F29}" presName="aSpace" presStyleCnt="0"/>
      <dgm:spPr/>
    </dgm:pt>
    <dgm:pt modelId="{5FD36B87-743B-4E97-891F-2AC8E6D07E4A}" type="pres">
      <dgm:prSet presAssocID="{CE3BF08A-0030-4031-8E7E-D5F62F941AB7}" presName="aNode" presStyleLbl="fgAcc1" presStyleIdx="2" presStyleCnt="6" custScaleX="85184" custLinFactY="-102309" custLinFactNeighborX="-643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0EA8D-3BC8-48BF-BE7B-BC1CE207D2E6}" type="pres">
      <dgm:prSet presAssocID="{CE3BF08A-0030-4031-8E7E-D5F62F941AB7}" presName="aSpace" presStyleCnt="0"/>
      <dgm:spPr/>
    </dgm:pt>
    <dgm:pt modelId="{BDCF37B0-AD2A-4E23-8382-112CFF671FAC}" type="pres">
      <dgm:prSet presAssocID="{51A7AE08-5000-4383-841D-0A0FFDB70E3D}" presName="aNode" presStyleLbl="fgAcc1" presStyleIdx="3" presStyleCnt="6" custScaleX="84863" custLinFactY="22755" custLinFactNeighborX="-58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91493-3AE9-41A5-944F-1672EA5A5252}" type="pres">
      <dgm:prSet presAssocID="{51A7AE08-5000-4383-841D-0A0FFDB70E3D}" presName="aSpace" presStyleCnt="0"/>
      <dgm:spPr/>
    </dgm:pt>
    <dgm:pt modelId="{094E0944-7494-4C0F-A111-C10A0116D369}" type="pres">
      <dgm:prSet presAssocID="{0F2C855F-D7B3-4F89-AFFD-CB5FEEF473BD}" presName="aNode" presStyleLbl="fgAcc1" presStyleIdx="4" presStyleCnt="6" custScaleX="82463" custLinFactY="47928" custLinFactNeighborX="-502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634CA-64CC-4167-9235-949CC97A5BD0}" type="pres">
      <dgm:prSet presAssocID="{0F2C855F-D7B3-4F89-AFFD-CB5FEEF473BD}" presName="aSpace" presStyleCnt="0"/>
      <dgm:spPr/>
    </dgm:pt>
    <dgm:pt modelId="{2448D00A-BB74-439A-A9F6-84073F750B2B}" type="pres">
      <dgm:prSet presAssocID="{3DC14629-A485-45E9-97D5-0BEAD1888FB4}" presName="aNode" presStyleLbl="fgAcc1" presStyleIdx="5" presStyleCnt="6" custScaleX="84015" custLinFactY="59005" custLinFactNeighborX="-477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C2EE6-5D81-467B-87B3-44C23A7BDDA2}" type="pres">
      <dgm:prSet presAssocID="{3DC14629-A485-45E9-97D5-0BEAD1888FB4}" presName="aSpace" presStyleCnt="0"/>
      <dgm:spPr/>
    </dgm:pt>
  </dgm:ptLst>
  <dgm:cxnLst>
    <dgm:cxn modelId="{FC341D9F-D6C0-4AEC-8579-A635B2274C6F}" srcId="{2A462C0A-6C47-4CF1-8A13-CBCD093903EB}" destId="{51A7AE08-5000-4383-841D-0A0FFDB70E3D}" srcOrd="3" destOrd="0" parTransId="{C4994703-29CE-4E71-8EA1-6CCE6FB36346}" sibTransId="{05058CA3-DD98-438D-8E0B-E938F2CB0071}"/>
    <dgm:cxn modelId="{30A93097-41C8-4751-AC27-263C98FA47AA}" srcId="{2A462C0A-6C47-4CF1-8A13-CBCD093903EB}" destId="{CE3BF08A-0030-4031-8E7E-D5F62F941AB7}" srcOrd="2" destOrd="0" parTransId="{AF42DB4B-8235-4699-95E6-9BBAA49BAC38}" sibTransId="{7F1DA00D-90E6-48D1-ABEA-4C817CAF434A}"/>
    <dgm:cxn modelId="{627BA123-A652-40E5-A086-23D3208135C7}" type="presOf" srcId="{51A7AE08-5000-4383-841D-0A0FFDB70E3D}" destId="{BDCF37B0-AD2A-4E23-8382-112CFF671FAC}" srcOrd="0" destOrd="0" presId="urn:microsoft.com/office/officeart/2005/8/layout/pyramid2"/>
    <dgm:cxn modelId="{5956D273-F8D4-42ED-B6B8-44B6064658AA}" type="presOf" srcId="{2A462C0A-6C47-4CF1-8A13-CBCD093903EB}" destId="{F0504E6D-C42B-49D1-B015-D3C80C306A70}" srcOrd="0" destOrd="0" presId="urn:microsoft.com/office/officeart/2005/8/layout/pyramid2"/>
    <dgm:cxn modelId="{FB0C1797-C7B4-4286-B555-8DD3FC1461C8}" type="presOf" srcId="{3DC14629-A485-45E9-97D5-0BEAD1888FB4}" destId="{2448D00A-BB74-439A-A9F6-84073F750B2B}" srcOrd="0" destOrd="0" presId="urn:microsoft.com/office/officeart/2005/8/layout/pyramid2"/>
    <dgm:cxn modelId="{C583FEFE-F91D-4E5D-871D-7812F67CAEB2}" srcId="{2A462C0A-6C47-4CF1-8A13-CBCD093903EB}" destId="{0F2C855F-D7B3-4F89-AFFD-CB5FEEF473BD}" srcOrd="4" destOrd="0" parTransId="{183E0D33-AD12-4B84-B5E3-1A2F414C7F41}" sibTransId="{837AF809-9FD3-4EB4-97D6-5FEA5DD5B605}"/>
    <dgm:cxn modelId="{C7DB91B5-A44D-4339-BC14-B6EAA329AB6C}" srcId="{2A462C0A-6C47-4CF1-8A13-CBCD093903EB}" destId="{3FF655BB-9FE8-4CCB-90DD-048223982F29}" srcOrd="1" destOrd="0" parTransId="{FCE2DB18-CAC3-47AC-BA50-83E044B213C7}" sibTransId="{CF530603-1B94-4A59-A705-E1734119CECC}"/>
    <dgm:cxn modelId="{A8B5E9C2-2F77-4F37-8A94-768A42C0ACD6}" srcId="{2A462C0A-6C47-4CF1-8A13-CBCD093903EB}" destId="{8014FEFD-CD7D-4AE3-8A12-B8C399E08004}" srcOrd="0" destOrd="0" parTransId="{E6B372D8-62D8-49C1-A3D0-4CA05CC03A68}" sibTransId="{C3EB464D-74C0-4D03-B927-B618BDADC647}"/>
    <dgm:cxn modelId="{889314A8-0EDF-4D84-9DEF-F097CFF72D64}" srcId="{2A462C0A-6C47-4CF1-8A13-CBCD093903EB}" destId="{3DC14629-A485-45E9-97D5-0BEAD1888FB4}" srcOrd="5" destOrd="0" parTransId="{3B6B83C1-A399-46C0-8CCA-EC602465D4FA}" sibTransId="{E59B3A19-EC03-4383-A00B-C67693C576A7}"/>
    <dgm:cxn modelId="{D0611A6C-DE7A-4729-A726-E73A8EC752A5}" type="presOf" srcId="{0F2C855F-D7B3-4F89-AFFD-CB5FEEF473BD}" destId="{094E0944-7494-4C0F-A111-C10A0116D369}" srcOrd="0" destOrd="0" presId="urn:microsoft.com/office/officeart/2005/8/layout/pyramid2"/>
    <dgm:cxn modelId="{2E6EA79A-4425-4B02-B9C1-8FB324D35248}" type="presOf" srcId="{3FF655BB-9FE8-4CCB-90DD-048223982F29}" destId="{67D7E7A3-A207-4C51-BB42-A3924FEA8D89}" srcOrd="0" destOrd="0" presId="urn:microsoft.com/office/officeart/2005/8/layout/pyramid2"/>
    <dgm:cxn modelId="{E43C7E4C-4EAD-4D65-AC11-546A633DE2C9}" type="presOf" srcId="{CE3BF08A-0030-4031-8E7E-D5F62F941AB7}" destId="{5FD36B87-743B-4E97-891F-2AC8E6D07E4A}" srcOrd="0" destOrd="0" presId="urn:microsoft.com/office/officeart/2005/8/layout/pyramid2"/>
    <dgm:cxn modelId="{9BD491CF-C4ED-489E-9E57-3DD71090BE5D}" type="presOf" srcId="{8014FEFD-CD7D-4AE3-8A12-B8C399E08004}" destId="{E80BE98C-8743-4483-821C-B9E0F55F81AD}" srcOrd="0" destOrd="0" presId="urn:microsoft.com/office/officeart/2005/8/layout/pyramid2"/>
    <dgm:cxn modelId="{A1B4BAB8-DFAD-4412-8153-9A12FCB233EB}" type="presParOf" srcId="{F0504E6D-C42B-49D1-B015-D3C80C306A70}" destId="{79529443-035E-4010-9AAF-EA2662010EDC}" srcOrd="0" destOrd="0" presId="urn:microsoft.com/office/officeart/2005/8/layout/pyramid2"/>
    <dgm:cxn modelId="{4F0E4BA7-8240-481D-82AB-313FF5D5AE98}" type="presParOf" srcId="{F0504E6D-C42B-49D1-B015-D3C80C306A70}" destId="{C907FFE0-7E2B-4AD3-B31A-9B57DB4AEB9E}" srcOrd="1" destOrd="0" presId="urn:microsoft.com/office/officeart/2005/8/layout/pyramid2"/>
    <dgm:cxn modelId="{5CB12EC4-B484-4CF0-B896-ED49F97D8496}" type="presParOf" srcId="{C907FFE0-7E2B-4AD3-B31A-9B57DB4AEB9E}" destId="{E80BE98C-8743-4483-821C-B9E0F55F81AD}" srcOrd="0" destOrd="0" presId="urn:microsoft.com/office/officeart/2005/8/layout/pyramid2"/>
    <dgm:cxn modelId="{7141EF11-CE18-4CB9-A6B8-5FE72D6E29FD}" type="presParOf" srcId="{C907FFE0-7E2B-4AD3-B31A-9B57DB4AEB9E}" destId="{7C22FDF3-ED3B-4AB8-9B89-D8AA99A8CD36}" srcOrd="1" destOrd="0" presId="urn:microsoft.com/office/officeart/2005/8/layout/pyramid2"/>
    <dgm:cxn modelId="{B71EA4E3-9444-4592-8628-92C1EC04732E}" type="presParOf" srcId="{C907FFE0-7E2B-4AD3-B31A-9B57DB4AEB9E}" destId="{67D7E7A3-A207-4C51-BB42-A3924FEA8D89}" srcOrd="2" destOrd="0" presId="urn:microsoft.com/office/officeart/2005/8/layout/pyramid2"/>
    <dgm:cxn modelId="{FF9CD51B-1DF3-4F24-BA41-B8C960424D18}" type="presParOf" srcId="{C907FFE0-7E2B-4AD3-B31A-9B57DB4AEB9E}" destId="{16FB40EF-A846-4A5A-B33B-62D83051C6BC}" srcOrd="3" destOrd="0" presId="urn:microsoft.com/office/officeart/2005/8/layout/pyramid2"/>
    <dgm:cxn modelId="{E84BDFF7-23A7-4249-A6DC-D697625F0A8B}" type="presParOf" srcId="{C907FFE0-7E2B-4AD3-B31A-9B57DB4AEB9E}" destId="{5FD36B87-743B-4E97-891F-2AC8E6D07E4A}" srcOrd="4" destOrd="0" presId="urn:microsoft.com/office/officeart/2005/8/layout/pyramid2"/>
    <dgm:cxn modelId="{9ED912DA-C40E-476E-A7FA-2F986A705224}" type="presParOf" srcId="{C907FFE0-7E2B-4AD3-B31A-9B57DB4AEB9E}" destId="{E2D0EA8D-3BC8-48BF-BE7B-BC1CE207D2E6}" srcOrd="5" destOrd="0" presId="urn:microsoft.com/office/officeart/2005/8/layout/pyramid2"/>
    <dgm:cxn modelId="{B708E077-A4D7-495A-83A3-FC494626481A}" type="presParOf" srcId="{C907FFE0-7E2B-4AD3-B31A-9B57DB4AEB9E}" destId="{BDCF37B0-AD2A-4E23-8382-112CFF671FAC}" srcOrd="6" destOrd="0" presId="urn:microsoft.com/office/officeart/2005/8/layout/pyramid2"/>
    <dgm:cxn modelId="{5EAE7FB5-694D-4AB3-A6C2-CA97975524EE}" type="presParOf" srcId="{C907FFE0-7E2B-4AD3-B31A-9B57DB4AEB9E}" destId="{60491493-3AE9-41A5-944F-1672EA5A5252}" srcOrd="7" destOrd="0" presId="urn:microsoft.com/office/officeart/2005/8/layout/pyramid2"/>
    <dgm:cxn modelId="{474279DD-E591-4748-AAF9-3928173010D0}" type="presParOf" srcId="{C907FFE0-7E2B-4AD3-B31A-9B57DB4AEB9E}" destId="{094E0944-7494-4C0F-A111-C10A0116D369}" srcOrd="8" destOrd="0" presId="urn:microsoft.com/office/officeart/2005/8/layout/pyramid2"/>
    <dgm:cxn modelId="{38D89109-B630-4A0A-90BD-A2A8779AFF72}" type="presParOf" srcId="{C907FFE0-7E2B-4AD3-B31A-9B57DB4AEB9E}" destId="{948634CA-64CC-4167-9235-949CC97A5BD0}" srcOrd="9" destOrd="0" presId="urn:microsoft.com/office/officeart/2005/8/layout/pyramid2"/>
    <dgm:cxn modelId="{77FE6C06-FEF9-47B4-BDF1-76A2A3598DA8}" type="presParOf" srcId="{C907FFE0-7E2B-4AD3-B31A-9B57DB4AEB9E}" destId="{2448D00A-BB74-439A-A9F6-84073F750B2B}" srcOrd="10" destOrd="0" presId="urn:microsoft.com/office/officeart/2005/8/layout/pyramid2"/>
    <dgm:cxn modelId="{C254C747-C124-4A7E-925B-F45C00EE9101}" type="presParOf" srcId="{C907FFE0-7E2B-4AD3-B31A-9B57DB4AEB9E}" destId="{065C2EE6-5D81-467B-87B3-44C23A7BDDA2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87476F-FF23-4511-8BF6-6651415F41B2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C748B0-4026-4D2F-BB01-EF4C5D2373A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 altLang="ru-RU" sz="20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alt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10672</a:t>
          </a:r>
          <a:endParaRPr lang="ru-RU" sz="2000" b="1" dirty="0">
            <a:solidFill>
              <a:srgbClr val="C00000"/>
            </a:solidFill>
          </a:endParaRPr>
        </a:p>
      </dgm:t>
    </dgm:pt>
    <dgm:pt modelId="{2056D1B3-0091-441B-8E13-03BA4370B7A6}" type="parTrans" cxnId="{3F6E3F51-25BA-4ED3-AA4B-FBC9F1406285}">
      <dgm:prSet/>
      <dgm:spPr/>
      <dgm:t>
        <a:bodyPr/>
        <a:lstStyle/>
        <a:p>
          <a:endParaRPr lang="ru-RU" sz="1800"/>
        </a:p>
      </dgm:t>
    </dgm:pt>
    <dgm:pt modelId="{35212479-968E-4FAD-9BB3-AED8BA47410A}" type="sibTrans" cxnId="{3F6E3F51-25BA-4ED3-AA4B-FBC9F1406285}">
      <dgm:prSet/>
      <dgm:spPr/>
      <dgm:t>
        <a:bodyPr/>
        <a:lstStyle/>
        <a:p>
          <a:endParaRPr lang="ru-RU" sz="1800"/>
        </a:p>
      </dgm:t>
    </dgm:pt>
    <dgm:pt modelId="{CE592214-7288-4645-9EB5-FAC8860455D4}">
      <dgm:prSet phldrT="[Текст]" custT="1"/>
      <dgm:spPr/>
      <dgm:t>
        <a:bodyPr/>
        <a:lstStyle/>
        <a:p>
          <a:r>
            <a:rPr lang="ru-RU" altLang="ru-RU" sz="1800" smtClean="0">
              <a:latin typeface="Times New Roman" pitchFamily="18" charset="0"/>
              <a:cs typeface="Times New Roman" pitchFamily="18" charset="0"/>
            </a:rPr>
            <a:t>пенсии по инвалидности </a:t>
          </a:r>
          <a:endParaRPr lang="ru-RU" sz="1800" dirty="0"/>
        </a:p>
      </dgm:t>
    </dgm:pt>
    <dgm:pt modelId="{B01A3767-8F3E-4D1D-AA02-F652028B06A4}" type="parTrans" cxnId="{BF14BF1B-A24E-4C51-BE7F-BC753E1C2D05}">
      <dgm:prSet/>
      <dgm:spPr/>
      <dgm:t>
        <a:bodyPr/>
        <a:lstStyle/>
        <a:p>
          <a:endParaRPr lang="ru-RU" sz="1800"/>
        </a:p>
      </dgm:t>
    </dgm:pt>
    <dgm:pt modelId="{A7A6987F-AD3D-4D5C-B0BA-9842487E8202}" type="sibTrans" cxnId="{BF14BF1B-A24E-4C51-BE7F-BC753E1C2D05}">
      <dgm:prSet/>
      <dgm:spPr/>
      <dgm:t>
        <a:bodyPr/>
        <a:lstStyle/>
        <a:p>
          <a:endParaRPr lang="ru-RU" sz="1800"/>
        </a:p>
      </dgm:t>
    </dgm:pt>
    <dgm:pt modelId="{05BCDB16-D9BF-4C66-8B1D-A2B4BCE90BF2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 sz="2000" b="1" dirty="0" smtClean="0">
            <a:solidFill>
              <a:srgbClr val="C00000"/>
            </a:solidFill>
          </a:endParaRPr>
        </a:p>
        <a:p>
          <a:r>
            <a:rPr lang="ru-RU" sz="2000" b="1" dirty="0" smtClean="0">
              <a:solidFill>
                <a:srgbClr val="C00000"/>
              </a:solidFill>
            </a:rPr>
            <a:t>92</a:t>
          </a:r>
          <a:endParaRPr lang="ru-RU" sz="2000" b="1" dirty="0">
            <a:solidFill>
              <a:srgbClr val="C00000"/>
            </a:solidFill>
          </a:endParaRPr>
        </a:p>
      </dgm:t>
    </dgm:pt>
    <dgm:pt modelId="{26A45089-A141-45DE-A92C-FC6C81E0A679}" type="parTrans" cxnId="{687E507E-F1C1-42BE-9688-3D165CD9C94A}">
      <dgm:prSet/>
      <dgm:spPr/>
      <dgm:t>
        <a:bodyPr/>
        <a:lstStyle/>
        <a:p>
          <a:endParaRPr lang="ru-RU" sz="1800"/>
        </a:p>
      </dgm:t>
    </dgm:pt>
    <dgm:pt modelId="{2C1FDD94-4851-484A-ADB5-AD120494BFC3}" type="sibTrans" cxnId="{687E507E-F1C1-42BE-9688-3D165CD9C94A}">
      <dgm:prSet/>
      <dgm:spPr/>
      <dgm:t>
        <a:bodyPr/>
        <a:lstStyle/>
        <a:p>
          <a:endParaRPr lang="ru-RU" sz="1800"/>
        </a:p>
      </dgm:t>
    </dgm:pt>
    <dgm:pt modelId="{34B734A4-F37D-4831-9DA1-7B6F89A950D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досрочной пенсии по старости безработным гражданам по предложению органов службы  занятости  </a:t>
          </a:r>
          <a:endParaRPr lang="ru-RU" sz="1800" dirty="0"/>
        </a:p>
      </dgm:t>
    </dgm:pt>
    <dgm:pt modelId="{8F2C9D1D-4A03-4C7D-849A-90C5AFA68D18}" type="parTrans" cxnId="{878CC3DD-951C-489B-BA1E-9C2ECA15445F}">
      <dgm:prSet/>
      <dgm:spPr/>
      <dgm:t>
        <a:bodyPr/>
        <a:lstStyle/>
        <a:p>
          <a:endParaRPr lang="ru-RU" sz="1800"/>
        </a:p>
      </dgm:t>
    </dgm:pt>
    <dgm:pt modelId="{D3CFAA5E-91AB-4551-8DCA-C9E4A058F6F7}" type="sibTrans" cxnId="{878CC3DD-951C-489B-BA1E-9C2ECA15445F}">
      <dgm:prSet/>
      <dgm:spPr/>
      <dgm:t>
        <a:bodyPr/>
        <a:lstStyle/>
        <a:p>
          <a:endParaRPr lang="ru-RU" sz="1800"/>
        </a:p>
      </dgm:t>
    </dgm:pt>
    <dgm:pt modelId="{72FE7042-392D-45D6-A12D-C6A528AD618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 sz="2000" b="1" dirty="0" smtClean="0">
            <a:solidFill>
              <a:srgbClr val="C00000"/>
            </a:solidFill>
          </a:endParaRPr>
        </a:p>
        <a:p>
          <a:r>
            <a:rPr lang="ru-RU" sz="2000" b="1" dirty="0" smtClean="0">
              <a:solidFill>
                <a:srgbClr val="C00000"/>
              </a:solidFill>
            </a:rPr>
            <a:t>298</a:t>
          </a:r>
          <a:endParaRPr lang="ru-RU" sz="2000" b="1" dirty="0">
            <a:solidFill>
              <a:srgbClr val="C00000"/>
            </a:solidFill>
          </a:endParaRPr>
        </a:p>
      </dgm:t>
    </dgm:pt>
    <dgm:pt modelId="{C6B8E093-FC23-410B-8C98-0C646FBD6E41}" type="parTrans" cxnId="{A5EE55AE-1251-466D-93E8-F22C56616799}">
      <dgm:prSet/>
      <dgm:spPr/>
      <dgm:t>
        <a:bodyPr/>
        <a:lstStyle/>
        <a:p>
          <a:endParaRPr lang="ru-RU" sz="1800"/>
        </a:p>
      </dgm:t>
    </dgm:pt>
    <dgm:pt modelId="{53CFCC46-7600-440F-9C85-08A0C1A7DB96}" type="sibTrans" cxnId="{A5EE55AE-1251-466D-93E8-F22C56616799}">
      <dgm:prSet/>
      <dgm:spPr/>
      <dgm:t>
        <a:bodyPr/>
        <a:lstStyle/>
        <a:p>
          <a:endParaRPr lang="ru-RU" sz="1800"/>
        </a:p>
      </dgm:t>
    </dgm:pt>
    <dgm:pt modelId="{8F4A6D8B-3837-42C7-9B6F-68D178B6BC13}">
      <dgm:prSet phldrT="[Текст]" custT="1"/>
      <dgm:spPr/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страховой пенсии по старости получателям пенсии по случаю потери кормильца при достижении возраста 80 лет </a:t>
          </a:r>
          <a:endParaRPr lang="ru-RU" sz="1800" dirty="0"/>
        </a:p>
      </dgm:t>
    </dgm:pt>
    <dgm:pt modelId="{A0869AF9-006B-4BFA-A8E1-E3B4ED881BE7}" type="parTrans" cxnId="{31E5B0D7-F026-4499-8DAD-92B73829CCBA}">
      <dgm:prSet/>
      <dgm:spPr/>
      <dgm:t>
        <a:bodyPr/>
        <a:lstStyle/>
        <a:p>
          <a:endParaRPr lang="ru-RU" sz="1800"/>
        </a:p>
      </dgm:t>
    </dgm:pt>
    <dgm:pt modelId="{A8750049-EB1A-4333-8C1D-51932617E605}" type="sibTrans" cxnId="{31E5B0D7-F026-4499-8DAD-92B73829CCBA}">
      <dgm:prSet/>
      <dgm:spPr/>
      <dgm:t>
        <a:bodyPr/>
        <a:lstStyle/>
        <a:p>
          <a:endParaRPr lang="ru-RU" sz="1800"/>
        </a:p>
      </dgm:t>
    </dgm:pt>
    <dgm:pt modelId="{18D29E0B-8355-468C-9743-D0004B430B49}" type="pres">
      <dgm:prSet presAssocID="{A487476F-FF23-4511-8BF6-6651415F41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110576-DFA1-4542-B862-C97B087DAE86}" type="pres">
      <dgm:prSet presAssocID="{DBC748B0-4026-4D2F-BB01-EF4C5D2373A4}" presName="composite" presStyleCnt="0"/>
      <dgm:spPr/>
    </dgm:pt>
    <dgm:pt modelId="{A0610D4C-C212-47AB-BD8F-BE5A31FC4D0B}" type="pres">
      <dgm:prSet presAssocID="{DBC748B0-4026-4D2F-BB01-EF4C5D2373A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E47E0-FD6C-442F-8336-2456D09D96DA}" type="pres">
      <dgm:prSet presAssocID="{DBC748B0-4026-4D2F-BB01-EF4C5D2373A4}" presName="descendantText" presStyleLbl="alignAcc1" presStyleIdx="0" presStyleCnt="3" custAng="0" custScaleX="69789" custScaleY="53825" custLinFactNeighborX="-15089" custLinFactNeighborY="30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D274B-CAA9-40D3-ADE2-2AC3B7AF27BB}" type="pres">
      <dgm:prSet presAssocID="{35212479-968E-4FAD-9BB3-AED8BA47410A}" presName="sp" presStyleCnt="0"/>
      <dgm:spPr/>
    </dgm:pt>
    <dgm:pt modelId="{9133E359-698D-4796-877E-92A805439C7E}" type="pres">
      <dgm:prSet presAssocID="{05BCDB16-D9BF-4C66-8B1D-A2B4BCE90BF2}" presName="composite" presStyleCnt="0"/>
      <dgm:spPr/>
    </dgm:pt>
    <dgm:pt modelId="{D2CF5DCD-D992-4070-BCF8-E92FDDBCF745}" type="pres">
      <dgm:prSet presAssocID="{05BCDB16-D9BF-4C66-8B1D-A2B4BCE90BF2}" presName="parentText" presStyleLbl="alignNode1" presStyleIdx="1" presStyleCnt="3" custLinFactNeighborX="0" custLinFactNeighborY="-71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6CD01-8564-466E-9707-6EFF1B541CC7}" type="pres">
      <dgm:prSet presAssocID="{05BCDB16-D9BF-4C66-8B1D-A2B4BCE90BF2}" presName="descendantText" presStyleLbl="alignAcc1" presStyleIdx="1" presStyleCnt="3" custScaleY="62979" custLinFactNeighborX="17" custLinFactNeighborY="16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E9FA2-5581-4565-B0DD-5FE6DC7901D2}" type="pres">
      <dgm:prSet presAssocID="{2C1FDD94-4851-484A-ADB5-AD120494BFC3}" presName="sp" presStyleCnt="0"/>
      <dgm:spPr/>
    </dgm:pt>
    <dgm:pt modelId="{945F9C8F-BC93-403D-AA59-ACC2718D33C0}" type="pres">
      <dgm:prSet presAssocID="{72FE7042-392D-45D6-A12D-C6A528AD618F}" presName="composite" presStyleCnt="0"/>
      <dgm:spPr/>
    </dgm:pt>
    <dgm:pt modelId="{12915290-E2A0-469E-9717-1689E5FB7A94}" type="pres">
      <dgm:prSet presAssocID="{72FE7042-392D-45D6-A12D-C6A528AD618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9B457-8896-47C1-9DA3-6E9C29DC2333}" type="pres">
      <dgm:prSet presAssocID="{72FE7042-392D-45D6-A12D-C6A528AD618F}" presName="descendantText" presStyleLbl="alignAcc1" presStyleIdx="2" presStyleCnt="3" custScaleY="72132" custLinFactNeighborX="17" custLinFactNeighborY="25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14BF1B-A24E-4C51-BE7F-BC753E1C2D05}" srcId="{DBC748B0-4026-4D2F-BB01-EF4C5D2373A4}" destId="{CE592214-7288-4645-9EB5-FAC8860455D4}" srcOrd="0" destOrd="0" parTransId="{B01A3767-8F3E-4D1D-AA02-F652028B06A4}" sibTransId="{A7A6987F-AD3D-4D5C-B0BA-9842487E8202}"/>
    <dgm:cxn modelId="{0A1E99B2-BDF6-4EC2-A9F4-DF8612551184}" type="presOf" srcId="{DBC748B0-4026-4D2F-BB01-EF4C5D2373A4}" destId="{A0610D4C-C212-47AB-BD8F-BE5A31FC4D0B}" srcOrd="0" destOrd="0" presId="urn:microsoft.com/office/officeart/2005/8/layout/chevron2"/>
    <dgm:cxn modelId="{5A8D1160-E84E-42E3-B16B-09000395F392}" type="presOf" srcId="{CE592214-7288-4645-9EB5-FAC8860455D4}" destId="{9B6E47E0-FD6C-442F-8336-2456D09D96DA}" srcOrd="0" destOrd="0" presId="urn:microsoft.com/office/officeart/2005/8/layout/chevron2"/>
    <dgm:cxn modelId="{3052C7E3-5D2A-428D-B0A5-F67D01D34106}" type="presOf" srcId="{8F4A6D8B-3837-42C7-9B6F-68D178B6BC13}" destId="{AA89B457-8896-47C1-9DA3-6E9C29DC2333}" srcOrd="0" destOrd="0" presId="urn:microsoft.com/office/officeart/2005/8/layout/chevron2"/>
    <dgm:cxn modelId="{B745B3A3-AA6E-4DF8-B487-E018DFFC1B0D}" type="presOf" srcId="{34B734A4-F37D-4831-9DA1-7B6F89A950D6}" destId="{E766CD01-8564-466E-9707-6EFF1B541CC7}" srcOrd="0" destOrd="0" presId="urn:microsoft.com/office/officeart/2005/8/layout/chevron2"/>
    <dgm:cxn modelId="{878CC3DD-951C-489B-BA1E-9C2ECA15445F}" srcId="{05BCDB16-D9BF-4C66-8B1D-A2B4BCE90BF2}" destId="{34B734A4-F37D-4831-9DA1-7B6F89A950D6}" srcOrd="0" destOrd="0" parTransId="{8F2C9D1D-4A03-4C7D-849A-90C5AFA68D18}" sibTransId="{D3CFAA5E-91AB-4551-8DCA-C9E4A058F6F7}"/>
    <dgm:cxn modelId="{687E507E-F1C1-42BE-9688-3D165CD9C94A}" srcId="{A487476F-FF23-4511-8BF6-6651415F41B2}" destId="{05BCDB16-D9BF-4C66-8B1D-A2B4BCE90BF2}" srcOrd="1" destOrd="0" parTransId="{26A45089-A141-45DE-A92C-FC6C81E0A679}" sibTransId="{2C1FDD94-4851-484A-ADB5-AD120494BFC3}"/>
    <dgm:cxn modelId="{31E5B0D7-F026-4499-8DAD-92B73829CCBA}" srcId="{72FE7042-392D-45D6-A12D-C6A528AD618F}" destId="{8F4A6D8B-3837-42C7-9B6F-68D178B6BC13}" srcOrd="0" destOrd="0" parTransId="{A0869AF9-006B-4BFA-A8E1-E3B4ED881BE7}" sibTransId="{A8750049-EB1A-4333-8C1D-51932617E605}"/>
    <dgm:cxn modelId="{A5EE55AE-1251-466D-93E8-F22C56616799}" srcId="{A487476F-FF23-4511-8BF6-6651415F41B2}" destId="{72FE7042-392D-45D6-A12D-C6A528AD618F}" srcOrd="2" destOrd="0" parTransId="{C6B8E093-FC23-410B-8C98-0C646FBD6E41}" sibTransId="{53CFCC46-7600-440F-9C85-08A0C1A7DB96}"/>
    <dgm:cxn modelId="{F121BEB6-1223-4CEC-ADB0-63673C60AD8B}" type="presOf" srcId="{A487476F-FF23-4511-8BF6-6651415F41B2}" destId="{18D29E0B-8355-468C-9743-D0004B430B49}" srcOrd="0" destOrd="0" presId="urn:microsoft.com/office/officeart/2005/8/layout/chevron2"/>
    <dgm:cxn modelId="{C06DDB46-4BC8-48F1-8019-2151785AAB55}" type="presOf" srcId="{72FE7042-392D-45D6-A12D-C6A528AD618F}" destId="{12915290-E2A0-469E-9717-1689E5FB7A94}" srcOrd="0" destOrd="0" presId="urn:microsoft.com/office/officeart/2005/8/layout/chevron2"/>
    <dgm:cxn modelId="{3F6E3F51-25BA-4ED3-AA4B-FBC9F1406285}" srcId="{A487476F-FF23-4511-8BF6-6651415F41B2}" destId="{DBC748B0-4026-4D2F-BB01-EF4C5D2373A4}" srcOrd="0" destOrd="0" parTransId="{2056D1B3-0091-441B-8E13-03BA4370B7A6}" sibTransId="{35212479-968E-4FAD-9BB3-AED8BA47410A}"/>
    <dgm:cxn modelId="{CC43C9A2-52AE-4D97-8579-C2515358A599}" type="presOf" srcId="{05BCDB16-D9BF-4C66-8B1D-A2B4BCE90BF2}" destId="{D2CF5DCD-D992-4070-BCF8-E92FDDBCF745}" srcOrd="0" destOrd="0" presId="urn:microsoft.com/office/officeart/2005/8/layout/chevron2"/>
    <dgm:cxn modelId="{140B3503-15D1-45E6-A01A-046FD84F85A6}" type="presParOf" srcId="{18D29E0B-8355-468C-9743-D0004B430B49}" destId="{EA110576-DFA1-4542-B862-C97B087DAE86}" srcOrd="0" destOrd="0" presId="urn:microsoft.com/office/officeart/2005/8/layout/chevron2"/>
    <dgm:cxn modelId="{2E7C8CC3-2DEA-45AC-9AC1-5F585E7A7BD7}" type="presParOf" srcId="{EA110576-DFA1-4542-B862-C97B087DAE86}" destId="{A0610D4C-C212-47AB-BD8F-BE5A31FC4D0B}" srcOrd="0" destOrd="0" presId="urn:microsoft.com/office/officeart/2005/8/layout/chevron2"/>
    <dgm:cxn modelId="{5F18DBC2-15DA-4227-A3DB-00166CA0E11D}" type="presParOf" srcId="{EA110576-DFA1-4542-B862-C97B087DAE86}" destId="{9B6E47E0-FD6C-442F-8336-2456D09D96DA}" srcOrd="1" destOrd="0" presId="urn:microsoft.com/office/officeart/2005/8/layout/chevron2"/>
    <dgm:cxn modelId="{2A0DEBD1-07CE-43AE-BA1D-FAADCD9797D2}" type="presParOf" srcId="{18D29E0B-8355-468C-9743-D0004B430B49}" destId="{D6BD274B-CAA9-40D3-ADE2-2AC3B7AF27BB}" srcOrd="1" destOrd="0" presId="urn:microsoft.com/office/officeart/2005/8/layout/chevron2"/>
    <dgm:cxn modelId="{49D5E4B8-DC2A-4909-A2A5-6693A61F41DF}" type="presParOf" srcId="{18D29E0B-8355-468C-9743-D0004B430B49}" destId="{9133E359-698D-4796-877E-92A805439C7E}" srcOrd="2" destOrd="0" presId="urn:microsoft.com/office/officeart/2005/8/layout/chevron2"/>
    <dgm:cxn modelId="{3051A35A-ECE8-46DE-BC80-38902B713B1F}" type="presParOf" srcId="{9133E359-698D-4796-877E-92A805439C7E}" destId="{D2CF5DCD-D992-4070-BCF8-E92FDDBCF745}" srcOrd="0" destOrd="0" presId="urn:microsoft.com/office/officeart/2005/8/layout/chevron2"/>
    <dgm:cxn modelId="{5A9A1216-FB9F-486B-9E9C-F824C84A3D20}" type="presParOf" srcId="{9133E359-698D-4796-877E-92A805439C7E}" destId="{E766CD01-8564-466E-9707-6EFF1B541CC7}" srcOrd="1" destOrd="0" presId="urn:microsoft.com/office/officeart/2005/8/layout/chevron2"/>
    <dgm:cxn modelId="{E65E3952-8B2B-408A-A515-58CBCD158BE4}" type="presParOf" srcId="{18D29E0B-8355-468C-9743-D0004B430B49}" destId="{839E9FA2-5581-4565-B0DD-5FE6DC7901D2}" srcOrd="3" destOrd="0" presId="urn:microsoft.com/office/officeart/2005/8/layout/chevron2"/>
    <dgm:cxn modelId="{B55AACE4-D4D0-4202-9854-0B5C16A63C93}" type="presParOf" srcId="{18D29E0B-8355-468C-9743-D0004B430B49}" destId="{945F9C8F-BC93-403D-AA59-ACC2718D33C0}" srcOrd="4" destOrd="0" presId="urn:microsoft.com/office/officeart/2005/8/layout/chevron2"/>
    <dgm:cxn modelId="{87B5F8B0-24CB-4C70-81FC-827269D473C1}" type="presParOf" srcId="{945F9C8F-BC93-403D-AA59-ACC2718D33C0}" destId="{12915290-E2A0-469E-9717-1689E5FB7A94}" srcOrd="0" destOrd="0" presId="urn:microsoft.com/office/officeart/2005/8/layout/chevron2"/>
    <dgm:cxn modelId="{ABB3E138-C4B6-4B82-B763-9A16B811B71C}" type="presParOf" srcId="{945F9C8F-BC93-403D-AA59-ACC2718D33C0}" destId="{AA89B457-8896-47C1-9DA3-6E9C29DC23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1A28BA-6878-4658-9722-0960A92F66B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B8BAE25-12F4-4EFB-BC03-794CEA0CAC3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Стоимость набора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социальных услуг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 2023 году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1 469,74 руб. </a:t>
          </a:r>
          <a:endParaRPr lang="ru-RU" sz="2400" b="1" dirty="0"/>
        </a:p>
      </dgm:t>
    </dgm:pt>
    <dgm:pt modelId="{24D57B04-D718-42B1-9A18-82FA526C8E13}" type="parTrans" cxnId="{CA1878B5-6A07-4286-8A1B-9612D1F12149}">
      <dgm:prSet/>
      <dgm:spPr/>
      <dgm:t>
        <a:bodyPr/>
        <a:lstStyle/>
        <a:p>
          <a:endParaRPr lang="ru-RU"/>
        </a:p>
      </dgm:t>
    </dgm:pt>
    <dgm:pt modelId="{F1E98F8C-2558-4078-8015-870B7F572AF4}" type="sibTrans" cxnId="{CA1878B5-6A07-4286-8A1B-9612D1F12149}">
      <dgm:prSet/>
      <dgm:spPr/>
      <dgm:t>
        <a:bodyPr/>
        <a:lstStyle/>
        <a:p>
          <a:endParaRPr lang="ru-RU"/>
        </a:p>
      </dgm:t>
    </dgm:pt>
    <dgm:pt modelId="{F93BF7D6-D9D2-4D6F-B482-55E81C0B4EE1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Лекарственные препараты, для медицинского применения по рецептам, медицинские изделия по рецептам, специализированные продукты лечебного питания для детей-инвалидов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1 132,03 руб.</a:t>
          </a:r>
          <a:endParaRPr lang="ru-RU" sz="2000" b="1" dirty="0"/>
        </a:p>
      </dgm:t>
    </dgm:pt>
    <dgm:pt modelId="{453D5153-0BAA-48A8-8FD1-ED44137138BF}" type="parTrans" cxnId="{B9426860-60BA-419C-931F-C906C84C15FA}">
      <dgm:prSet/>
      <dgm:spPr/>
      <dgm:t>
        <a:bodyPr/>
        <a:lstStyle/>
        <a:p>
          <a:endParaRPr lang="ru-RU"/>
        </a:p>
      </dgm:t>
    </dgm:pt>
    <dgm:pt modelId="{5C2E44C8-7CB2-40DB-ABD0-26CD0D87370C}" type="sibTrans" cxnId="{B9426860-60BA-419C-931F-C906C84C15FA}">
      <dgm:prSet/>
      <dgm:spPr/>
      <dgm:t>
        <a:bodyPr/>
        <a:lstStyle/>
        <a:p>
          <a:endParaRPr lang="ru-RU"/>
        </a:p>
      </dgm:t>
    </dgm:pt>
    <dgm:pt modelId="{42503EFD-0F5A-41E0-8283-E88C333876E7}">
      <dgm:prSet phldrT="[Текст]" custT="1"/>
      <dgm:spPr>
        <a:solidFill>
          <a:srgbClr val="5DA202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Путевки на санаторно-курортное лечение для профилактики основных заболеваний 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175,12 руб.</a:t>
          </a:r>
          <a:endParaRPr lang="ru-RU" sz="2000" b="1" dirty="0"/>
        </a:p>
      </dgm:t>
    </dgm:pt>
    <dgm:pt modelId="{6381B3F6-0FC5-41A1-B214-418260898546}" type="parTrans" cxnId="{510EF3A9-98FF-4295-A744-49B4A0A27141}">
      <dgm:prSet/>
      <dgm:spPr/>
      <dgm:t>
        <a:bodyPr/>
        <a:lstStyle/>
        <a:p>
          <a:endParaRPr lang="ru-RU"/>
        </a:p>
      </dgm:t>
    </dgm:pt>
    <dgm:pt modelId="{CAD2D2ED-0016-4506-9796-A8D6A095AA7A}" type="sibTrans" cxnId="{510EF3A9-98FF-4295-A744-49B4A0A27141}">
      <dgm:prSet/>
      <dgm:spPr/>
      <dgm:t>
        <a:bodyPr/>
        <a:lstStyle/>
        <a:p>
          <a:endParaRPr lang="ru-RU"/>
        </a:p>
      </dgm:t>
    </dgm:pt>
    <dgm:pt modelId="{E2DF6B13-9D53-4F27-877F-3767C72D01C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Бесплатный проезд на пригородном железнодорожном транспорте, а также на междугородном транспорте к месту лечения и обратно 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162,59 руб. </a:t>
          </a:r>
          <a:endParaRPr lang="ru-RU" sz="2000" b="1" dirty="0"/>
        </a:p>
      </dgm:t>
    </dgm:pt>
    <dgm:pt modelId="{6BA9091E-1806-42B4-9104-47A08D467585}" type="parTrans" cxnId="{8DE9D15B-4059-485F-A512-8BA1E2F21423}">
      <dgm:prSet/>
      <dgm:spPr/>
      <dgm:t>
        <a:bodyPr/>
        <a:lstStyle/>
        <a:p>
          <a:endParaRPr lang="ru-RU"/>
        </a:p>
      </dgm:t>
    </dgm:pt>
    <dgm:pt modelId="{18EA109F-5950-4B76-849F-93352E9B885F}" type="sibTrans" cxnId="{8DE9D15B-4059-485F-A512-8BA1E2F21423}">
      <dgm:prSet/>
      <dgm:spPr/>
      <dgm:t>
        <a:bodyPr/>
        <a:lstStyle/>
        <a:p>
          <a:endParaRPr lang="ru-RU"/>
        </a:p>
      </dgm:t>
    </dgm:pt>
    <dgm:pt modelId="{8AD2EB4E-E854-4F5D-8F48-D9444ADB896E}" type="pres">
      <dgm:prSet presAssocID="{061A28BA-6878-4658-9722-0960A92F66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7944FB-A553-4C8D-843C-9144375D98C9}" type="pres">
      <dgm:prSet presAssocID="{CB8BAE25-12F4-4EFB-BC03-794CEA0CAC39}" presName="centerShape" presStyleLbl="node0" presStyleIdx="0" presStyleCnt="1" custScaleX="214419" custScaleY="70320" custLinFactNeighborX="0" custLinFactNeighborY="-8141"/>
      <dgm:spPr/>
      <dgm:t>
        <a:bodyPr/>
        <a:lstStyle/>
        <a:p>
          <a:endParaRPr lang="ru-RU"/>
        </a:p>
      </dgm:t>
    </dgm:pt>
    <dgm:pt modelId="{82B3B375-3044-4845-B282-8A5B6B8647FF}" type="pres">
      <dgm:prSet presAssocID="{453D5153-0BAA-48A8-8FD1-ED44137138BF}" presName="parTrans" presStyleLbl="bgSibTrans2D1" presStyleIdx="0" presStyleCnt="3" custLinFactNeighborX="-43487" custLinFactNeighborY="31587"/>
      <dgm:spPr/>
      <dgm:t>
        <a:bodyPr/>
        <a:lstStyle/>
        <a:p>
          <a:endParaRPr lang="ru-RU"/>
        </a:p>
      </dgm:t>
    </dgm:pt>
    <dgm:pt modelId="{840E6DFD-82F3-46B8-A0C0-61B17E99080A}" type="pres">
      <dgm:prSet presAssocID="{F93BF7D6-D9D2-4D6F-B482-55E81C0B4EE1}" presName="node" presStyleLbl="node1" presStyleIdx="0" presStyleCnt="3" custScaleX="214399" custScaleY="73864" custRadScaleRad="169489" custRadScaleInc="-7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77EBC-13F0-4276-9DD0-3E2104678722}" type="pres">
      <dgm:prSet presAssocID="{6381B3F6-0FC5-41A1-B214-418260898546}" presName="parTrans" presStyleLbl="bgSibTrans2D1" presStyleIdx="1" presStyleCnt="3" custLinFactNeighborX="4973" custLinFactNeighborY="6211"/>
      <dgm:spPr/>
      <dgm:t>
        <a:bodyPr/>
        <a:lstStyle/>
        <a:p>
          <a:endParaRPr lang="ru-RU"/>
        </a:p>
      </dgm:t>
    </dgm:pt>
    <dgm:pt modelId="{0860E5CA-ECAF-47F4-A52D-1B31766925C5}" type="pres">
      <dgm:prSet presAssocID="{42503EFD-0F5A-41E0-8283-E88C333876E7}" presName="node" presStyleLbl="node1" presStyleIdx="1" presStyleCnt="3" custScaleX="136685" custRadScaleRad="88452" custRadScaleInc="-1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B03B8-D017-418D-93BB-331347C25131}" type="pres">
      <dgm:prSet presAssocID="{6BA9091E-1806-42B4-9104-47A08D467585}" presName="parTrans" presStyleLbl="bgSibTrans2D1" presStyleIdx="2" presStyleCnt="3" custLinFactNeighborX="32786" custLinFactNeighborY="54660"/>
      <dgm:spPr/>
      <dgm:t>
        <a:bodyPr/>
        <a:lstStyle/>
        <a:p>
          <a:endParaRPr lang="ru-RU"/>
        </a:p>
      </dgm:t>
    </dgm:pt>
    <dgm:pt modelId="{A22FCAC1-D749-446E-95F6-40368C080F7A}" type="pres">
      <dgm:prSet presAssocID="{E2DF6B13-9D53-4F27-877F-3767C72D01C4}" presName="node" presStyleLbl="node1" presStyleIdx="2" presStyleCnt="3" custScaleX="285096" custScaleY="83014" custRadScaleRad="184368" custRadScaleInc="8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3D4DE7-1811-4E06-A35F-66D986ADA41D}" type="presOf" srcId="{061A28BA-6878-4658-9722-0960A92F66B9}" destId="{8AD2EB4E-E854-4F5D-8F48-D9444ADB896E}" srcOrd="0" destOrd="0" presId="urn:microsoft.com/office/officeart/2005/8/layout/radial4"/>
    <dgm:cxn modelId="{CA1878B5-6A07-4286-8A1B-9612D1F12149}" srcId="{061A28BA-6878-4658-9722-0960A92F66B9}" destId="{CB8BAE25-12F4-4EFB-BC03-794CEA0CAC39}" srcOrd="0" destOrd="0" parTransId="{24D57B04-D718-42B1-9A18-82FA526C8E13}" sibTransId="{F1E98F8C-2558-4078-8015-870B7F572AF4}"/>
    <dgm:cxn modelId="{811F8718-FC24-4472-B2A5-238C48BAF39E}" type="presOf" srcId="{42503EFD-0F5A-41E0-8283-E88C333876E7}" destId="{0860E5CA-ECAF-47F4-A52D-1B31766925C5}" srcOrd="0" destOrd="0" presId="urn:microsoft.com/office/officeart/2005/8/layout/radial4"/>
    <dgm:cxn modelId="{CE29E581-366A-4C3F-A1F1-6E596EB32D94}" type="presOf" srcId="{6381B3F6-0FC5-41A1-B214-418260898546}" destId="{65A77EBC-13F0-4276-9DD0-3E2104678722}" srcOrd="0" destOrd="0" presId="urn:microsoft.com/office/officeart/2005/8/layout/radial4"/>
    <dgm:cxn modelId="{BF10E48F-191E-4B4A-ADC8-399F490385BD}" type="presOf" srcId="{6BA9091E-1806-42B4-9104-47A08D467585}" destId="{94AB03B8-D017-418D-93BB-331347C25131}" srcOrd="0" destOrd="0" presId="urn:microsoft.com/office/officeart/2005/8/layout/radial4"/>
    <dgm:cxn modelId="{1AB2CB9F-C852-4565-B4A3-EE13983DF2EC}" type="presOf" srcId="{F93BF7D6-D9D2-4D6F-B482-55E81C0B4EE1}" destId="{840E6DFD-82F3-46B8-A0C0-61B17E99080A}" srcOrd="0" destOrd="0" presId="urn:microsoft.com/office/officeart/2005/8/layout/radial4"/>
    <dgm:cxn modelId="{4B1A0B2C-3B7C-4A8A-A5AB-E43DF7C3113C}" type="presOf" srcId="{E2DF6B13-9D53-4F27-877F-3767C72D01C4}" destId="{A22FCAC1-D749-446E-95F6-40368C080F7A}" srcOrd="0" destOrd="0" presId="urn:microsoft.com/office/officeart/2005/8/layout/radial4"/>
    <dgm:cxn modelId="{510EF3A9-98FF-4295-A744-49B4A0A27141}" srcId="{CB8BAE25-12F4-4EFB-BC03-794CEA0CAC39}" destId="{42503EFD-0F5A-41E0-8283-E88C333876E7}" srcOrd="1" destOrd="0" parTransId="{6381B3F6-0FC5-41A1-B214-418260898546}" sibTransId="{CAD2D2ED-0016-4506-9796-A8D6A095AA7A}"/>
    <dgm:cxn modelId="{B9426860-60BA-419C-931F-C906C84C15FA}" srcId="{CB8BAE25-12F4-4EFB-BC03-794CEA0CAC39}" destId="{F93BF7D6-D9D2-4D6F-B482-55E81C0B4EE1}" srcOrd="0" destOrd="0" parTransId="{453D5153-0BAA-48A8-8FD1-ED44137138BF}" sibTransId="{5C2E44C8-7CB2-40DB-ABD0-26CD0D87370C}"/>
    <dgm:cxn modelId="{8A71D0F0-9041-4514-B72D-760624C96102}" type="presOf" srcId="{453D5153-0BAA-48A8-8FD1-ED44137138BF}" destId="{82B3B375-3044-4845-B282-8A5B6B8647FF}" srcOrd="0" destOrd="0" presId="urn:microsoft.com/office/officeart/2005/8/layout/radial4"/>
    <dgm:cxn modelId="{3745B1D2-58DF-46C6-98BD-8B4773DD3643}" type="presOf" srcId="{CB8BAE25-12F4-4EFB-BC03-794CEA0CAC39}" destId="{757944FB-A553-4C8D-843C-9144375D98C9}" srcOrd="0" destOrd="0" presId="urn:microsoft.com/office/officeart/2005/8/layout/radial4"/>
    <dgm:cxn modelId="{8DE9D15B-4059-485F-A512-8BA1E2F21423}" srcId="{CB8BAE25-12F4-4EFB-BC03-794CEA0CAC39}" destId="{E2DF6B13-9D53-4F27-877F-3767C72D01C4}" srcOrd="2" destOrd="0" parTransId="{6BA9091E-1806-42B4-9104-47A08D467585}" sibTransId="{18EA109F-5950-4B76-849F-93352E9B885F}"/>
    <dgm:cxn modelId="{3D1CEE5C-DA23-46DD-8459-744DD3C3268A}" type="presParOf" srcId="{8AD2EB4E-E854-4F5D-8F48-D9444ADB896E}" destId="{757944FB-A553-4C8D-843C-9144375D98C9}" srcOrd="0" destOrd="0" presId="urn:microsoft.com/office/officeart/2005/8/layout/radial4"/>
    <dgm:cxn modelId="{A892D7B2-29D5-43CF-970E-D20F602CD05B}" type="presParOf" srcId="{8AD2EB4E-E854-4F5D-8F48-D9444ADB896E}" destId="{82B3B375-3044-4845-B282-8A5B6B8647FF}" srcOrd="1" destOrd="0" presId="urn:microsoft.com/office/officeart/2005/8/layout/radial4"/>
    <dgm:cxn modelId="{6BE2647B-A674-4B38-9891-8777F3F8AADC}" type="presParOf" srcId="{8AD2EB4E-E854-4F5D-8F48-D9444ADB896E}" destId="{840E6DFD-82F3-46B8-A0C0-61B17E99080A}" srcOrd="2" destOrd="0" presId="urn:microsoft.com/office/officeart/2005/8/layout/radial4"/>
    <dgm:cxn modelId="{4F2318D3-4614-4B1E-B0E8-BB00E7475CD4}" type="presParOf" srcId="{8AD2EB4E-E854-4F5D-8F48-D9444ADB896E}" destId="{65A77EBC-13F0-4276-9DD0-3E2104678722}" srcOrd="3" destOrd="0" presId="urn:microsoft.com/office/officeart/2005/8/layout/radial4"/>
    <dgm:cxn modelId="{6A3389F1-A740-48F7-A69B-0493389EF0F8}" type="presParOf" srcId="{8AD2EB4E-E854-4F5D-8F48-D9444ADB896E}" destId="{0860E5CA-ECAF-47F4-A52D-1B31766925C5}" srcOrd="4" destOrd="0" presId="urn:microsoft.com/office/officeart/2005/8/layout/radial4"/>
    <dgm:cxn modelId="{F7B22E2F-B2F9-46FF-94DB-326B6C75E983}" type="presParOf" srcId="{8AD2EB4E-E854-4F5D-8F48-D9444ADB896E}" destId="{94AB03B8-D017-418D-93BB-331347C25131}" srcOrd="5" destOrd="0" presId="urn:microsoft.com/office/officeart/2005/8/layout/radial4"/>
    <dgm:cxn modelId="{BBCAEA86-3B8A-4878-965E-D61D1DDAED61}" type="presParOf" srcId="{8AD2EB4E-E854-4F5D-8F48-D9444ADB896E}" destId="{A22FCAC1-D749-446E-95F6-40368C080F7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5FA2A6-757F-488D-B95F-5C9B6DA4076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DEC7F9-0EAC-4A7E-8074-B720C6203CC6}">
      <dgm:prSet custT="1"/>
      <dgm:spPr/>
      <dgm:t>
        <a:bodyPr/>
        <a:lstStyle/>
        <a:p>
          <a:r>
            <a:rPr lang="ru-RU" sz="2400" b="1" dirty="0" smtClean="0">
              <a:solidFill>
                <a:srgbClr val="003399"/>
              </a:solidFill>
            </a:rPr>
            <a:t>Доставка пенсий осуществляется</a:t>
          </a:r>
          <a:endParaRPr lang="ru-RU" sz="2400" b="1" dirty="0">
            <a:solidFill>
              <a:srgbClr val="003399"/>
            </a:solidFill>
          </a:endParaRPr>
        </a:p>
      </dgm:t>
    </dgm:pt>
    <dgm:pt modelId="{0068A6DA-5206-44BB-A991-0EFED8F76D5E}" type="parTrans" cxnId="{A2712D17-D19B-466C-8EBF-C7843DD214EA}">
      <dgm:prSet/>
      <dgm:spPr/>
      <dgm:t>
        <a:bodyPr/>
        <a:lstStyle/>
        <a:p>
          <a:endParaRPr lang="ru-RU"/>
        </a:p>
      </dgm:t>
    </dgm:pt>
    <dgm:pt modelId="{48278E56-3FD8-44C6-83AC-D1FEFE1CF59C}" type="sibTrans" cxnId="{A2712D17-D19B-466C-8EBF-C7843DD214E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EE98406C-269F-4847-9D21-9A499C070372}">
      <dgm:prSet phldrT="[Текст]" custT="1"/>
      <dgm:spPr/>
      <dgm:t>
        <a:bodyPr/>
        <a:lstStyle/>
        <a:p>
          <a:endParaRPr lang="ru-RU" sz="1100" b="1" dirty="0"/>
        </a:p>
      </dgm:t>
    </dgm:pt>
    <dgm:pt modelId="{8354C139-197A-480E-8F85-6C1F17B0D0A0}" type="parTrans" cxnId="{B08C000E-89DD-4100-8816-DDC811C0B25F}">
      <dgm:prSet/>
      <dgm:spPr/>
      <dgm:t>
        <a:bodyPr/>
        <a:lstStyle/>
        <a:p>
          <a:endParaRPr lang="ru-RU"/>
        </a:p>
      </dgm:t>
    </dgm:pt>
    <dgm:pt modelId="{0F825FAD-CF9B-4FEF-94AC-00FC440127DC}" type="sibTrans" cxnId="{B08C000E-89DD-4100-8816-DDC811C0B25F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298FA3EB-40B2-443C-B82F-61FAB99C50EE}">
      <dgm:prSet phldrT="[Текст]"/>
      <dgm:spPr/>
      <dgm:t>
        <a:bodyPr/>
        <a:lstStyle/>
        <a:p>
          <a:endParaRPr lang="ru-RU" sz="500" dirty="0"/>
        </a:p>
      </dgm:t>
    </dgm:pt>
    <dgm:pt modelId="{E580370E-7FFC-452B-9FCE-0A518D553E5F}" type="parTrans" cxnId="{13B17C7F-3E90-4273-AD58-A2694592C236}">
      <dgm:prSet/>
      <dgm:spPr/>
      <dgm:t>
        <a:bodyPr/>
        <a:lstStyle/>
        <a:p>
          <a:endParaRPr lang="ru-RU"/>
        </a:p>
      </dgm:t>
    </dgm:pt>
    <dgm:pt modelId="{441CA645-8654-4706-8FF1-DFCBC570246C}" type="sibTrans" cxnId="{13B17C7F-3E90-4273-AD58-A2694592C236}">
      <dgm:prSet/>
      <dgm:spPr/>
      <dgm:t>
        <a:bodyPr/>
        <a:lstStyle/>
        <a:p>
          <a:endParaRPr lang="ru-RU"/>
        </a:p>
      </dgm:t>
    </dgm:pt>
    <dgm:pt modelId="{ECB2E274-4B25-4C89-8835-20ACFB908B7D}">
      <dgm:prSet phldrT="[Текст]" custT="1"/>
      <dgm:spPr/>
      <dgm:t>
        <a:bodyPr/>
        <a:lstStyle/>
        <a:p>
          <a:pPr algn="ctr"/>
          <a:r>
            <a:rPr lang="ru-RU" sz="1600" b="1" dirty="0" smtClean="0"/>
            <a:t>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/>
            </a:rPr>
            <a:t>АО «Почта России»</a:t>
          </a:r>
          <a:endParaRPr lang="ru-RU" sz="1600" b="1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F2D76D38-09C5-494C-9452-0EB19C22B165}" type="sibTrans" cxnId="{EE1AE3D3-DFE7-4F69-9C7A-876C732A3C76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7DEBB6BC-DD6D-48D3-B67B-750586001C68}" type="parTrans" cxnId="{EE1AE3D3-DFE7-4F69-9C7A-876C732A3C76}">
      <dgm:prSet/>
      <dgm:spPr/>
      <dgm:t>
        <a:bodyPr/>
        <a:lstStyle/>
        <a:p>
          <a:endParaRPr lang="ru-RU"/>
        </a:p>
      </dgm:t>
    </dgm:pt>
    <dgm:pt modelId="{3FD60642-C490-4C4E-B412-E58A05127BD9}" type="pres">
      <dgm:prSet presAssocID="{B65FA2A6-757F-488D-B95F-5C9B6DA407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1520B9C-B402-41D3-B318-AF858CDDE174}" type="pres">
      <dgm:prSet presAssocID="{B65FA2A6-757F-488D-B95F-5C9B6DA40760}" presName="Name1" presStyleCnt="0"/>
      <dgm:spPr/>
    </dgm:pt>
    <dgm:pt modelId="{A5D45D08-AEAB-4BC6-8BB8-CBCFBBB46724}" type="pres">
      <dgm:prSet presAssocID="{48278E56-3FD8-44C6-83AC-D1FEFE1CF59C}" presName="picture_1" presStyleCnt="0"/>
      <dgm:spPr/>
    </dgm:pt>
    <dgm:pt modelId="{EBCBCFC1-C4BD-445A-A42B-FE07FE9BC90B}" type="pres">
      <dgm:prSet presAssocID="{48278E56-3FD8-44C6-83AC-D1FEFE1CF59C}" presName="pictureRepeatNode" presStyleLbl="alignImgPlace1" presStyleIdx="0" presStyleCnt="3" custScaleX="84169" custScaleY="81082"/>
      <dgm:spPr/>
      <dgm:t>
        <a:bodyPr/>
        <a:lstStyle/>
        <a:p>
          <a:endParaRPr lang="ru-RU"/>
        </a:p>
      </dgm:t>
    </dgm:pt>
    <dgm:pt modelId="{CF8F44C9-81EB-48EE-BECE-B1CCBA20D9F1}" type="pres">
      <dgm:prSet presAssocID="{EFDEC7F9-0EAC-4A7E-8074-B720C6203CC6}" presName="text_1" presStyleLbl="node1" presStyleIdx="0" presStyleCnt="0" custScaleX="207927" custScaleY="52039" custLinFactY="-100000" custLinFactNeighborX="2103" custLinFactNeighborY="-161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9278C-0BFC-4D57-B079-5ADCC15A8A48}" type="pres">
      <dgm:prSet presAssocID="{F2D76D38-09C5-494C-9452-0EB19C22B165}" presName="picture_2" presStyleCnt="0"/>
      <dgm:spPr/>
    </dgm:pt>
    <dgm:pt modelId="{4CBFAE3A-E828-42FE-93F5-578330549324}" type="pres">
      <dgm:prSet presAssocID="{F2D76D38-09C5-494C-9452-0EB19C22B165}" presName="pictureRepeatNode" presStyleLbl="alignImgPlace1" presStyleIdx="1" presStyleCnt="3" custScaleX="116784" custScaleY="113434" custLinFactNeighborX="13666" custLinFactNeighborY="3216"/>
      <dgm:spPr/>
      <dgm:t>
        <a:bodyPr/>
        <a:lstStyle/>
        <a:p>
          <a:endParaRPr lang="ru-RU"/>
        </a:p>
      </dgm:t>
    </dgm:pt>
    <dgm:pt modelId="{E2C87C1D-3E0D-4595-803B-73C3FE4756CF}" type="pres">
      <dgm:prSet presAssocID="{ECB2E274-4B25-4C89-8835-20ACFB908B7D}" presName="line_2" presStyleLbl="parChTrans1D1" presStyleIdx="0" presStyleCnt="2" custLinFactY="244286" custLinFactNeighborX="2016" custLinFactNeighborY="300000"/>
      <dgm:spPr>
        <a:ln w="31750"/>
      </dgm:spPr>
    </dgm:pt>
    <dgm:pt modelId="{B1CEA073-8023-4541-A21C-7E3D6A10EF13}" type="pres">
      <dgm:prSet presAssocID="{ECB2E274-4B25-4C89-8835-20ACFB908B7D}" presName="textparent_2" presStyleLbl="node1" presStyleIdx="0" presStyleCnt="0"/>
      <dgm:spPr/>
    </dgm:pt>
    <dgm:pt modelId="{F9F3A68A-2E90-405C-952E-478ECECEB4FF}" type="pres">
      <dgm:prSet presAssocID="{ECB2E274-4B25-4C89-8835-20ACFB908B7D}" presName="text_2" presStyleLbl="revTx" presStyleIdx="0" presStyleCnt="2" custScaleX="2000000" custScaleY="54856" custLinFactX="-724016" custLinFactNeighborX="-800000" custLinFactNeighborY="-85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85C19-2451-41A0-9858-913179EC91C1}" type="pres">
      <dgm:prSet presAssocID="{0F825FAD-CF9B-4FEF-94AC-00FC440127DC}" presName="picture_3" presStyleCnt="0"/>
      <dgm:spPr/>
    </dgm:pt>
    <dgm:pt modelId="{48A422FC-B209-4682-B38F-7C99766669E7}" type="pres">
      <dgm:prSet presAssocID="{0F825FAD-CF9B-4FEF-94AC-00FC440127DC}" presName="pictureRepeatNode" presStyleLbl="alignImgPlace1" presStyleIdx="2" presStyleCnt="3" custLinFactNeighborX="25725" custLinFactNeighborY="-11255"/>
      <dgm:spPr/>
      <dgm:t>
        <a:bodyPr/>
        <a:lstStyle/>
        <a:p>
          <a:endParaRPr lang="ru-RU"/>
        </a:p>
      </dgm:t>
    </dgm:pt>
    <dgm:pt modelId="{765E2818-6139-42F7-BE0F-23D21F51460A}" type="pres">
      <dgm:prSet presAssocID="{EE98406C-269F-4847-9D21-9A499C070372}" presName="line_3" presStyleLbl="parChTrans1D1" presStyleIdx="1" presStyleCnt="2"/>
      <dgm:spPr>
        <a:ln w="31750"/>
      </dgm:spPr>
    </dgm:pt>
    <dgm:pt modelId="{CB7096DC-DD53-4436-B655-4DEFD57E3978}" type="pres">
      <dgm:prSet presAssocID="{EE98406C-269F-4847-9D21-9A499C070372}" presName="textparent_3" presStyleLbl="node1" presStyleIdx="0" presStyleCnt="0"/>
      <dgm:spPr/>
    </dgm:pt>
    <dgm:pt modelId="{2FC4A1A5-49E3-4AD7-9A9C-8EF7D28E2B85}" type="pres">
      <dgm:prSet presAssocID="{EE98406C-269F-4847-9D21-9A499C070372}" presName="text_3" presStyleLbl="revTx" presStyleIdx="1" presStyleCnt="2" custScaleX="166795" custLinFactNeighborX="14373" custLinFactNeighborY="-59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23A13-915A-4ED3-B8DC-A01C5C26BE06}" type="presOf" srcId="{48278E56-3FD8-44C6-83AC-D1FEFE1CF59C}" destId="{EBCBCFC1-C4BD-445A-A42B-FE07FE9BC90B}" srcOrd="0" destOrd="0" presId="urn:microsoft.com/office/officeart/2008/layout/CircularPictureCallout"/>
    <dgm:cxn modelId="{6518E2AF-F8E5-4B11-B413-7E85FDBD2DDC}" type="presOf" srcId="{EFDEC7F9-0EAC-4A7E-8074-B720C6203CC6}" destId="{CF8F44C9-81EB-48EE-BECE-B1CCBA20D9F1}" srcOrd="0" destOrd="0" presId="urn:microsoft.com/office/officeart/2008/layout/CircularPictureCallout"/>
    <dgm:cxn modelId="{A2712D17-D19B-466C-8EBF-C7843DD214EA}" srcId="{B65FA2A6-757F-488D-B95F-5C9B6DA40760}" destId="{EFDEC7F9-0EAC-4A7E-8074-B720C6203CC6}" srcOrd="0" destOrd="0" parTransId="{0068A6DA-5206-44BB-A991-0EFED8F76D5E}" sibTransId="{48278E56-3FD8-44C6-83AC-D1FEFE1CF59C}"/>
    <dgm:cxn modelId="{24C38DB3-9C5E-476A-829A-C5C8A77467CA}" type="presOf" srcId="{B65FA2A6-757F-488D-B95F-5C9B6DA40760}" destId="{3FD60642-C490-4C4E-B412-E58A05127BD9}" srcOrd="0" destOrd="0" presId="urn:microsoft.com/office/officeart/2008/layout/CircularPictureCallout"/>
    <dgm:cxn modelId="{B155AFDC-21CB-4B28-A5B5-D0C84DECDDAA}" type="presOf" srcId="{F2D76D38-09C5-494C-9452-0EB19C22B165}" destId="{4CBFAE3A-E828-42FE-93F5-578330549324}" srcOrd="0" destOrd="0" presId="urn:microsoft.com/office/officeart/2008/layout/CircularPictureCallout"/>
    <dgm:cxn modelId="{13B17C7F-3E90-4273-AD58-A2694592C236}" srcId="{EE98406C-269F-4847-9D21-9A499C070372}" destId="{298FA3EB-40B2-443C-B82F-61FAB99C50EE}" srcOrd="0" destOrd="0" parTransId="{E580370E-7FFC-452B-9FCE-0A518D553E5F}" sibTransId="{441CA645-8654-4706-8FF1-DFCBC570246C}"/>
    <dgm:cxn modelId="{B08C000E-89DD-4100-8816-DDC811C0B25F}" srcId="{B65FA2A6-757F-488D-B95F-5C9B6DA40760}" destId="{EE98406C-269F-4847-9D21-9A499C070372}" srcOrd="2" destOrd="0" parTransId="{8354C139-197A-480E-8F85-6C1F17B0D0A0}" sibTransId="{0F825FAD-CF9B-4FEF-94AC-00FC440127DC}"/>
    <dgm:cxn modelId="{C110D8E1-2385-4A28-9481-B80BADF20B9B}" type="presOf" srcId="{EE98406C-269F-4847-9D21-9A499C070372}" destId="{2FC4A1A5-49E3-4AD7-9A9C-8EF7D28E2B85}" srcOrd="0" destOrd="0" presId="urn:microsoft.com/office/officeart/2008/layout/CircularPictureCallout"/>
    <dgm:cxn modelId="{7AB5DD6C-44AA-42DE-967D-D75F6180B7F5}" type="presOf" srcId="{298FA3EB-40B2-443C-B82F-61FAB99C50EE}" destId="{2FC4A1A5-49E3-4AD7-9A9C-8EF7D28E2B85}" srcOrd="0" destOrd="1" presId="urn:microsoft.com/office/officeart/2008/layout/CircularPictureCallout"/>
    <dgm:cxn modelId="{EE1AE3D3-DFE7-4F69-9C7A-876C732A3C76}" srcId="{B65FA2A6-757F-488D-B95F-5C9B6DA40760}" destId="{ECB2E274-4B25-4C89-8835-20ACFB908B7D}" srcOrd="1" destOrd="0" parTransId="{7DEBB6BC-DD6D-48D3-B67B-750586001C68}" sibTransId="{F2D76D38-09C5-494C-9452-0EB19C22B165}"/>
    <dgm:cxn modelId="{0957FA58-81BA-4768-BCB2-C9208EC84383}" type="presOf" srcId="{ECB2E274-4B25-4C89-8835-20ACFB908B7D}" destId="{F9F3A68A-2E90-405C-952E-478ECECEB4FF}" srcOrd="0" destOrd="0" presId="urn:microsoft.com/office/officeart/2008/layout/CircularPictureCallout"/>
    <dgm:cxn modelId="{88BFB8FA-4E8B-4624-A7A9-08C3B8BDBAAB}" type="presOf" srcId="{0F825FAD-CF9B-4FEF-94AC-00FC440127DC}" destId="{48A422FC-B209-4682-B38F-7C99766669E7}" srcOrd="0" destOrd="0" presId="urn:microsoft.com/office/officeart/2008/layout/CircularPictureCallout"/>
    <dgm:cxn modelId="{0CB86175-2979-465F-91DC-A444292F61D4}" type="presParOf" srcId="{3FD60642-C490-4C4E-B412-E58A05127BD9}" destId="{51520B9C-B402-41D3-B318-AF858CDDE174}" srcOrd="0" destOrd="0" presId="urn:microsoft.com/office/officeart/2008/layout/CircularPictureCallout"/>
    <dgm:cxn modelId="{2C65403C-5960-40FE-BD37-E69A0FDC9402}" type="presParOf" srcId="{51520B9C-B402-41D3-B318-AF858CDDE174}" destId="{A5D45D08-AEAB-4BC6-8BB8-CBCFBBB46724}" srcOrd="0" destOrd="0" presId="urn:microsoft.com/office/officeart/2008/layout/CircularPictureCallout"/>
    <dgm:cxn modelId="{071465B5-7661-4636-B9AE-DE723D915D87}" type="presParOf" srcId="{A5D45D08-AEAB-4BC6-8BB8-CBCFBBB46724}" destId="{EBCBCFC1-C4BD-445A-A42B-FE07FE9BC90B}" srcOrd="0" destOrd="0" presId="urn:microsoft.com/office/officeart/2008/layout/CircularPictureCallout"/>
    <dgm:cxn modelId="{4972BECF-CEB6-4626-82AA-6C21E10E98AE}" type="presParOf" srcId="{51520B9C-B402-41D3-B318-AF858CDDE174}" destId="{CF8F44C9-81EB-48EE-BECE-B1CCBA20D9F1}" srcOrd="1" destOrd="0" presId="urn:microsoft.com/office/officeart/2008/layout/CircularPictureCallout"/>
    <dgm:cxn modelId="{97B3B43F-4F58-4422-B719-F084F7E8C051}" type="presParOf" srcId="{51520B9C-B402-41D3-B318-AF858CDDE174}" destId="{2BB9278C-0BFC-4D57-B079-5ADCC15A8A48}" srcOrd="2" destOrd="0" presId="urn:microsoft.com/office/officeart/2008/layout/CircularPictureCallout"/>
    <dgm:cxn modelId="{1386C1DE-6965-427D-93B9-05EAABD89400}" type="presParOf" srcId="{2BB9278C-0BFC-4D57-B079-5ADCC15A8A48}" destId="{4CBFAE3A-E828-42FE-93F5-578330549324}" srcOrd="0" destOrd="0" presId="urn:microsoft.com/office/officeart/2008/layout/CircularPictureCallout"/>
    <dgm:cxn modelId="{6347A9B5-0775-4D41-83B0-F7B920B4EFD3}" type="presParOf" srcId="{51520B9C-B402-41D3-B318-AF858CDDE174}" destId="{E2C87C1D-3E0D-4595-803B-73C3FE4756CF}" srcOrd="3" destOrd="0" presId="urn:microsoft.com/office/officeart/2008/layout/CircularPictureCallout"/>
    <dgm:cxn modelId="{753B882A-1C3C-4644-B6DE-8B8678C86051}" type="presParOf" srcId="{51520B9C-B402-41D3-B318-AF858CDDE174}" destId="{B1CEA073-8023-4541-A21C-7E3D6A10EF13}" srcOrd="4" destOrd="0" presId="urn:microsoft.com/office/officeart/2008/layout/CircularPictureCallout"/>
    <dgm:cxn modelId="{0957FADC-14EE-4794-8986-CF8AEBF5E347}" type="presParOf" srcId="{B1CEA073-8023-4541-A21C-7E3D6A10EF13}" destId="{F9F3A68A-2E90-405C-952E-478ECECEB4FF}" srcOrd="0" destOrd="0" presId="urn:microsoft.com/office/officeart/2008/layout/CircularPictureCallout"/>
    <dgm:cxn modelId="{4AB793FA-577B-4974-823B-F9B9870D220F}" type="presParOf" srcId="{51520B9C-B402-41D3-B318-AF858CDDE174}" destId="{30B85C19-2451-41A0-9858-913179EC91C1}" srcOrd="5" destOrd="0" presId="urn:microsoft.com/office/officeart/2008/layout/CircularPictureCallout"/>
    <dgm:cxn modelId="{44B43F57-48A5-4840-B4DA-09281092BD60}" type="presParOf" srcId="{30B85C19-2451-41A0-9858-913179EC91C1}" destId="{48A422FC-B209-4682-B38F-7C99766669E7}" srcOrd="0" destOrd="0" presId="urn:microsoft.com/office/officeart/2008/layout/CircularPictureCallout"/>
    <dgm:cxn modelId="{76542A93-0564-4158-9522-DA40091EB5B1}" type="presParOf" srcId="{51520B9C-B402-41D3-B318-AF858CDDE174}" destId="{765E2818-6139-42F7-BE0F-23D21F51460A}" srcOrd="6" destOrd="0" presId="urn:microsoft.com/office/officeart/2008/layout/CircularPictureCallout"/>
    <dgm:cxn modelId="{BEBCB65B-59D7-4875-9D66-1793B9EF2690}" type="presParOf" srcId="{51520B9C-B402-41D3-B318-AF858CDDE174}" destId="{CB7096DC-DD53-4436-B655-4DEFD57E3978}" srcOrd="7" destOrd="0" presId="urn:microsoft.com/office/officeart/2008/layout/CircularPictureCallout"/>
    <dgm:cxn modelId="{26C8AE70-E66E-47DC-9186-772E8BA8647D}" type="presParOf" srcId="{CB7096DC-DD53-4436-B655-4DEFD57E3978}" destId="{2FC4A1A5-49E3-4AD7-9A9C-8EF7D28E2B85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B1866D-5C01-461D-AD1B-F9324DC9D9C3}">
      <dsp:nvSpPr>
        <dsp:cNvPr id="0" name=""/>
        <dsp:cNvSpPr/>
      </dsp:nvSpPr>
      <dsp:spPr>
        <a:xfrm>
          <a:off x="4648202" y="1594"/>
          <a:ext cx="7269480" cy="12646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для расчета федеральной социальной доплаты </a:t>
          </a:r>
          <a:r>
            <a:rPr lang="ru-RU" altLang="ru-RU" sz="20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	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– 11 348 рублей</a:t>
          </a:r>
          <a:endParaRPr lang="ru-RU" sz="2000" kern="1200" dirty="0"/>
        </a:p>
      </dsp:txBody>
      <dsp:txXfrm>
        <a:off x="4648202" y="1594"/>
        <a:ext cx="7269480" cy="1264664"/>
      </dsp:txXfrm>
    </dsp:sp>
    <dsp:sp modelId="{E070F669-5353-4CBE-BB22-CE6DDEF1A867}">
      <dsp:nvSpPr>
        <dsp:cNvPr id="0" name=""/>
        <dsp:cNvSpPr/>
      </dsp:nvSpPr>
      <dsp:spPr>
        <a:xfrm>
          <a:off x="198117" y="183446"/>
          <a:ext cx="4450084" cy="900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bg1"/>
              </a:solidFill>
              <a:latin typeface="+mj-lt"/>
            </a:rPr>
            <a:t>Для пенсионеров</a:t>
          </a:r>
          <a:endParaRPr lang="ru-RU" sz="2000" b="1" i="1" kern="1200" dirty="0">
            <a:solidFill>
              <a:schemeClr val="bg1"/>
            </a:solidFill>
            <a:latin typeface="+mj-lt"/>
          </a:endParaRPr>
        </a:p>
      </dsp:txBody>
      <dsp:txXfrm>
        <a:off x="198117" y="183446"/>
        <a:ext cx="4450084" cy="900959"/>
      </dsp:txXfrm>
    </dsp:sp>
    <dsp:sp modelId="{DFDD1DCE-FCC4-434D-808B-CDA2A9B2ADCC}">
      <dsp:nvSpPr>
        <dsp:cNvPr id="0" name=""/>
        <dsp:cNvSpPr/>
      </dsp:nvSpPr>
      <dsp:spPr>
        <a:xfrm>
          <a:off x="4648202" y="1392724"/>
          <a:ext cx="7269480" cy="12646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7305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для расчета пособия беременным </a:t>
          </a:r>
          <a:r>
            <a:rPr lang="ru-RU" altLang="ru-RU" sz="20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	</a:t>
          </a:r>
          <a:endParaRPr lang="ru-RU" sz="2000" kern="1200" dirty="0"/>
        </a:p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– 14 383 рубля</a:t>
          </a:r>
          <a:endParaRPr lang="ru-RU" sz="2000" kern="1200" dirty="0"/>
        </a:p>
      </dsp:txBody>
      <dsp:txXfrm>
        <a:off x="4648202" y="1392724"/>
        <a:ext cx="7269480" cy="1264664"/>
      </dsp:txXfrm>
    </dsp:sp>
    <dsp:sp modelId="{7E2A0E40-7686-498F-BBBA-90D194E82B8A}">
      <dsp:nvSpPr>
        <dsp:cNvPr id="0" name=""/>
        <dsp:cNvSpPr/>
      </dsp:nvSpPr>
      <dsp:spPr>
        <a:xfrm>
          <a:off x="198117" y="1574577"/>
          <a:ext cx="4450084" cy="900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i="1" kern="1200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Для трудоспособного населения </a:t>
          </a:r>
          <a:endParaRPr lang="ru-RU" sz="2000" b="1" i="1" kern="1200" dirty="0">
            <a:solidFill>
              <a:schemeClr val="bg1"/>
            </a:solidFill>
            <a:latin typeface="+mj-lt"/>
          </a:endParaRPr>
        </a:p>
      </dsp:txBody>
      <dsp:txXfrm>
        <a:off x="198117" y="1574577"/>
        <a:ext cx="4450084" cy="900959"/>
      </dsp:txXfrm>
    </dsp:sp>
    <dsp:sp modelId="{9EB652A2-81DC-4E78-A9CC-CEC7EBCD5E3B}">
      <dsp:nvSpPr>
        <dsp:cNvPr id="0" name=""/>
        <dsp:cNvSpPr/>
      </dsp:nvSpPr>
      <dsp:spPr>
        <a:xfrm>
          <a:off x="4648202" y="2783855"/>
          <a:ext cx="7269480" cy="12646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7305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для расчета пособий одиноким родителям детей 8-17 лет и семьям с детьми 8-17 лет</a:t>
          </a:r>
          <a:endParaRPr lang="ru-RU" sz="2000" kern="1200" dirty="0"/>
        </a:p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– 13 624 рубля</a:t>
          </a:r>
          <a:endParaRPr lang="ru-RU" sz="2000" kern="1200" dirty="0"/>
        </a:p>
      </dsp:txBody>
      <dsp:txXfrm>
        <a:off x="4648202" y="2783855"/>
        <a:ext cx="7269480" cy="1264664"/>
      </dsp:txXfrm>
    </dsp:sp>
    <dsp:sp modelId="{3F640423-A719-4695-BA56-29F6ACDB456A}">
      <dsp:nvSpPr>
        <dsp:cNvPr id="0" name=""/>
        <dsp:cNvSpPr/>
      </dsp:nvSpPr>
      <dsp:spPr>
        <a:xfrm>
          <a:off x="198117" y="2965708"/>
          <a:ext cx="4450084" cy="900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i="1" kern="1200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Для детей</a:t>
          </a:r>
          <a:endParaRPr lang="ru-RU" sz="2000" b="1" i="1" kern="1200" dirty="0">
            <a:solidFill>
              <a:schemeClr val="bg1"/>
            </a:solidFill>
            <a:latin typeface="+mj-lt"/>
          </a:endParaRPr>
        </a:p>
      </dsp:txBody>
      <dsp:txXfrm>
        <a:off x="198117" y="2965708"/>
        <a:ext cx="4450084" cy="900959"/>
      </dsp:txXfrm>
    </dsp:sp>
    <dsp:sp modelId="{C286936A-04C8-4D94-A0DB-B9D2E970A071}">
      <dsp:nvSpPr>
        <dsp:cNvPr id="0" name=""/>
        <dsp:cNvSpPr/>
      </dsp:nvSpPr>
      <dsp:spPr>
        <a:xfrm>
          <a:off x="4648202" y="4174986"/>
          <a:ext cx="7269480" cy="12646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i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для определения среднедушевого дохода семьи и права на пособия на детей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- 13 195 рублей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4648202" y="4174986"/>
        <a:ext cx="7269480" cy="1264664"/>
      </dsp:txXfrm>
    </dsp:sp>
    <dsp:sp modelId="{EA165CA6-501E-482E-975A-1EE6E1A402C0}">
      <dsp:nvSpPr>
        <dsp:cNvPr id="0" name=""/>
        <dsp:cNvSpPr/>
      </dsp:nvSpPr>
      <dsp:spPr>
        <a:xfrm>
          <a:off x="198117" y="4356838"/>
          <a:ext cx="4450084" cy="900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i="1" kern="1200" dirty="0" smtClean="0">
              <a:solidFill>
                <a:schemeClr val="bg1"/>
              </a:solidFill>
              <a:latin typeface="+mj-lt"/>
              <a:cs typeface="Times New Roman" pitchFamily="18" charset="0"/>
            </a:rPr>
            <a:t>На душу населения </a:t>
          </a:r>
          <a:endParaRPr lang="ru-RU" sz="2000" b="1" i="1" kern="1200" dirty="0">
            <a:solidFill>
              <a:schemeClr val="bg1"/>
            </a:solidFill>
            <a:latin typeface="+mj-lt"/>
          </a:endParaRPr>
        </a:p>
      </dsp:txBody>
      <dsp:txXfrm>
        <a:off x="198117" y="4356838"/>
        <a:ext cx="4450084" cy="9009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529443-035E-4010-9AAF-EA2662010EDC}">
      <dsp:nvSpPr>
        <dsp:cNvPr id="0" name=""/>
        <dsp:cNvSpPr/>
      </dsp:nvSpPr>
      <dsp:spPr>
        <a:xfrm>
          <a:off x="1344446" y="0"/>
          <a:ext cx="7264306" cy="7264306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0BE98C-8743-4483-821C-B9E0F55F81AD}">
      <dsp:nvSpPr>
        <dsp:cNvPr id="0" name=""/>
        <dsp:cNvSpPr/>
      </dsp:nvSpPr>
      <dsp:spPr>
        <a:xfrm>
          <a:off x="5112635" y="291981"/>
          <a:ext cx="3748447" cy="859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Индексация страховой пенсии и фиксированной выплаты к ней,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с 1 января 2023 на 4,8% 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2635" y="291981"/>
        <a:ext cx="3748447" cy="859798"/>
      </dsp:txXfrm>
    </dsp:sp>
    <dsp:sp modelId="{67D7E7A3-A207-4C51-BB42-A3924FEA8D89}">
      <dsp:nvSpPr>
        <dsp:cNvPr id="0" name=""/>
        <dsp:cNvSpPr/>
      </dsp:nvSpPr>
      <dsp:spPr>
        <a:xfrm>
          <a:off x="5044547" y="2796850"/>
          <a:ext cx="4058764" cy="859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Индексация государственных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и социальных пенсий,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с 1 апреля 2023 на 3,3% 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4547" y="2796850"/>
        <a:ext cx="4058764" cy="859798"/>
      </dsp:txXfrm>
    </dsp:sp>
    <dsp:sp modelId="{5FD36B87-743B-4E97-891F-2AC8E6D07E4A}">
      <dsp:nvSpPr>
        <dsp:cNvPr id="0" name=""/>
        <dsp:cNvSpPr/>
      </dsp:nvSpPr>
      <dsp:spPr>
        <a:xfrm>
          <a:off x="5057673" y="1570278"/>
          <a:ext cx="4022217" cy="859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Индексация ежемесячной денежной выплаты, пособия на погребение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с 1 февраля 2023 на  11,9% 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57673" y="1570278"/>
        <a:ext cx="4022217" cy="859798"/>
      </dsp:txXfrm>
    </dsp:sp>
    <dsp:sp modelId="{BDCF37B0-AD2A-4E23-8382-112CFF671FAC}">
      <dsp:nvSpPr>
        <dsp:cNvPr id="0" name=""/>
        <dsp:cNvSpPr/>
      </dsp:nvSpPr>
      <dsp:spPr>
        <a:xfrm>
          <a:off x="5094952" y="3935275"/>
          <a:ext cx="4007060" cy="859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Корректировка размера ЕВ СПН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с 1 июля 2023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4952" y="3935275"/>
        <a:ext cx="4007060" cy="859798"/>
      </dsp:txXfrm>
    </dsp:sp>
    <dsp:sp modelId="{094E0944-7494-4C0F-A111-C10A0116D369}">
      <dsp:nvSpPr>
        <dsp:cNvPr id="0" name=""/>
        <dsp:cNvSpPr/>
      </dsp:nvSpPr>
      <dsp:spPr>
        <a:xfrm>
          <a:off x="5188491" y="5118986"/>
          <a:ext cx="3893737" cy="859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Корректировка размера страховой пенсии пенсионеров, работавших в 2022 году,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с 1 августа 2023</a:t>
          </a:r>
          <a:endParaRPr lang="ru-RU" sz="1400" b="1" kern="1200" dirty="0"/>
        </a:p>
      </dsp:txBody>
      <dsp:txXfrm>
        <a:off x="5188491" y="5118986"/>
        <a:ext cx="3893737" cy="859798"/>
      </dsp:txXfrm>
    </dsp:sp>
    <dsp:sp modelId="{2448D00A-BB74-439A-A9F6-84073F750B2B}">
      <dsp:nvSpPr>
        <dsp:cNvPr id="0" name=""/>
        <dsp:cNvSpPr/>
      </dsp:nvSpPr>
      <dsp:spPr>
        <a:xfrm>
          <a:off x="5163512" y="6181500"/>
          <a:ext cx="3967019" cy="859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Корректировка размеров НЧ и СПВ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с 1 августа 2023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3512" y="6181500"/>
        <a:ext cx="3967019" cy="8597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610D4C-C212-47AB-BD8F-BE5A31FC4D0B}">
      <dsp:nvSpPr>
        <dsp:cNvPr id="0" name=""/>
        <dsp:cNvSpPr/>
      </dsp:nvSpPr>
      <dsp:spPr>
        <a:xfrm rot="5400000">
          <a:off x="-227996" y="231408"/>
          <a:ext cx="1519978" cy="1063985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0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10672</a:t>
          </a:r>
          <a:endParaRPr lang="ru-RU" sz="2000" b="1" kern="1200" dirty="0">
            <a:solidFill>
              <a:srgbClr val="C00000"/>
            </a:solidFill>
          </a:endParaRPr>
        </a:p>
      </dsp:txBody>
      <dsp:txXfrm rot="5400000">
        <a:off x="-227996" y="231408"/>
        <a:ext cx="1519978" cy="1063985"/>
      </dsp:txXfrm>
    </dsp:sp>
    <dsp:sp modelId="{9B6E47E0-FD6C-442F-8336-2456D09D96DA}">
      <dsp:nvSpPr>
        <dsp:cNvPr id="0" name=""/>
        <dsp:cNvSpPr/>
      </dsp:nvSpPr>
      <dsp:spPr>
        <a:xfrm rot="5400000">
          <a:off x="3638459" y="-2037938"/>
          <a:ext cx="532063" cy="5678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smtClean="0">
              <a:latin typeface="Times New Roman" pitchFamily="18" charset="0"/>
              <a:cs typeface="Times New Roman" pitchFamily="18" charset="0"/>
            </a:rPr>
            <a:t>пенсии по инвалидности </a:t>
          </a:r>
          <a:endParaRPr lang="ru-RU" sz="1800" kern="1200" dirty="0"/>
        </a:p>
      </dsp:txBody>
      <dsp:txXfrm rot="5400000">
        <a:off x="3638459" y="-2037938"/>
        <a:ext cx="532063" cy="5678326"/>
      </dsp:txXfrm>
    </dsp:sp>
    <dsp:sp modelId="{D2CF5DCD-D992-4070-BCF8-E92FDDBCF745}">
      <dsp:nvSpPr>
        <dsp:cNvPr id="0" name=""/>
        <dsp:cNvSpPr/>
      </dsp:nvSpPr>
      <dsp:spPr>
        <a:xfrm rot="5400000">
          <a:off x="-227996" y="1448047"/>
          <a:ext cx="1519978" cy="1063985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C0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92</a:t>
          </a:r>
          <a:endParaRPr lang="ru-RU" sz="2000" b="1" kern="1200" dirty="0">
            <a:solidFill>
              <a:srgbClr val="C00000"/>
            </a:solidFill>
          </a:endParaRPr>
        </a:p>
      </dsp:txBody>
      <dsp:txXfrm rot="5400000">
        <a:off x="-227996" y="1448047"/>
        <a:ext cx="1519978" cy="1063985"/>
      </dsp:txXfrm>
    </dsp:sp>
    <dsp:sp modelId="{E766CD01-8564-466E-9707-6EFF1B541CC7}">
      <dsp:nvSpPr>
        <dsp:cNvPr id="0" name=""/>
        <dsp:cNvSpPr/>
      </dsp:nvSpPr>
      <dsp:spPr>
        <a:xfrm rot="5400000">
          <a:off x="6050180" y="-3309391"/>
          <a:ext cx="622223" cy="10594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досрочной пенсии по старости безработным гражданам по предложению органов службы  занятости  </a:t>
          </a:r>
          <a:endParaRPr lang="ru-RU" sz="1800" kern="1200" dirty="0"/>
        </a:p>
      </dsp:txBody>
      <dsp:txXfrm rot="5400000">
        <a:off x="6050180" y="-3309391"/>
        <a:ext cx="622223" cy="10594614"/>
      </dsp:txXfrm>
    </dsp:sp>
    <dsp:sp modelId="{12915290-E2A0-469E-9717-1689E5FB7A94}">
      <dsp:nvSpPr>
        <dsp:cNvPr id="0" name=""/>
        <dsp:cNvSpPr/>
      </dsp:nvSpPr>
      <dsp:spPr>
        <a:xfrm rot="5400000">
          <a:off x="-227996" y="2881495"/>
          <a:ext cx="1519978" cy="1063985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C0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298</a:t>
          </a:r>
          <a:endParaRPr lang="ru-RU" sz="2000" b="1" kern="1200" dirty="0">
            <a:solidFill>
              <a:srgbClr val="C00000"/>
            </a:solidFill>
          </a:endParaRPr>
        </a:p>
      </dsp:txBody>
      <dsp:txXfrm rot="5400000">
        <a:off x="-227996" y="2881495"/>
        <a:ext cx="1519978" cy="1063985"/>
      </dsp:txXfrm>
    </dsp:sp>
    <dsp:sp modelId="{AA89B457-8896-47C1-9DA3-6E9C29DC2333}">
      <dsp:nvSpPr>
        <dsp:cNvPr id="0" name=""/>
        <dsp:cNvSpPr/>
      </dsp:nvSpPr>
      <dsp:spPr>
        <a:xfrm rot="5400000">
          <a:off x="6004965" y="-1893917"/>
          <a:ext cx="712654" cy="10594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страховой пенсии по старости получателям пенсии по случаю потери кормильца при достижении возраста 80 лет </a:t>
          </a:r>
          <a:endParaRPr lang="ru-RU" sz="1800" kern="1200" dirty="0"/>
        </a:p>
      </dsp:txBody>
      <dsp:txXfrm rot="5400000">
        <a:off x="6004965" y="-1893917"/>
        <a:ext cx="712654" cy="105946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7944FB-A553-4C8D-843C-9144375D98C9}">
      <dsp:nvSpPr>
        <dsp:cNvPr id="0" name=""/>
        <dsp:cNvSpPr/>
      </dsp:nvSpPr>
      <dsp:spPr>
        <a:xfrm>
          <a:off x="4598196" y="2628893"/>
          <a:ext cx="4698201" cy="1540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Стоимость набора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социальных услуг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 2023 году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1 469,74 руб. </a:t>
          </a:r>
          <a:endParaRPr lang="ru-RU" sz="2400" b="1" kern="1200" dirty="0"/>
        </a:p>
      </dsp:txBody>
      <dsp:txXfrm>
        <a:off x="4598196" y="2628893"/>
        <a:ext cx="4698201" cy="1540803"/>
      </dsp:txXfrm>
    </dsp:sp>
    <dsp:sp modelId="{82B3B375-3044-4845-B282-8A5B6B8647FF}">
      <dsp:nvSpPr>
        <dsp:cNvPr id="0" name=""/>
        <dsp:cNvSpPr/>
      </dsp:nvSpPr>
      <dsp:spPr>
        <a:xfrm rot="12349461">
          <a:off x="1311034" y="1915984"/>
          <a:ext cx="3004492" cy="62447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E6DFD-82F3-46B8-A0C0-61B17E99080A}">
      <dsp:nvSpPr>
        <dsp:cNvPr id="0" name=""/>
        <dsp:cNvSpPr/>
      </dsp:nvSpPr>
      <dsp:spPr>
        <a:xfrm>
          <a:off x="536184" y="761555"/>
          <a:ext cx="4462874" cy="12300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Лекарственные препараты, для медицинского применения по рецептам, медицинские изделия по рецептам, специализированные продукты лечебного питания для детей-инвалидов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1 132,03 руб.</a:t>
          </a:r>
          <a:endParaRPr lang="ru-RU" sz="2000" b="1" kern="1200" dirty="0"/>
        </a:p>
      </dsp:txBody>
      <dsp:txXfrm>
        <a:off x="536184" y="761555"/>
        <a:ext cx="4462874" cy="1230027"/>
      </dsp:txXfrm>
    </dsp:sp>
    <dsp:sp modelId="{65A77EBC-13F0-4276-9DD0-3E2104678722}">
      <dsp:nvSpPr>
        <dsp:cNvPr id="0" name=""/>
        <dsp:cNvSpPr/>
      </dsp:nvSpPr>
      <dsp:spPr>
        <a:xfrm rot="16136465">
          <a:off x="6366706" y="1669192"/>
          <a:ext cx="1229633" cy="62447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0E5CA-ECAF-47F4-A52D-1B31766925C5}">
      <dsp:nvSpPr>
        <dsp:cNvPr id="0" name=""/>
        <dsp:cNvSpPr/>
      </dsp:nvSpPr>
      <dsp:spPr>
        <a:xfrm>
          <a:off x="5486411" y="495301"/>
          <a:ext cx="2845200" cy="1665259"/>
        </a:xfrm>
        <a:prstGeom prst="roundRect">
          <a:avLst>
            <a:gd name="adj" fmla="val 10000"/>
          </a:avLst>
        </a:prstGeom>
        <a:solidFill>
          <a:srgbClr val="5DA2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Путевки на санаторно-курортное лечение для профилактики основных заболеваний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175,12 руб.</a:t>
          </a:r>
          <a:endParaRPr lang="ru-RU" sz="2000" b="1" kern="1200" dirty="0"/>
        </a:p>
      </dsp:txBody>
      <dsp:txXfrm>
        <a:off x="5486411" y="495301"/>
        <a:ext cx="2845200" cy="1665259"/>
      </dsp:txXfrm>
    </dsp:sp>
    <dsp:sp modelId="{94AB03B8-D017-418D-93BB-331347C25131}">
      <dsp:nvSpPr>
        <dsp:cNvPr id="0" name=""/>
        <dsp:cNvSpPr/>
      </dsp:nvSpPr>
      <dsp:spPr>
        <a:xfrm rot="20085883">
          <a:off x="9418921" y="1988012"/>
          <a:ext cx="3395261" cy="62447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FCAC1-D749-446E-95F6-40368C080F7A}">
      <dsp:nvSpPr>
        <dsp:cNvPr id="0" name=""/>
        <dsp:cNvSpPr/>
      </dsp:nvSpPr>
      <dsp:spPr>
        <a:xfrm>
          <a:off x="8571755" y="543951"/>
          <a:ext cx="5934485" cy="13823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Бесплатный проезд на пригородном железнодорожном транспорте, а также на междугородном транспорте к месту лечения и обратно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162,59 руб. </a:t>
          </a:r>
          <a:endParaRPr lang="ru-RU" sz="2000" b="1" kern="1200" dirty="0"/>
        </a:p>
      </dsp:txBody>
      <dsp:txXfrm>
        <a:off x="8571755" y="543951"/>
        <a:ext cx="5934485" cy="138239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5E2818-6139-42F7-BE0F-23D21F51460A}">
      <dsp:nvSpPr>
        <dsp:cNvPr id="0" name=""/>
        <dsp:cNvSpPr/>
      </dsp:nvSpPr>
      <dsp:spPr>
        <a:xfrm>
          <a:off x="2781613" y="5274715"/>
          <a:ext cx="4284113" cy="0"/>
        </a:xfrm>
        <a:prstGeom prst="line">
          <a:avLst/>
        </a:prstGeom>
        <a:noFill/>
        <a:ln w="317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87C1D-3E0D-4595-803B-73C3FE4756CF}">
      <dsp:nvSpPr>
        <dsp:cNvPr id="0" name=""/>
        <dsp:cNvSpPr/>
      </dsp:nvSpPr>
      <dsp:spPr>
        <a:xfrm>
          <a:off x="2867981" y="2487292"/>
          <a:ext cx="4284113" cy="0"/>
        </a:xfrm>
        <a:prstGeom prst="line">
          <a:avLst/>
        </a:prstGeom>
        <a:noFill/>
        <a:ln w="317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BCFC1-C4BD-445A-A42B-FE07FE9BC90B}">
      <dsp:nvSpPr>
        <dsp:cNvPr id="0" name=""/>
        <dsp:cNvSpPr/>
      </dsp:nvSpPr>
      <dsp:spPr>
        <a:xfrm>
          <a:off x="772758" y="1847853"/>
          <a:ext cx="4017711" cy="38703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F44C9-81EB-48EE-BECE-B1CCBA20D9F1}">
      <dsp:nvSpPr>
        <dsp:cNvPr id="0" name=""/>
        <dsp:cNvSpPr/>
      </dsp:nvSpPr>
      <dsp:spPr>
        <a:xfrm>
          <a:off x="-330191" y="185053"/>
          <a:ext cx="6352101" cy="8197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399"/>
              </a:solidFill>
            </a:rPr>
            <a:t>Доставка пенсий осуществляется</a:t>
          </a:r>
          <a:endParaRPr lang="ru-RU" sz="2400" b="1" kern="1200" dirty="0">
            <a:solidFill>
              <a:srgbClr val="003399"/>
            </a:solidFill>
          </a:endParaRPr>
        </a:p>
      </dsp:txBody>
      <dsp:txXfrm>
        <a:off x="-330191" y="185053"/>
        <a:ext cx="6352101" cy="819727"/>
      </dsp:txXfrm>
    </dsp:sp>
    <dsp:sp modelId="{4CBFAE3A-E828-42FE-93F5-578330549324}">
      <dsp:nvSpPr>
        <dsp:cNvPr id="0" name=""/>
        <dsp:cNvSpPr/>
      </dsp:nvSpPr>
      <dsp:spPr>
        <a:xfrm>
          <a:off x="6265123" y="1333670"/>
          <a:ext cx="2090456" cy="203049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3A68A-2E90-405C-952E-478ECECEB4FF}">
      <dsp:nvSpPr>
        <dsp:cNvPr id="0" name=""/>
        <dsp:cNvSpPr/>
      </dsp:nvSpPr>
      <dsp:spPr>
        <a:xfrm>
          <a:off x="6451602" y="261251"/>
          <a:ext cx="1980471" cy="981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/>
            </a:rPr>
            <a:t>АО «Почта России»</a:t>
          </a:r>
          <a:endParaRPr lang="ru-RU" sz="1600" b="1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6451602" y="261251"/>
        <a:ext cx="1980471" cy="981933"/>
      </dsp:txXfrm>
    </dsp:sp>
    <dsp:sp modelId="{48A422FC-B209-4682-B38F-7C99766669E7}">
      <dsp:nvSpPr>
        <dsp:cNvPr id="0" name=""/>
        <dsp:cNvSpPr/>
      </dsp:nvSpPr>
      <dsp:spPr>
        <a:xfrm>
          <a:off x="6631200" y="4178238"/>
          <a:ext cx="1790019" cy="179001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4A1A5-49E3-4AD7-9A9C-8EF7D28E2B85}">
      <dsp:nvSpPr>
        <dsp:cNvPr id="0" name=""/>
        <dsp:cNvSpPr/>
      </dsp:nvSpPr>
      <dsp:spPr>
        <a:xfrm>
          <a:off x="7989209" y="3306910"/>
          <a:ext cx="330413" cy="1790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7989209" y="3306910"/>
        <a:ext cx="330413" cy="1790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0.54657</cdr:x>
      <cdr:y>0.83261</cdr:y>
    </cdr:from>
    <cdr:to>
      <cdr:x>0.88331</cdr:x>
      <cdr:y>0.89907</cdr:y>
    </cdr:to>
    <cdr:sp macro="" textlink="">
      <cdr:nvSpPr>
        <cdr:cNvPr id="2" name="TextBox 25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2AF69DD2-5117-A83C-2EEC-8FDA7223E19D}"/>
            </a:ext>
          </a:extLst>
        </cdr:cNvPr>
        <cdr:cNvSpPr txBox="1"/>
      </cdr:nvSpPr>
      <cdr:spPr>
        <a:xfrm xmlns:a="http://schemas.openxmlformats.org/drawingml/2006/main" rot="10800000" flipV="1">
          <a:off x="4081566" y="5012129"/>
          <a:ext cx="251464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x-none"/>
          </a:defPPr>
          <a:lvl1pPr marL="0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1pPr>
          <a:lvl2pPr marL="457167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2pPr>
          <a:lvl3pPr marL="914332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3pPr>
          <a:lvl4pPr marL="1371498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4pPr>
          <a:lvl5pPr marL="1828664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5pPr>
          <a:lvl6pPr marL="2285830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6pPr>
          <a:lvl7pPr marL="2742994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7pPr>
          <a:lvl8pPr marL="3200160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8pPr>
          <a:lvl9pPr marL="3657327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(167585 заявлений)</a:t>
          </a:r>
          <a:endParaRPr lang="ru-RU" sz="2000" b="1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0.51596</cdr:x>
      <cdr:y>0.83342</cdr:y>
    </cdr:from>
    <cdr:to>
      <cdr:x>0.55678</cdr:x>
      <cdr:y>0.88676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3852985" y="4761785"/>
          <a:ext cx="304800" cy="3048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rgbClr val="0A0A0A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0.60786</cdr:x>
      <cdr:y>0.13924</cdr:y>
    </cdr:from>
    <cdr:to>
      <cdr:x>0.7185</cdr:x>
      <cdr:y>0.29928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F14CEDBB-28D6-2E95-BB14-8686AB19ED6E}"/>
            </a:ext>
          </a:extLst>
        </cdr:cNvPr>
        <cdr:cNvSpPr txBox="1"/>
      </cdr:nvSpPr>
      <cdr:spPr>
        <a:xfrm xmlns:a="http://schemas.openxmlformats.org/drawingml/2006/main">
          <a:off x="4567234" y="838200"/>
          <a:ext cx="831308" cy="963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(43326 </a:t>
          </a:r>
          <a:r>
            <a:rPr lang="ru-RU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заявлений)</a:t>
          </a:r>
        </a:p>
      </cdr:txBody>
    </cdr:sp>
  </cdr:relSizeAnchor>
  <cdr:relSizeAnchor xmlns:cdr="http://schemas.openxmlformats.org/drawingml/2006/chartDrawing">
    <cdr:from>
      <cdr:x>0.56351</cdr:x>
      <cdr:y>0.83342</cdr:y>
    </cdr:from>
    <cdr:to>
      <cdr:x>0.61421</cdr:x>
      <cdr:y>0.88676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4233985" y="4761785"/>
          <a:ext cx="381000" cy="3048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rgbClr val="0A0A0A"/>
            </a:solidFill>
          </a:endParaRPr>
        </a:p>
      </cdr:txBody>
    </cdr:sp>
  </cdr:relSizeAnchor>
  <cdr:relSizeAnchor xmlns:cdr="http://schemas.openxmlformats.org/drawingml/2006/chartDrawing">
    <cdr:from>
      <cdr:x>0.60407</cdr:x>
      <cdr:y>0.84675</cdr:y>
    </cdr:from>
    <cdr:to>
      <cdr:x>0.96873</cdr:x>
      <cdr:y>0.91322</cdr:y>
    </cdr:to>
    <cdr:sp macro="" textlink="">
      <cdr:nvSpPr>
        <cdr:cNvPr id="4" name="TextBox 25">
          <a:extLst xmlns:a="http://schemas.openxmlformats.org/drawingml/2006/main">
            <a:ext uri="{FF2B5EF4-FFF2-40B4-BE49-F238E27FC236}">
              <a16:creationId xmlns:lc="http://schemas.openxmlformats.org/drawingml/2006/lockedCanvas" xmlns:r="http://schemas.openxmlformats.org/officeDocument/2006/relationships" xmlns:p="http://schemas.openxmlformats.org/presentationml/2006/main" xmlns="" xmlns:a16="http://schemas.microsoft.com/office/drawing/2014/main" id="{2AF69DD2-5117-A83C-2EEC-8FDA7223E19D}"/>
            </a:ext>
          </a:extLst>
        </cdr:cNvPr>
        <cdr:cNvSpPr txBox="1"/>
      </cdr:nvSpPr>
      <cdr:spPr>
        <a:xfrm xmlns:a="http://schemas.openxmlformats.org/drawingml/2006/main">
          <a:off x="4416014" y="5097265"/>
          <a:ext cx="266582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(167585 заявлений)</a:t>
          </a:r>
          <a:endParaRPr lang="ru-RU" sz="2000" b="1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0.22093</cdr:x>
      <cdr:y>0.20836</cdr:y>
    </cdr:from>
    <cdr:to>
      <cdr:x>0.29627</cdr:x>
      <cdr:y>0.27142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8022" y="944761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0.53051</cdr:x>
      <cdr:y>0.57916</cdr:y>
    </cdr:from>
    <cdr:to>
      <cdr:x>0.57778</cdr:x>
      <cdr:y>0.64322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282" y="2593007"/>
          <a:ext cx="382552" cy="280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3</a:t>
          </a:r>
          <a:endParaRPr lang="ru-RU" sz="1100" dirty="0">
            <a:solidFill>
              <a:schemeClr val="accent6">
                <a:lumMod val="20000"/>
                <a:lumOff val="8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0.03699</cdr:x>
      <cdr:y>0.73002</cdr:y>
    </cdr:from>
    <cdr:to>
      <cdr:x>0.92394</cdr:x>
      <cdr:y>0.84715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06288" y="4500817"/>
          <a:ext cx="7344762" cy="72214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0.08696</cdr:x>
      <cdr:y>0.78043</cdr:y>
    </cdr:from>
    <cdr:to>
      <cdr:x>0.27826</cdr:x>
      <cdr:y>0.86828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0080" y="3838213"/>
          <a:ext cx="1584176" cy="43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2021</a:t>
          </a:r>
        </a:p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0.37749</cdr:x>
      <cdr:y>0.78043</cdr:y>
    </cdr:from>
    <cdr:to>
      <cdr:x>0.5096</cdr:x>
      <cdr:y>0.85364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80692" y="3838227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0.37744</cdr:x>
      <cdr:y>0.776</cdr:y>
    </cdr:from>
    <cdr:to>
      <cdr:x>0.5913</cdr:x>
      <cdr:y>0.86385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125550" y="3816426"/>
          <a:ext cx="1770994" cy="43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2022</a:t>
          </a:r>
        </a:p>
        <a:p xmlns:a="http://schemas.openxmlformats.org/drawingml/2006/main">
          <a:pPr algn="ctr"/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0.66053</cdr:x>
      <cdr:y>0.776</cdr:y>
    </cdr:from>
    <cdr:to>
      <cdr:x>0.88696</cdr:x>
      <cdr:y>0.86385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469796" y="3816426"/>
          <a:ext cx="1875020" cy="43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2023</a:t>
          </a:r>
          <a:endParaRPr lang="ru-RU" sz="20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0.04348</cdr:x>
      <cdr:y>0.75115</cdr:y>
    </cdr:from>
    <cdr:to>
      <cdr:x>0.93043</cdr:x>
      <cdr:y>0.86828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60041" y="3694212"/>
          <a:ext cx="7344816" cy="57605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0.08696</cdr:x>
      <cdr:y>0.78043</cdr:y>
    </cdr:from>
    <cdr:to>
      <cdr:x>0.27826</cdr:x>
      <cdr:y>0.86828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0080" y="3838213"/>
          <a:ext cx="1584176" cy="43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2021</a:t>
          </a:r>
        </a:p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0.37749</cdr:x>
      <cdr:y>0.78043</cdr:y>
    </cdr:from>
    <cdr:to>
      <cdr:x>0.5096</cdr:x>
      <cdr:y>0.85364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80692" y="3838227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0.37744</cdr:x>
      <cdr:y>0.776</cdr:y>
    </cdr:from>
    <cdr:to>
      <cdr:x>0.5913</cdr:x>
      <cdr:y>0.86385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125550" y="3816426"/>
          <a:ext cx="1770994" cy="43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2022</a:t>
          </a:r>
        </a:p>
        <a:p xmlns:a="http://schemas.openxmlformats.org/drawingml/2006/main">
          <a:pPr algn="ctr"/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0.66053</cdr:x>
      <cdr:y>0.776</cdr:y>
    </cdr:from>
    <cdr:to>
      <cdr:x>0.88696</cdr:x>
      <cdr:y>0.86385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469796" y="3816426"/>
          <a:ext cx="1875020" cy="43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2023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306516" cy="340684"/>
          </a:xfrm>
          <a:prstGeom prst="rect">
            <a:avLst/>
          </a:prstGeom>
        </p:spPr>
        <p:txBody>
          <a:bodyPr vert="horz" lIns="92161" tIns="46080" rIns="92161" bIns="460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633" y="4"/>
            <a:ext cx="4308112" cy="340684"/>
          </a:xfrm>
          <a:prstGeom prst="rect">
            <a:avLst/>
          </a:prstGeom>
        </p:spPr>
        <p:txBody>
          <a:bodyPr vert="horz" lIns="92161" tIns="46080" rIns="92161" bIns="46080" rtlCol="0"/>
          <a:lstStyle>
            <a:lvl1pPr algn="r">
              <a:defRPr sz="1200"/>
            </a:lvl1pPr>
          </a:lstStyle>
          <a:p>
            <a:fld id="{A7F42438-B533-42AD-BFA0-09F2232AA65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66525"/>
            <a:ext cx="4306516" cy="340684"/>
          </a:xfrm>
          <a:prstGeom prst="rect">
            <a:avLst/>
          </a:prstGeom>
        </p:spPr>
        <p:txBody>
          <a:bodyPr vert="horz" lIns="92161" tIns="46080" rIns="92161" bIns="460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633" y="6466525"/>
            <a:ext cx="4308112" cy="340684"/>
          </a:xfrm>
          <a:prstGeom prst="rect">
            <a:avLst/>
          </a:prstGeom>
        </p:spPr>
        <p:txBody>
          <a:bodyPr vert="horz" lIns="92161" tIns="46080" rIns="92161" bIns="46080" rtlCol="0" anchor="b"/>
          <a:lstStyle>
            <a:lvl1pPr algn="r">
              <a:defRPr sz="1200"/>
            </a:lvl1pPr>
          </a:lstStyle>
          <a:p>
            <a:fld id="{CC523757-6BBB-4A84-99D1-C9ECDAF88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4384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1" tIns="46080" rIns="92161" bIns="46080" rtlCol="0" anchor="ctr"/>
          <a:lstStyle/>
          <a:p>
            <a:endParaRPr lang="ru-RU"/>
          </a:p>
        </p:txBody>
      </p:sp>
      <p:sp>
        <p:nvSpPr>
          <p:cNvPr id="11" name="Заметки 10"/>
          <p:cNvSpPr>
            <a:spLocks noGrp="1"/>
          </p:cNvSpPr>
          <p:nvPr>
            <p:ph type="body" sz="quarter" idx="3"/>
          </p:nvPr>
        </p:nvSpPr>
        <p:spPr>
          <a:xfrm>
            <a:off x="993935" y="3276654"/>
            <a:ext cx="7951470" cy="2680458"/>
          </a:xfrm>
          <a:prstGeom prst="rect">
            <a:avLst/>
          </a:prstGeom>
        </p:spPr>
        <p:txBody>
          <a:bodyPr vert="horz" lIns="92168" tIns="46084" rIns="92168" bIns="460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1619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66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49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35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02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30525" y="852488"/>
            <a:ext cx="4078288" cy="2295525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xfrm>
            <a:off x="994398" y="3276936"/>
            <a:ext cx="7950544" cy="2680043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8938" y="852488"/>
            <a:ext cx="4081462" cy="2295525"/>
          </a:xfrm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8938" y="852488"/>
            <a:ext cx="4081462" cy="2295525"/>
          </a:xfrm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8938" y="852488"/>
            <a:ext cx="4081462" cy="2295525"/>
          </a:xfrm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8938" y="852488"/>
            <a:ext cx="4081462" cy="2295525"/>
          </a:xfrm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8938" y="852488"/>
            <a:ext cx="4081462" cy="2295525"/>
          </a:xfrm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30525" y="852488"/>
            <a:ext cx="4078288" cy="2295525"/>
          </a:xfrm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30525" y="852488"/>
            <a:ext cx="4078288" cy="2295525"/>
          </a:xfrm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30525" y="852488"/>
            <a:ext cx="4078288" cy="2295525"/>
          </a:xfrm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30525" y="852488"/>
            <a:ext cx="4078288" cy="2295525"/>
          </a:xfrm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30525" y="852488"/>
            <a:ext cx="4078288" cy="2295525"/>
          </a:xfrm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30525" y="852488"/>
            <a:ext cx="4078288" cy="2295525"/>
          </a:xfrm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30525" y="852488"/>
            <a:ext cx="4078288" cy="2295525"/>
          </a:xfrm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30525" y="852488"/>
            <a:ext cx="4078288" cy="2295525"/>
          </a:xfrm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30525" y="852488"/>
            <a:ext cx="4078288" cy="2295525"/>
          </a:xfrm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30525" y="852488"/>
            <a:ext cx="4078288" cy="2295525"/>
          </a:xfrm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8938" y="852488"/>
            <a:ext cx="4081462" cy="2295525"/>
          </a:xfrm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8938" y="852488"/>
            <a:ext cx="4081462" cy="2295525"/>
          </a:xfrm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8938" y="852488"/>
            <a:ext cx="4081462" cy="2295525"/>
          </a:xfrm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8938" y="852488"/>
            <a:ext cx="4081462" cy="2295525"/>
          </a:xfrm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2840572"/>
            <a:ext cx="138176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60C9-926F-4775-ABF9-ADF5186978BC}" type="datetime1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7B85-70AD-4B0E-B2CB-53ED3A10F82D}" type="datetime1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952178" y="488951"/>
            <a:ext cx="6502400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4979" y="488951"/>
            <a:ext cx="19236267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69B4-8D3E-4056-A862-9DDEAC369356}" type="datetime1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042D-DE26-4C47-BEAD-BD145E4084AC}" type="datetime1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4112" y="3875622"/>
            <a:ext cx="1381760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1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42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13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8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55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2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9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68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A9E2-C9E3-4EEE-A9D5-99BF00333B28}" type="datetime1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4978" y="2844801"/>
            <a:ext cx="12869333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585246" y="2844801"/>
            <a:ext cx="12869333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F1B1-2AA0-4A9D-AF6D-B18219906A64}" type="datetime1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2" indent="0">
              <a:buNone/>
              <a:defRPr sz="2900" b="1"/>
            </a:lvl3pPr>
            <a:lvl4pPr marL="2177136" indent="0">
              <a:buNone/>
              <a:defRPr sz="2500" b="1"/>
            </a:lvl4pPr>
            <a:lvl5pPr marL="2902845" indent="0">
              <a:buNone/>
              <a:defRPr sz="2500" b="1"/>
            </a:lvl5pPr>
            <a:lvl6pPr marL="3628557" indent="0">
              <a:buNone/>
              <a:defRPr sz="2500" b="1"/>
            </a:lvl6pPr>
            <a:lvl7pPr marL="4354269" indent="0">
              <a:buNone/>
              <a:defRPr sz="2500" b="1"/>
            </a:lvl7pPr>
            <a:lvl8pPr marL="5079981" indent="0">
              <a:buNone/>
              <a:defRPr sz="2500" b="1"/>
            </a:lvl8pPr>
            <a:lvl9pPr marL="5805689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2800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57828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2" indent="0">
              <a:buNone/>
              <a:defRPr sz="2900" b="1"/>
            </a:lvl3pPr>
            <a:lvl4pPr marL="2177136" indent="0">
              <a:buNone/>
              <a:defRPr sz="2500" b="1"/>
            </a:lvl4pPr>
            <a:lvl5pPr marL="2902845" indent="0">
              <a:buNone/>
              <a:defRPr sz="2500" b="1"/>
            </a:lvl5pPr>
            <a:lvl6pPr marL="3628557" indent="0">
              <a:buNone/>
              <a:defRPr sz="2500" b="1"/>
            </a:lvl6pPr>
            <a:lvl7pPr marL="4354269" indent="0">
              <a:buNone/>
              <a:defRPr sz="2500" b="1"/>
            </a:lvl7pPr>
            <a:lvl8pPr marL="5079981" indent="0">
              <a:buNone/>
              <a:defRPr sz="2500" b="1"/>
            </a:lvl8pPr>
            <a:lvl9pPr marL="5805689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257828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BB70-FDAC-4057-B684-5C6157A273B5}" type="datetime1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E50D-21C8-4E63-9F9C-E80F7DAE5B73}" type="datetime1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2100-0C5C-49FF-B0C3-53C924C69334}" type="datetime1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4" y="364067"/>
            <a:ext cx="534811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5644" y="364071"/>
            <a:ext cx="9087556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4" y="1913471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2" indent="0">
              <a:buNone/>
              <a:defRPr sz="1600"/>
            </a:lvl3pPr>
            <a:lvl4pPr marL="2177136" indent="0">
              <a:buNone/>
              <a:defRPr sz="1400"/>
            </a:lvl4pPr>
            <a:lvl5pPr marL="2902845" indent="0">
              <a:buNone/>
              <a:defRPr sz="1400"/>
            </a:lvl5pPr>
            <a:lvl6pPr marL="3628557" indent="0">
              <a:buNone/>
              <a:defRPr sz="1400"/>
            </a:lvl6pPr>
            <a:lvl7pPr marL="4354269" indent="0">
              <a:buNone/>
              <a:defRPr sz="1400"/>
            </a:lvl7pPr>
            <a:lvl8pPr marL="5079981" indent="0">
              <a:buNone/>
              <a:defRPr sz="1400"/>
            </a:lvl8pPr>
            <a:lvl9pPr marL="580568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D389-02C3-4AD3-8BFF-AEDDDBC4862F}" type="datetime1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714" indent="0">
              <a:buNone/>
              <a:defRPr sz="4400"/>
            </a:lvl2pPr>
            <a:lvl3pPr marL="1451422" indent="0">
              <a:buNone/>
              <a:defRPr sz="3800"/>
            </a:lvl3pPr>
            <a:lvl4pPr marL="2177136" indent="0">
              <a:buNone/>
              <a:defRPr sz="3200"/>
            </a:lvl4pPr>
            <a:lvl5pPr marL="2902845" indent="0">
              <a:buNone/>
              <a:defRPr sz="3200"/>
            </a:lvl5pPr>
            <a:lvl6pPr marL="3628557" indent="0">
              <a:buNone/>
              <a:defRPr sz="3200"/>
            </a:lvl6pPr>
            <a:lvl7pPr marL="4354269" indent="0">
              <a:buNone/>
              <a:defRPr sz="3200"/>
            </a:lvl7pPr>
            <a:lvl8pPr marL="5079981" indent="0">
              <a:buNone/>
              <a:defRPr sz="3200"/>
            </a:lvl8pPr>
            <a:lvl9pPr marL="5805689" indent="0">
              <a:buNone/>
              <a:defRPr sz="3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2" indent="0">
              <a:buNone/>
              <a:defRPr sz="1600"/>
            </a:lvl3pPr>
            <a:lvl4pPr marL="2177136" indent="0">
              <a:buNone/>
              <a:defRPr sz="1400"/>
            </a:lvl4pPr>
            <a:lvl5pPr marL="2902845" indent="0">
              <a:buNone/>
              <a:defRPr sz="1400"/>
            </a:lvl5pPr>
            <a:lvl6pPr marL="3628557" indent="0">
              <a:buNone/>
              <a:defRPr sz="1400"/>
            </a:lvl6pPr>
            <a:lvl7pPr marL="4354269" indent="0">
              <a:buNone/>
              <a:defRPr sz="1400"/>
            </a:lvl7pPr>
            <a:lvl8pPr marL="5079981" indent="0">
              <a:buNone/>
              <a:defRPr sz="1400"/>
            </a:lvl8pPr>
            <a:lvl9pPr marL="580568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C728-5086-4032-B204-733129E8EF67}" type="datetime1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133605"/>
            <a:ext cx="14630400" cy="6034617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2800" y="8475138"/>
            <a:ext cx="3793067" cy="486833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27E1A-5FB7-47C7-8785-EE28989A2A7B}" type="datetime1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54135" y="8475138"/>
            <a:ext cx="5147733" cy="486833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50133" y="8475138"/>
            <a:ext cx="3793067" cy="486833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hf hdr="0" ftr="0" dt="0"/>
  <p:txStyles>
    <p:titleStyle>
      <a:lvl1pPr algn="ctr" defTabSz="1451422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85" indent="-544285" algn="l" defTabSz="1451422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85" indent="-453571" algn="l" defTabSz="1451422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79" indent="-362857" algn="l" defTabSz="145142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88" indent="-362857" algn="l" defTabSz="145142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701" indent="-362857" algn="l" defTabSz="1451422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413" indent="-362857" algn="l" defTabSz="14514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124" indent="-362857" algn="l" defTabSz="14514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836" indent="-362857" algn="l" defTabSz="14514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546" indent="-362857" algn="l" defTabSz="14514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514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4" algn="l" defTabSz="14514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2" algn="l" defTabSz="14514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36" algn="l" defTabSz="14514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45" algn="l" defTabSz="14514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557" algn="l" defTabSz="14514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269" algn="l" defTabSz="14514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981" algn="l" defTabSz="14514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689" algn="l" defTabSz="145142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13.png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jpeg"/><Relationship Id="rId5" Type="http://schemas.openxmlformats.org/officeDocument/2006/relationships/image" Target="../media/image11.png"/><Relationship Id="rId4" Type="http://schemas.openxmlformats.org/officeDocument/2006/relationships/oleObject" Target="../embeddings/_____Microsoft_Office_Excel_97-20031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chart" Target="../charts/char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chart" Target="../charts/char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chart" Target="../charts/char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chart" Target="../charts/char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chart" Target="../charts/char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chart" Target="../charts/char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1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5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Office_Excel_97-20033.xls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>
            <a:extLst>
              <a:ext uri="{FF2B5EF4-FFF2-40B4-BE49-F238E27FC236}"/>
            </a:extLst>
          </p:cNvPr>
          <p:cNvSpPr/>
          <p:nvPr/>
        </p:nvSpPr>
        <p:spPr>
          <a:xfrm>
            <a:off x="166513" y="152400"/>
            <a:ext cx="2071511" cy="8847667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8" name="Прямоугольник 37"/>
          <p:cNvSpPr/>
          <p:nvPr/>
        </p:nvSpPr>
        <p:spPr>
          <a:xfrm>
            <a:off x="279401" y="304800"/>
            <a:ext cx="15620999" cy="8534400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" name="Picture 2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8800" y="533400"/>
            <a:ext cx="2438400" cy="1632744"/>
          </a:xfrm>
          <a:prstGeom prst="rect">
            <a:avLst/>
          </a:prstGeom>
          <a:ln>
            <a:noFill/>
          </a:ln>
          <a:effectLst>
            <a:outerShdw blurRad="292100" dist="139700" dir="2700000" sx="102000" sy="102000" algn="tl" rotWithShape="0">
              <a:srgbClr val="333333">
                <a:alpha val="16000"/>
              </a:srgbClr>
            </a:outerShdw>
          </a:effectLst>
        </p:spPr>
      </p:pic>
      <p:sp>
        <p:nvSpPr>
          <p:cNvPr id="27" name="TextBox 33"/>
          <p:cNvSpPr txBox="1">
            <a:spLocks noChangeArrowheads="1"/>
          </p:cNvSpPr>
          <p:nvPr/>
        </p:nvSpPr>
        <p:spPr bwMode="auto">
          <a:xfrm>
            <a:off x="1727290" y="3419872"/>
            <a:ext cx="13597026" cy="19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86457" tIns="43229" rIns="86457" bIns="43229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399"/>
                </a:solidFill>
                <a:latin typeface="Calibri" pitchFamily="34" charset="0"/>
                <a:cs typeface="Times New Roman" pitchFamily="18" charset="0"/>
              </a:rPr>
              <a:t>       </a:t>
            </a:r>
            <a:r>
              <a:rPr lang="ru-RU" sz="4000" b="1" dirty="0">
                <a:solidFill>
                  <a:srgbClr val="003399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Minion Pro Cond" pitchFamily="18" charset="0"/>
                <a:cs typeface="Aharoni" pitchFamily="2" charset="-79"/>
              </a:rPr>
              <a:t>Информационно – статистический сборник 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3399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Minion Pro Cond" pitchFamily="18" charset="0"/>
                <a:cs typeface="Aharoni" pitchFamily="2" charset="-79"/>
              </a:rPr>
              <a:t>о  деятельности Отделения  Фонда пенсионного и социального страхования  по Омской области в </a:t>
            </a:r>
            <a:r>
              <a:rPr lang="ru-RU" sz="4000" b="1" dirty="0">
                <a:solidFill>
                  <a:srgbClr val="003399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Minion Pro Cond" pitchFamily="18" charset="0"/>
                <a:cs typeface="Times New Roman" pitchFamily="18" charset="0"/>
              </a:rPr>
              <a:t>2023 </a:t>
            </a:r>
            <a:r>
              <a:rPr lang="ru-RU" sz="4000" b="1" dirty="0">
                <a:solidFill>
                  <a:srgbClr val="003399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Minion Pro Cond" pitchFamily="18" charset="0"/>
                <a:cs typeface="Aharoni" pitchFamily="2" charset="-79"/>
              </a:rPr>
              <a:t>году</a:t>
            </a:r>
          </a:p>
        </p:txBody>
      </p:sp>
      <p:sp>
        <p:nvSpPr>
          <p:cNvPr id="28" name="object 64"/>
          <p:cNvSpPr/>
          <p:nvPr/>
        </p:nvSpPr>
        <p:spPr>
          <a:xfrm>
            <a:off x="8521170" y="7452320"/>
            <a:ext cx="1143001" cy="960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>
            <a:scene3d>
              <a:camera prst="perspectiveContrastingRightFacing"/>
              <a:lightRig rig="threePt" dir="t"/>
            </a:scene3d>
          </a:bodyPr>
          <a:lstStyle/>
          <a:p>
            <a:pPr>
              <a:defRPr/>
            </a:pPr>
            <a:endParaRPr/>
          </a:p>
        </p:txBody>
      </p:sp>
      <p:sp>
        <p:nvSpPr>
          <p:cNvPr id="30" name="object 69"/>
          <p:cNvSpPr>
            <a:spLocks noChangeArrowheads="1"/>
          </p:cNvSpPr>
          <p:nvPr/>
        </p:nvSpPr>
        <p:spPr bwMode="auto">
          <a:xfrm>
            <a:off x="4680743" y="7452320"/>
            <a:ext cx="1143001" cy="96010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32" name="object 68"/>
          <p:cNvSpPr>
            <a:spLocks noChangeArrowheads="1"/>
          </p:cNvSpPr>
          <p:nvPr/>
        </p:nvSpPr>
        <p:spPr bwMode="auto">
          <a:xfrm>
            <a:off x="2429835" y="7548331"/>
            <a:ext cx="1473696" cy="864096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12352869" y="7452785"/>
            <a:ext cx="1665111" cy="958849"/>
            <a:chOff x="13344652" y="5556329"/>
            <a:chExt cx="2582619" cy="2268657"/>
          </a:xfrm>
        </p:grpSpPr>
        <p:sp>
          <p:nvSpPr>
            <p:cNvPr id="34" name="object 66"/>
            <p:cNvSpPr>
              <a:spLocks noChangeArrowheads="1"/>
            </p:cNvSpPr>
            <p:nvPr/>
          </p:nvSpPr>
          <p:spPr bwMode="auto">
            <a:xfrm>
              <a:off x="14465431" y="5556329"/>
              <a:ext cx="1461840" cy="2268657"/>
            </a:xfrm>
            <a:prstGeom prst="rect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bject 67"/>
            <p:cNvSpPr>
              <a:spLocks noChangeArrowheads="1"/>
            </p:cNvSpPr>
            <p:nvPr/>
          </p:nvSpPr>
          <p:spPr bwMode="auto">
            <a:xfrm>
              <a:off x="13344652" y="6103988"/>
              <a:ext cx="1449298" cy="1715601"/>
            </a:xfrm>
            <a:prstGeom prst="rect">
              <a:avLst/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9714" name="Рисунок 35"/>
          <p:cNvPicPr>
            <a:picLocks noChangeAspect="1"/>
          </p:cNvPicPr>
          <p:nvPr/>
        </p:nvPicPr>
        <p:blipFill>
          <a:blip r:embed="rId9" cstate="print">
            <a:lum bright="30000" contrast="20000"/>
            <a:grayscl/>
          </a:blip>
          <a:srcRect/>
          <a:stretch>
            <a:fillRect/>
          </a:stretch>
        </p:blipFill>
        <p:spPr bwMode="auto">
          <a:xfrm>
            <a:off x="10600268" y="7452785"/>
            <a:ext cx="1238956" cy="95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p:blipFill>
        <p:spPr>
          <a:xfrm>
            <a:off x="6549144" y="7548331"/>
            <a:ext cx="1066800" cy="864096"/>
          </a:xfrm>
          <a:prstGeom prst="rect">
            <a:avLst/>
          </a:prstGeom>
        </p:spPr>
      </p:pic>
      <p:sp>
        <p:nvSpPr>
          <p:cNvPr id="40" name="Прямоугольник 6">
            <a:extLst>
              <a:ext uri="{FF2B5EF4-FFF2-40B4-BE49-F238E27FC236}"/>
            </a:extLst>
          </p:cNvPr>
          <p:cNvSpPr/>
          <p:nvPr/>
        </p:nvSpPr>
        <p:spPr bwMode="auto">
          <a:xfrm rot="10550932">
            <a:off x="341490" y="347134"/>
            <a:ext cx="1171221" cy="8439151"/>
          </a:xfrm>
          <a:custGeom>
            <a:avLst/>
            <a:gdLst>
              <a:gd name="connsiteX0" fmla="*/ 0 w 1527048"/>
              <a:gd name="connsiteY0" fmla="*/ 0 h 6858000"/>
              <a:gd name="connsiteX1" fmla="*/ 1527048 w 1527048"/>
              <a:gd name="connsiteY1" fmla="*/ 0 h 6858000"/>
              <a:gd name="connsiteX2" fmla="*/ 1527048 w 1527048"/>
              <a:gd name="connsiteY2" fmla="*/ 6858000 h 6858000"/>
              <a:gd name="connsiteX3" fmla="*/ 0 w 1527048"/>
              <a:gd name="connsiteY3" fmla="*/ 6858000 h 6858000"/>
              <a:gd name="connsiteX4" fmla="*/ 0 w 1527048"/>
              <a:gd name="connsiteY4" fmla="*/ 0 h 6858000"/>
              <a:gd name="connsiteX0" fmla="*/ 822960 w 1527048"/>
              <a:gd name="connsiteY0" fmla="*/ 54864 h 6858000"/>
              <a:gd name="connsiteX1" fmla="*/ 1527048 w 1527048"/>
              <a:gd name="connsiteY1" fmla="*/ 0 h 6858000"/>
              <a:gd name="connsiteX2" fmla="*/ 1527048 w 1527048"/>
              <a:gd name="connsiteY2" fmla="*/ 6858000 h 6858000"/>
              <a:gd name="connsiteX3" fmla="*/ 0 w 1527048"/>
              <a:gd name="connsiteY3" fmla="*/ 6858000 h 6858000"/>
              <a:gd name="connsiteX4" fmla="*/ 822960 w 1527048"/>
              <a:gd name="connsiteY4" fmla="*/ 54864 h 6858000"/>
              <a:gd name="connsiteX0" fmla="*/ 658368 w 1527048"/>
              <a:gd name="connsiteY0" fmla="*/ 0 h 6867144"/>
              <a:gd name="connsiteX1" fmla="*/ 1527048 w 1527048"/>
              <a:gd name="connsiteY1" fmla="*/ 9144 h 6867144"/>
              <a:gd name="connsiteX2" fmla="*/ 1527048 w 1527048"/>
              <a:gd name="connsiteY2" fmla="*/ 6867144 h 6867144"/>
              <a:gd name="connsiteX3" fmla="*/ 0 w 1527048"/>
              <a:gd name="connsiteY3" fmla="*/ 6867144 h 6867144"/>
              <a:gd name="connsiteX4" fmla="*/ 658368 w 1527048"/>
              <a:gd name="connsiteY4" fmla="*/ 0 h 6867144"/>
              <a:gd name="connsiteX0" fmla="*/ 658368 w 1527048"/>
              <a:gd name="connsiteY0" fmla="*/ 0 h 6867144"/>
              <a:gd name="connsiteX1" fmla="*/ 758952 w 1527048"/>
              <a:gd name="connsiteY1" fmla="*/ 0 h 6867144"/>
              <a:gd name="connsiteX2" fmla="*/ 1527048 w 1527048"/>
              <a:gd name="connsiteY2" fmla="*/ 6867144 h 6867144"/>
              <a:gd name="connsiteX3" fmla="*/ 0 w 1527048"/>
              <a:gd name="connsiteY3" fmla="*/ 6867144 h 6867144"/>
              <a:gd name="connsiteX4" fmla="*/ 658368 w 1527048"/>
              <a:gd name="connsiteY4" fmla="*/ 0 h 6867144"/>
              <a:gd name="connsiteX0" fmla="*/ 658368 w 1527048"/>
              <a:gd name="connsiteY0" fmla="*/ 0 h 6867144"/>
              <a:gd name="connsiteX1" fmla="*/ 758952 w 1527048"/>
              <a:gd name="connsiteY1" fmla="*/ 0 h 6867144"/>
              <a:gd name="connsiteX2" fmla="*/ 1527048 w 1527048"/>
              <a:gd name="connsiteY2" fmla="*/ 6867144 h 6867144"/>
              <a:gd name="connsiteX3" fmla="*/ 0 w 1527048"/>
              <a:gd name="connsiteY3" fmla="*/ 6867144 h 6867144"/>
              <a:gd name="connsiteX4" fmla="*/ 658368 w 1527048"/>
              <a:gd name="connsiteY4" fmla="*/ 0 h 6867144"/>
              <a:gd name="connsiteX0" fmla="*/ 673467 w 1542147"/>
              <a:gd name="connsiteY0" fmla="*/ 0 h 6867144"/>
              <a:gd name="connsiteX1" fmla="*/ 774051 w 1542147"/>
              <a:gd name="connsiteY1" fmla="*/ 0 h 6867144"/>
              <a:gd name="connsiteX2" fmla="*/ 1542147 w 1542147"/>
              <a:gd name="connsiteY2" fmla="*/ 6867144 h 6867144"/>
              <a:gd name="connsiteX3" fmla="*/ 15099 w 1542147"/>
              <a:gd name="connsiteY3" fmla="*/ 6867144 h 6867144"/>
              <a:gd name="connsiteX4" fmla="*/ 902067 w 1542147"/>
              <a:gd name="connsiteY4" fmla="*/ 2368296 h 6867144"/>
              <a:gd name="connsiteX5" fmla="*/ 673467 w 1542147"/>
              <a:gd name="connsiteY5" fmla="*/ 0 h 6867144"/>
              <a:gd name="connsiteX0" fmla="*/ 673467 w 1542147"/>
              <a:gd name="connsiteY0" fmla="*/ 0 h 6867144"/>
              <a:gd name="connsiteX1" fmla="*/ 774051 w 1542147"/>
              <a:gd name="connsiteY1" fmla="*/ 0 h 6867144"/>
              <a:gd name="connsiteX2" fmla="*/ 1542147 w 1542147"/>
              <a:gd name="connsiteY2" fmla="*/ 6867144 h 6867144"/>
              <a:gd name="connsiteX3" fmla="*/ 15099 w 1542147"/>
              <a:gd name="connsiteY3" fmla="*/ 6867144 h 6867144"/>
              <a:gd name="connsiteX4" fmla="*/ 902067 w 1542147"/>
              <a:gd name="connsiteY4" fmla="*/ 2368296 h 6867144"/>
              <a:gd name="connsiteX5" fmla="*/ 673467 w 1542147"/>
              <a:gd name="connsiteY5" fmla="*/ 0 h 6867144"/>
              <a:gd name="connsiteX0" fmla="*/ 679243 w 1547923"/>
              <a:gd name="connsiteY0" fmla="*/ 0 h 6867144"/>
              <a:gd name="connsiteX1" fmla="*/ 779827 w 1547923"/>
              <a:gd name="connsiteY1" fmla="*/ 0 h 6867144"/>
              <a:gd name="connsiteX2" fmla="*/ 1547923 w 1547923"/>
              <a:gd name="connsiteY2" fmla="*/ 6867144 h 6867144"/>
              <a:gd name="connsiteX3" fmla="*/ 20875 w 1547923"/>
              <a:gd name="connsiteY3" fmla="*/ 6867144 h 6867144"/>
              <a:gd name="connsiteX4" fmla="*/ 624379 w 1547923"/>
              <a:gd name="connsiteY4" fmla="*/ 2514600 h 6867144"/>
              <a:gd name="connsiteX5" fmla="*/ 679243 w 1547923"/>
              <a:gd name="connsiteY5" fmla="*/ 0 h 6867144"/>
              <a:gd name="connsiteX0" fmla="*/ 679243 w 1547923"/>
              <a:gd name="connsiteY0" fmla="*/ 0 h 6867144"/>
              <a:gd name="connsiteX1" fmla="*/ 779827 w 1547923"/>
              <a:gd name="connsiteY1" fmla="*/ 0 h 6867144"/>
              <a:gd name="connsiteX2" fmla="*/ 1547923 w 1547923"/>
              <a:gd name="connsiteY2" fmla="*/ 6867144 h 6867144"/>
              <a:gd name="connsiteX3" fmla="*/ 20875 w 1547923"/>
              <a:gd name="connsiteY3" fmla="*/ 6867144 h 6867144"/>
              <a:gd name="connsiteX4" fmla="*/ 624379 w 1547923"/>
              <a:gd name="connsiteY4" fmla="*/ 2514600 h 6867144"/>
              <a:gd name="connsiteX5" fmla="*/ 679243 w 1547923"/>
              <a:gd name="connsiteY5" fmla="*/ 0 h 6867144"/>
              <a:gd name="connsiteX0" fmla="*/ 679243 w 1547923"/>
              <a:gd name="connsiteY0" fmla="*/ 0 h 6867144"/>
              <a:gd name="connsiteX1" fmla="*/ 779827 w 1547923"/>
              <a:gd name="connsiteY1" fmla="*/ 0 h 6867144"/>
              <a:gd name="connsiteX2" fmla="*/ 1547923 w 1547923"/>
              <a:gd name="connsiteY2" fmla="*/ 6867144 h 6867144"/>
              <a:gd name="connsiteX3" fmla="*/ 20875 w 1547923"/>
              <a:gd name="connsiteY3" fmla="*/ 6867144 h 6867144"/>
              <a:gd name="connsiteX4" fmla="*/ 624379 w 1547923"/>
              <a:gd name="connsiteY4" fmla="*/ 2514600 h 6867144"/>
              <a:gd name="connsiteX5" fmla="*/ 679243 w 1547923"/>
              <a:gd name="connsiteY5" fmla="*/ 0 h 6867144"/>
              <a:gd name="connsiteX0" fmla="*/ 679770 w 1548450"/>
              <a:gd name="connsiteY0" fmla="*/ 0 h 6867144"/>
              <a:gd name="connsiteX1" fmla="*/ 780354 w 1548450"/>
              <a:gd name="connsiteY1" fmla="*/ 0 h 6867144"/>
              <a:gd name="connsiteX2" fmla="*/ 1548450 w 1548450"/>
              <a:gd name="connsiteY2" fmla="*/ 6867144 h 6867144"/>
              <a:gd name="connsiteX3" fmla="*/ 21402 w 1548450"/>
              <a:gd name="connsiteY3" fmla="*/ 6867144 h 6867144"/>
              <a:gd name="connsiteX4" fmla="*/ 606618 w 1548450"/>
              <a:gd name="connsiteY4" fmla="*/ 2523744 h 6867144"/>
              <a:gd name="connsiteX5" fmla="*/ 679770 w 1548450"/>
              <a:gd name="connsiteY5" fmla="*/ 0 h 6867144"/>
              <a:gd name="connsiteX0" fmla="*/ 92853 w 961533"/>
              <a:gd name="connsiteY0" fmla="*/ 0 h 6867144"/>
              <a:gd name="connsiteX1" fmla="*/ 193437 w 961533"/>
              <a:gd name="connsiteY1" fmla="*/ 0 h 6867144"/>
              <a:gd name="connsiteX2" fmla="*/ 961533 w 961533"/>
              <a:gd name="connsiteY2" fmla="*/ 6867144 h 6867144"/>
              <a:gd name="connsiteX3" fmla="*/ 431181 w 961533"/>
              <a:gd name="connsiteY3" fmla="*/ 6656832 h 6867144"/>
              <a:gd name="connsiteX4" fmla="*/ 19701 w 961533"/>
              <a:gd name="connsiteY4" fmla="*/ 2523744 h 6867144"/>
              <a:gd name="connsiteX5" fmla="*/ 92853 w 961533"/>
              <a:gd name="connsiteY5" fmla="*/ 0 h 6867144"/>
              <a:gd name="connsiteX0" fmla="*/ 146405 w 1015085"/>
              <a:gd name="connsiteY0" fmla="*/ 0 h 6876288"/>
              <a:gd name="connsiteX1" fmla="*/ 246989 w 1015085"/>
              <a:gd name="connsiteY1" fmla="*/ 0 h 6876288"/>
              <a:gd name="connsiteX2" fmla="*/ 1015085 w 1015085"/>
              <a:gd name="connsiteY2" fmla="*/ 6867144 h 6876288"/>
              <a:gd name="connsiteX3" fmla="*/ 118973 w 1015085"/>
              <a:gd name="connsiteY3" fmla="*/ 6876288 h 6876288"/>
              <a:gd name="connsiteX4" fmla="*/ 73253 w 1015085"/>
              <a:gd name="connsiteY4" fmla="*/ 2523744 h 6876288"/>
              <a:gd name="connsiteX5" fmla="*/ 146405 w 1015085"/>
              <a:gd name="connsiteY5" fmla="*/ 0 h 6876288"/>
              <a:gd name="connsiteX0" fmla="*/ 322889 w 1191569"/>
              <a:gd name="connsiteY0" fmla="*/ 0 h 6876288"/>
              <a:gd name="connsiteX1" fmla="*/ 423473 w 1191569"/>
              <a:gd name="connsiteY1" fmla="*/ 0 h 6876288"/>
              <a:gd name="connsiteX2" fmla="*/ 1191569 w 1191569"/>
              <a:gd name="connsiteY2" fmla="*/ 6867144 h 6876288"/>
              <a:gd name="connsiteX3" fmla="*/ 295457 w 1191569"/>
              <a:gd name="connsiteY3" fmla="*/ 6876288 h 6876288"/>
              <a:gd name="connsiteX4" fmla="*/ 249737 w 1191569"/>
              <a:gd name="connsiteY4" fmla="*/ 2523744 h 6876288"/>
              <a:gd name="connsiteX5" fmla="*/ 322889 w 1191569"/>
              <a:gd name="connsiteY5" fmla="*/ 0 h 6876288"/>
              <a:gd name="connsiteX0" fmla="*/ 366695 w 1235375"/>
              <a:gd name="connsiteY0" fmla="*/ 0 h 6876288"/>
              <a:gd name="connsiteX1" fmla="*/ 467279 w 1235375"/>
              <a:gd name="connsiteY1" fmla="*/ 0 h 6876288"/>
              <a:gd name="connsiteX2" fmla="*/ 1235375 w 1235375"/>
              <a:gd name="connsiteY2" fmla="*/ 6867144 h 6876288"/>
              <a:gd name="connsiteX3" fmla="*/ 339263 w 1235375"/>
              <a:gd name="connsiteY3" fmla="*/ 6876288 h 6876288"/>
              <a:gd name="connsiteX4" fmla="*/ 293543 w 1235375"/>
              <a:gd name="connsiteY4" fmla="*/ 2523744 h 6876288"/>
              <a:gd name="connsiteX5" fmla="*/ 366695 w 1235375"/>
              <a:gd name="connsiteY5" fmla="*/ 0 h 6876288"/>
              <a:gd name="connsiteX0" fmla="*/ 366695 w 467279"/>
              <a:gd name="connsiteY0" fmla="*/ 0 h 6876288"/>
              <a:gd name="connsiteX1" fmla="*/ 467279 w 467279"/>
              <a:gd name="connsiteY1" fmla="*/ 0 h 6876288"/>
              <a:gd name="connsiteX2" fmla="*/ 467279 w 467279"/>
              <a:gd name="connsiteY2" fmla="*/ 6867144 h 6876288"/>
              <a:gd name="connsiteX3" fmla="*/ 339263 w 467279"/>
              <a:gd name="connsiteY3" fmla="*/ 6876288 h 6876288"/>
              <a:gd name="connsiteX4" fmla="*/ 293543 w 467279"/>
              <a:gd name="connsiteY4" fmla="*/ 2523744 h 6876288"/>
              <a:gd name="connsiteX5" fmla="*/ 366695 w 467279"/>
              <a:gd name="connsiteY5" fmla="*/ 0 h 6876288"/>
              <a:gd name="connsiteX0" fmla="*/ 366695 w 467279"/>
              <a:gd name="connsiteY0" fmla="*/ 0 h 6883207"/>
              <a:gd name="connsiteX1" fmla="*/ 467279 w 467279"/>
              <a:gd name="connsiteY1" fmla="*/ 0 h 6883207"/>
              <a:gd name="connsiteX2" fmla="*/ 379463 w 467279"/>
              <a:gd name="connsiteY2" fmla="*/ 6883207 h 6883207"/>
              <a:gd name="connsiteX3" fmla="*/ 339263 w 467279"/>
              <a:gd name="connsiteY3" fmla="*/ 6876288 h 6883207"/>
              <a:gd name="connsiteX4" fmla="*/ 293543 w 467279"/>
              <a:gd name="connsiteY4" fmla="*/ 2523744 h 6883207"/>
              <a:gd name="connsiteX5" fmla="*/ 366695 w 467279"/>
              <a:gd name="connsiteY5" fmla="*/ 0 h 6883207"/>
              <a:gd name="connsiteX0" fmla="*/ 366695 w 467279"/>
              <a:gd name="connsiteY0" fmla="*/ 0 h 6879994"/>
              <a:gd name="connsiteX1" fmla="*/ 467279 w 467279"/>
              <a:gd name="connsiteY1" fmla="*/ 0 h 6879994"/>
              <a:gd name="connsiteX2" fmla="*/ 401417 w 467279"/>
              <a:gd name="connsiteY2" fmla="*/ 6879994 h 6879994"/>
              <a:gd name="connsiteX3" fmla="*/ 339263 w 467279"/>
              <a:gd name="connsiteY3" fmla="*/ 6876288 h 6879994"/>
              <a:gd name="connsiteX4" fmla="*/ 293543 w 467279"/>
              <a:gd name="connsiteY4" fmla="*/ 2523744 h 6879994"/>
              <a:gd name="connsiteX5" fmla="*/ 366695 w 467279"/>
              <a:gd name="connsiteY5" fmla="*/ 0 h 6879994"/>
              <a:gd name="connsiteX0" fmla="*/ 366695 w 467279"/>
              <a:gd name="connsiteY0" fmla="*/ 0 h 6879994"/>
              <a:gd name="connsiteX1" fmla="*/ 467279 w 467279"/>
              <a:gd name="connsiteY1" fmla="*/ 0 h 6879994"/>
              <a:gd name="connsiteX2" fmla="*/ 401417 w 467279"/>
              <a:gd name="connsiteY2" fmla="*/ 6879994 h 6879994"/>
              <a:gd name="connsiteX3" fmla="*/ 339263 w 467279"/>
              <a:gd name="connsiteY3" fmla="*/ 6876288 h 6879994"/>
              <a:gd name="connsiteX4" fmla="*/ 293543 w 467279"/>
              <a:gd name="connsiteY4" fmla="*/ 2523744 h 6879994"/>
              <a:gd name="connsiteX5" fmla="*/ 366695 w 467279"/>
              <a:gd name="connsiteY5" fmla="*/ 0 h 6879994"/>
              <a:gd name="connsiteX0" fmla="*/ 366695 w 467279"/>
              <a:gd name="connsiteY0" fmla="*/ 0 h 6879994"/>
              <a:gd name="connsiteX1" fmla="*/ 467279 w 467279"/>
              <a:gd name="connsiteY1" fmla="*/ 0 h 6879994"/>
              <a:gd name="connsiteX2" fmla="*/ 401417 w 467279"/>
              <a:gd name="connsiteY2" fmla="*/ 6879994 h 6879994"/>
              <a:gd name="connsiteX3" fmla="*/ 339263 w 467279"/>
              <a:gd name="connsiteY3" fmla="*/ 6876288 h 6879994"/>
              <a:gd name="connsiteX4" fmla="*/ 293543 w 467279"/>
              <a:gd name="connsiteY4" fmla="*/ 2523744 h 6879994"/>
              <a:gd name="connsiteX5" fmla="*/ 366695 w 467279"/>
              <a:gd name="connsiteY5" fmla="*/ 0 h 6879994"/>
              <a:gd name="connsiteX0" fmla="*/ 366695 w 467279"/>
              <a:gd name="connsiteY0" fmla="*/ 0 h 6879994"/>
              <a:gd name="connsiteX1" fmla="*/ 467279 w 467279"/>
              <a:gd name="connsiteY1" fmla="*/ 0 h 6879994"/>
              <a:gd name="connsiteX2" fmla="*/ 401417 w 467279"/>
              <a:gd name="connsiteY2" fmla="*/ 6879994 h 6879994"/>
              <a:gd name="connsiteX3" fmla="*/ 339263 w 467279"/>
              <a:gd name="connsiteY3" fmla="*/ 6876288 h 6879994"/>
              <a:gd name="connsiteX4" fmla="*/ 293543 w 467279"/>
              <a:gd name="connsiteY4" fmla="*/ 2523744 h 6879994"/>
              <a:gd name="connsiteX5" fmla="*/ 366695 w 467279"/>
              <a:gd name="connsiteY5" fmla="*/ 0 h 6879994"/>
              <a:gd name="connsiteX0" fmla="*/ 366695 w 565807"/>
              <a:gd name="connsiteY0" fmla="*/ 0 h 6879994"/>
              <a:gd name="connsiteX1" fmla="*/ 467279 w 565807"/>
              <a:gd name="connsiteY1" fmla="*/ 0 h 6879994"/>
              <a:gd name="connsiteX2" fmla="*/ 401417 w 565807"/>
              <a:gd name="connsiteY2" fmla="*/ 6879994 h 6879994"/>
              <a:gd name="connsiteX3" fmla="*/ 339263 w 565807"/>
              <a:gd name="connsiteY3" fmla="*/ 6876288 h 6879994"/>
              <a:gd name="connsiteX4" fmla="*/ 293543 w 565807"/>
              <a:gd name="connsiteY4" fmla="*/ 2523744 h 6879994"/>
              <a:gd name="connsiteX5" fmla="*/ 366695 w 565807"/>
              <a:gd name="connsiteY5" fmla="*/ 0 h 6879994"/>
              <a:gd name="connsiteX0" fmla="*/ 366695 w 550420"/>
              <a:gd name="connsiteY0" fmla="*/ 0 h 6879994"/>
              <a:gd name="connsiteX1" fmla="*/ 467279 w 550420"/>
              <a:gd name="connsiteY1" fmla="*/ 0 h 6879994"/>
              <a:gd name="connsiteX2" fmla="*/ 401417 w 550420"/>
              <a:gd name="connsiteY2" fmla="*/ 6879994 h 6879994"/>
              <a:gd name="connsiteX3" fmla="*/ 339263 w 550420"/>
              <a:gd name="connsiteY3" fmla="*/ 6876288 h 6879994"/>
              <a:gd name="connsiteX4" fmla="*/ 293543 w 550420"/>
              <a:gd name="connsiteY4" fmla="*/ 2523744 h 6879994"/>
              <a:gd name="connsiteX5" fmla="*/ 366695 w 550420"/>
              <a:gd name="connsiteY5" fmla="*/ 0 h 6879994"/>
              <a:gd name="connsiteX0" fmla="*/ 366695 w 565186"/>
              <a:gd name="connsiteY0" fmla="*/ 0 h 6879994"/>
              <a:gd name="connsiteX1" fmla="*/ 467279 w 565186"/>
              <a:gd name="connsiteY1" fmla="*/ 0 h 6879994"/>
              <a:gd name="connsiteX2" fmla="*/ 401417 w 565186"/>
              <a:gd name="connsiteY2" fmla="*/ 6879994 h 6879994"/>
              <a:gd name="connsiteX3" fmla="*/ 339263 w 565186"/>
              <a:gd name="connsiteY3" fmla="*/ 6876288 h 6879994"/>
              <a:gd name="connsiteX4" fmla="*/ 293543 w 565186"/>
              <a:gd name="connsiteY4" fmla="*/ 2523744 h 6879994"/>
              <a:gd name="connsiteX5" fmla="*/ 366695 w 565186"/>
              <a:gd name="connsiteY5" fmla="*/ 0 h 6879994"/>
              <a:gd name="connsiteX0" fmla="*/ 366695 w 549972"/>
              <a:gd name="connsiteY0" fmla="*/ 0 h 6879994"/>
              <a:gd name="connsiteX1" fmla="*/ 467279 w 549972"/>
              <a:gd name="connsiteY1" fmla="*/ 0 h 6879994"/>
              <a:gd name="connsiteX2" fmla="*/ 401417 w 549972"/>
              <a:gd name="connsiteY2" fmla="*/ 6879994 h 6879994"/>
              <a:gd name="connsiteX3" fmla="*/ 339263 w 549972"/>
              <a:gd name="connsiteY3" fmla="*/ 6876288 h 6879994"/>
              <a:gd name="connsiteX4" fmla="*/ 293543 w 549972"/>
              <a:gd name="connsiteY4" fmla="*/ 2523744 h 6879994"/>
              <a:gd name="connsiteX5" fmla="*/ 366695 w 549972"/>
              <a:gd name="connsiteY5" fmla="*/ 0 h 6879994"/>
              <a:gd name="connsiteX0" fmla="*/ 366695 w 553691"/>
              <a:gd name="connsiteY0" fmla="*/ 0 h 6879994"/>
              <a:gd name="connsiteX1" fmla="*/ 467279 w 553691"/>
              <a:gd name="connsiteY1" fmla="*/ 0 h 6879994"/>
              <a:gd name="connsiteX2" fmla="*/ 401417 w 553691"/>
              <a:gd name="connsiteY2" fmla="*/ 6879994 h 6879994"/>
              <a:gd name="connsiteX3" fmla="*/ 339263 w 553691"/>
              <a:gd name="connsiteY3" fmla="*/ 6876288 h 6879994"/>
              <a:gd name="connsiteX4" fmla="*/ 293543 w 553691"/>
              <a:gd name="connsiteY4" fmla="*/ 2523744 h 6879994"/>
              <a:gd name="connsiteX5" fmla="*/ 366695 w 553691"/>
              <a:gd name="connsiteY5" fmla="*/ 0 h 6879994"/>
              <a:gd name="connsiteX0" fmla="*/ 366695 w 579682"/>
              <a:gd name="connsiteY0" fmla="*/ 0 h 6879994"/>
              <a:gd name="connsiteX1" fmla="*/ 467279 w 579682"/>
              <a:gd name="connsiteY1" fmla="*/ 0 h 6879994"/>
              <a:gd name="connsiteX2" fmla="*/ 401417 w 579682"/>
              <a:gd name="connsiteY2" fmla="*/ 6879994 h 6879994"/>
              <a:gd name="connsiteX3" fmla="*/ 339263 w 579682"/>
              <a:gd name="connsiteY3" fmla="*/ 6876288 h 6879994"/>
              <a:gd name="connsiteX4" fmla="*/ 293543 w 579682"/>
              <a:gd name="connsiteY4" fmla="*/ 2523744 h 6879994"/>
              <a:gd name="connsiteX5" fmla="*/ 366695 w 579682"/>
              <a:gd name="connsiteY5" fmla="*/ 0 h 6879994"/>
              <a:gd name="connsiteX0" fmla="*/ 360122 w 579682"/>
              <a:gd name="connsiteY0" fmla="*/ 20198 h 6879994"/>
              <a:gd name="connsiteX1" fmla="*/ 467279 w 579682"/>
              <a:gd name="connsiteY1" fmla="*/ 0 h 6879994"/>
              <a:gd name="connsiteX2" fmla="*/ 401417 w 579682"/>
              <a:gd name="connsiteY2" fmla="*/ 6879994 h 6879994"/>
              <a:gd name="connsiteX3" fmla="*/ 339263 w 579682"/>
              <a:gd name="connsiteY3" fmla="*/ 6876288 h 6879994"/>
              <a:gd name="connsiteX4" fmla="*/ 293543 w 579682"/>
              <a:gd name="connsiteY4" fmla="*/ 2523744 h 6879994"/>
              <a:gd name="connsiteX5" fmla="*/ 360122 w 579682"/>
              <a:gd name="connsiteY5" fmla="*/ 20198 h 6879994"/>
              <a:gd name="connsiteX0" fmla="*/ 360122 w 582735"/>
              <a:gd name="connsiteY0" fmla="*/ 3367 h 6863163"/>
              <a:gd name="connsiteX1" fmla="*/ 470564 w 582735"/>
              <a:gd name="connsiteY1" fmla="*/ 0 h 6863163"/>
              <a:gd name="connsiteX2" fmla="*/ 401417 w 582735"/>
              <a:gd name="connsiteY2" fmla="*/ 6863163 h 6863163"/>
              <a:gd name="connsiteX3" fmla="*/ 339263 w 582735"/>
              <a:gd name="connsiteY3" fmla="*/ 6859457 h 6863163"/>
              <a:gd name="connsiteX4" fmla="*/ 293543 w 582735"/>
              <a:gd name="connsiteY4" fmla="*/ 2506913 h 6863163"/>
              <a:gd name="connsiteX5" fmla="*/ 360122 w 582735"/>
              <a:gd name="connsiteY5" fmla="*/ 3367 h 6863163"/>
              <a:gd name="connsiteX0" fmla="*/ 360122 w 582735"/>
              <a:gd name="connsiteY0" fmla="*/ 0 h 6873260"/>
              <a:gd name="connsiteX1" fmla="*/ 470564 w 582735"/>
              <a:gd name="connsiteY1" fmla="*/ 10097 h 6873260"/>
              <a:gd name="connsiteX2" fmla="*/ 401417 w 582735"/>
              <a:gd name="connsiteY2" fmla="*/ 6873260 h 6873260"/>
              <a:gd name="connsiteX3" fmla="*/ 339263 w 582735"/>
              <a:gd name="connsiteY3" fmla="*/ 6869554 h 6873260"/>
              <a:gd name="connsiteX4" fmla="*/ 293543 w 582735"/>
              <a:gd name="connsiteY4" fmla="*/ 2517010 h 6873260"/>
              <a:gd name="connsiteX5" fmla="*/ 360122 w 582735"/>
              <a:gd name="connsiteY5" fmla="*/ 0 h 6873260"/>
              <a:gd name="connsiteX0" fmla="*/ 360122 w 585790"/>
              <a:gd name="connsiteY0" fmla="*/ 2 h 6873262"/>
              <a:gd name="connsiteX1" fmla="*/ 473851 w 585790"/>
              <a:gd name="connsiteY1" fmla="*/ 0 h 6873262"/>
              <a:gd name="connsiteX2" fmla="*/ 401417 w 585790"/>
              <a:gd name="connsiteY2" fmla="*/ 6873262 h 6873262"/>
              <a:gd name="connsiteX3" fmla="*/ 339263 w 585790"/>
              <a:gd name="connsiteY3" fmla="*/ 6869556 h 6873262"/>
              <a:gd name="connsiteX4" fmla="*/ 293543 w 585790"/>
              <a:gd name="connsiteY4" fmla="*/ 2517012 h 6873262"/>
              <a:gd name="connsiteX5" fmla="*/ 360122 w 585790"/>
              <a:gd name="connsiteY5" fmla="*/ 2 h 6873262"/>
              <a:gd name="connsiteX0" fmla="*/ 360122 w 585790"/>
              <a:gd name="connsiteY0" fmla="*/ 2 h 6873262"/>
              <a:gd name="connsiteX1" fmla="*/ 473851 w 585790"/>
              <a:gd name="connsiteY1" fmla="*/ 0 h 6873262"/>
              <a:gd name="connsiteX2" fmla="*/ 401417 w 585790"/>
              <a:gd name="connsiteY2" fmla="*/ 6873262 h 6873262"/>
              <a:gd name="connsiteX3" fmla="*/ 339263 w 585790"/>
              <a:gd name="connsiteY3" fmla="*/ 6869556 h 6873262"/>
              <a:gd name="connsiteX4" fmla="*/ 293543 w 585790"/>
              <a:gd name="connsiteY4" fmla="*/ 2517012 h 6873262"/>
              <a:gd name="connsiteX5" fmla="*/ 360122 w 585790"/>
              <a:gd name="connsiteY5" fmla="*/ 2 h 6873262"/>
              <a:gd name="connsiteX0" fmla="*/ 360122 w 585790"/>
              <a:gd name="connsiteY0" fmla="*/ 2 h 6873262"/>
              <a:gd name="connsiteX1" fmla="*/ 473851 w 585790"/>
              <a:gd name="connsiteY1" fmla="*/ 0 h 6873262"/>
              <a:gd name="connsiteX2" fmla="*/ 401417 w 585790"/>
              <a:gd name="connsiteY2" fmla="*/ 6873262 h 6873262"/>
              <a:gd name="connsiteX3" fmla="*/ 339263 w 585790"/>
              <a:gd name="connsiteY3" fmla="*/ 6869556 h 6873262"/>
              <a:gd name="connsiteX4" fmla="*/ 293543 w 585790"/>
              <a:gd name="connsiteY4" fmla="*/ 2517012 h 6873262"/>
              <a:gd name="connsiteX5" fmla="*/ 360122 w 585790"/>
              <a:gd name="connsiteY5" fmla="*/ 2 h 6873262"/>
              <a:gd name="connsiteX0" fmla="*/ 354987 w 580655"/>
              <a:gd name="connsiteY0" fmla="*/ 2 h 6873262"/>
              <a:gd name="connsiteX1" fmla="*/ 468716 w 580655"/>
              <a:gd name="connsiteY1" fmla="*/ 0 h 6873262"/>
              <a:gd name="connsiteX2" fmla="*/ 396282 w 580655"/>
              <a:gd name="connsiteY2" fmla="*/ 6873262 h 6873262"/>
              <a:gd name="connsiteX3" fmla="*/ 334128 w 580655"/>
              <a:gd name="connsiteY3" fmla="*/ 6869556 h 6873262"/>
              <a:gd name="connsiteX4" fmla="*/ 288408 w 580655"/>
              <a:gd name="connsiteY4" fmla="*/ 2517012 h 6873262"/>
              <a:gd name="connsiteX5" fmla="*/ 354987 w 580655"/>
              <a:gd name="connsiteY5" fmla="*/ 2 h 6873262"/>
              <a:gd name="connsiteX0" fmla="*/ 345021 w 570689"/>
              <a:gd name="connsiteY0" fmla="*/ 2 h 6873262"/>
              <a:gd name="connsiteX1" fmla="*/ 458750 w 570689"/>
              <a:gd name="connsiteY1" fmla="*/ 0 h 6873262"/>
              <a:gd name="connsiteX2" fmla="*/ 386316 w 570689"/>
              <a:gd name="connsiteY2" fmla="*/ 6873262 h 6873262"/>
              <a:gd name="connsiteX3" fmla="*/ 324162 w 570689"/>
              <a:gd name="connsiteY3" fmla="*/ 6869556 h 6873262"/>
              <a:gd name="connsiteX4" fmla="*/ 304164 w 570689"/>
              <a:gd name="connsiteY4" fmla="*/ 2375388 h 6873262"/>
              <a:gd name="connsiteX5" fmla="*/ 345021 w 570689"/>
              <a:gd name="connsiteY5" fmla="*/ 2 h 6873262"/>
              <a:gd name="connsiteX0" fmla="*/ 348699 w 574367"/>
              <a:gd name="connsiteY0" fmla="*/ 2 h 6873262"/>
              <a:gd name="connsiteX1" fmla="*/ 462428 w 574367"/>
              <a:gd name="connsiteY1" fmla="*/ 0 h 6873262"/>
              <a:gd name="connsiteX2" fmla="*/ 389994 w 574367"/>
              <a:gd name="connsiteY2" fmla="*/ 6873262 h 6873262"/>
              <a:gd name="connsiteX3" fmla="*/ 327840 w 574367"/>
              <a:gd name="connsiteY3" fmla="*/ 6869556 h 6873262"/>
              <a:gd name="connsiteX4" fmla="*/ 298197 w 574367"/>
              <a:gd name="connsiteY4" fmla="*/ 2431378 h 6873262"/>
              <a:gd name="connsiteX5" fmla="*/ 348699 w 574367"/>
              <a:gd name="connsiteY5" fmla="*/ 2 h 6873262"/>
              <a:gd name="connsiteX0" fmla="*/ 210363 w 436031"/>
              <a:gd name="connsiteY0" fmla="*/ 2 h 6873262"/>
              <a:gd name="connsiteX1" fmla="*/ 324092 w 436031"/>
              <a:gd name="connsiteY1" fmla="*/ 0 h 6873262"/>
              <a:gd name="connsiteX2" fmla="*/ 251658 w 436031"/>
              <a:gd name="connsiteY2" fmla="*/ 6873262 h 6873262"/>
              <a:gd name="connsiteX3" fmla="*/ 189504 w 436031"/>
              <a:gd name="connsiteY3" fmla="*/ 6869556 h 6873262"/>
              <a:gd name="connsiteX4" fmla="*/ 159861 w 436031"/>
              <a:gd name="connsiteY4" fmla="*/ 2431378 h 6873262"/>
              <a:gd name="connsiteX5" fmla="*/ 210363 w 436031"/>
              <a:gd name="connsiteY5" fmla="*/ 2 h 6873262"/>
              <a:gd name="connsiteX0" fmla="*/ 210363 w 436031"/>
              <a:gd name="connsiteY0" fmla="*/ 2 h 6873262"/>
              <a:gd name="connsiteX1" fmla="*/ 324092 w 436031"/>
              <a:gd name="connsiteY1" fmla="*/ 0 h 6873262"/>
              <a:gd name="connsiteX2" fmla="*/ 251658 w 436031"/>
              <a:gd name="connsiteY2" fmla="*/ 6873262 h 6873262"/>
              <a:gd name="connsiteX3" fmla="*/ 189504 w 436031"/>
              <a:gd name="connsiteY3" fmla="*/ 6869556 h 6873262"/>
              <a:gd name="connsiteX4" fmla="*/ 159861 w 436031"/>
              <a:gd name="connsiteY4" fmla="*/ 2431378 h 6873262"/>
              <a:gd name="connsiteX5" fmla="*/ 210363 w 436031"/>
              <a:gd name="connsiteY5" fmla="*/ 2 h 6873262"/>
              <a:gd name="connsiteX0" fmla="*/ 218382 w 444050"/>
              <a:gd name="connsiteY0" fmla="*/ 2 h 6873262"/>
              <a:gd name="connsiteX1" fmla="*/ 332111 w 444050"/>
              <a:gd name="connsiteY1" fmla="*/ 0 h 6873262"/>
              <a:gd name="connsiteX2" fmla="*/ 259677 w 444050"/>
              <a:gd name="connsiteY2" fmla="*/ 6873262 h 6873262"/>
              <a:gd name="connsiteX3" fmla="*/ 197523 w 444050"/>
              <a:gd name="connsiteY3" fmla="*/ 6869556 h 6873262"/>
              <a:gd name="connsiteX4" fmla="*/ 167880 w 444050"/>
              <a:gd name="connsiteY4" fmla="*/ 2431378 h 6873262"/>
              <a:gd name="connsiteX5" fmla="*/ 218382 w 444050"/>
              <a:gd name="connsiteY5" fmla="*/ 2 h 6873262"/>
              <a:gd name="connsiteX0" fmla="*/ 218382 w 453157"/>
              <a:gd name="connsiteY0" fmla="*/ 2 h 6873262"/>
              <a:gd name="connsiteX1" fmla="*/ 332111 w 453157"/>
              <a:gd name="connsiteY1" fmla="*/ 0 h 6873262"/>
              <a:gd name="connsiteX2" fmla="*/ 259677 w 453157"/>
              <a:gd name="connsiteY2" fmla="*/ 6873262 h 6873262"/>
              <a:gd name="connsiteX3" fmla="*/ 197523 w 453157"/>
              <a:gd name="connsiteY3" fmla="*/ 6869556 h 6873262"/>
              <a:gd name="connsiteX4" fmla="*/ 167880 w 453157"/>
              <a:gd name="connsiteY4" fmla="*/ 2431378 h 6873262"/>
              <a:gd name="connsiteX5" fmla="*/ 218382 w 453157"/>
              <a:gd name="connsiteY5" fmla="*/ 2 h 6873262"/>
              <a:gd name="connsiteX0" fmla="*/ 218382 w 467156"/>
              <a:gd name="connsiteY0" fmla="*/ 2 h 6873262"/>
              <a:gd name="connsiteX1" fmla="*/ 332111 w 467156"/>
              <a:gd name="connsiteY1" fmla="*/ 0 h 6873262"/>
              <a:gd name="connsiteX2" fmla="*/ 259677 w 467156"/>
              <a:gd name="connsiteY2" fmla="*/ 6873262 h 6873262"/>
              <a:gd name="connsiteX3" fmla="*/ 197523 w 467156"/>
              <a:gd name="connsiteY3" fmla="*/ 6869556 h 6873262"/>
              <a:gd name="connsiteX4" fmla="*/ 167880 w 467156"/>
              <a:gd name="connsiteY4" fmla="*/ 2431378 h 6873262"/>
              <a:gd name="connsiteX5" fmla="*/ 218382 w 467156"/>
              <a:gd name="connsiteY5" fmla="*/ 2 h 6873262"/>
              <a:gd name="connsiteX0" fmla="*/ 218382 w 389097"/>
              <a:gd name="connsiteY0" fmla="*/ 2 h 6873262"/>
              <a:gd name="connsiteX1" fmla="*/ 332111 w 389097"/>
              <a:gd name="connsiteY1" fmla="*/ 0 h 6873262"/>
              <a:gd name="connsiteX2" fmla="*/ 259677 w 389097"/>
              <a:gd name="connsiteY2" fmla="*/ 6873262 h 6873262"/>
              <a:gd name="connsiteX3" fmla="*/ 197523 w 389097"/>
              <a:gd name="connsiteY3" fmla="*/ 6869556 h 6873262"/>
              <a:gd name="connsiteX4" fmla="*/ 167880 w 389097"/>
              <a:gd name="connsiteY4" fmla="*/ 2431378 h 6873262"/>
              <a:gd name="connsiteX5" fmla="*/ 218382 w 389097"/>
              <a:gd name="connsiteY5" fmla="*/ 2 h 6873262"/>
              <a:gd name="connsiteX0" fmla="*/ 218382 w 436411"/>
              <a:gd name="connsiteY0" fmla="*/ 2 h 6873262"/>
              <a:gd name="connsiteX1" fmla="*/ 332111 w 436411"/>
              <a:gd name="connsiteY1" fmla="*/ 0 h 6873262"/>
              <a:gd name="connsiteX2" fmla="*/ 259677 w 436411"/>
              <a:gd name="connsiteY2" fmla="*/ 6873262 h 6873262"/>
              <a:gd name="connsiteX3" fmla="*/ 197523 w 436411"/>
              <a:gd name="connsiteY3" fmla="*/ 6869556 h 6873262"/>
              <a:gd name="connsiteX4" fmla="*/ 167880 w 436411"/>
              <a:gd name="connsiteY4" fmla="*/ 2431378 h 6873262"/>
              <a:gd name="connsiteX5" fmla="*/ 218382 w 436411"/>
              <a:gd name="connsiteY5" fmla="*/ 2 h 6873262"/>
              <a:gd name="connsiteX0" fmla="*/ 218382 w 436411"/>
              <a:gd name="connsiteY0" fmla="*/ 2 h 6873262"/>
              <a:gd name="connsiteX1" fmla="*/ 332111 w 436411"/>
              <a:gd name="connsiteY1" fmla="*/ 0 h 6873262"/>
              <a:gd name="connsiteX2" fmla="*/ 259677 w 436411"/>
              <a:gd name="connsiteY2" fmla="*/ 6873262 h 6873262"/>
              <a:gd name="connsiteX3" fmla="*/ 197523 w 436411"/>
              <a:gd name="connsiteY3" fmla="*/ 6869556 h 6873262"/>
              <a:gd name="connsiteX4" fmla="*/ 167880 w 436411"/>
              <a:gd name="connsiteY4" fmla="*/ 2431378 h 6873262"/>
              <a:gd name="connsiteX5" fmla="*/ 218382 w 436411"/>
              <a:gd name="connsiteY5" fmla="*/ 2 h 6873262"/>
              <a:gd name="connsiteX0" fmla="*/ 218382 w 436411"/>
              <a:gd name="connsiteY0" fmla="*/ 2 h 6873262"/>
              <a:gd name="connsiteX1" fmla="*/ 332111 w 436411"/>
              <a:gd name="connsiteY1" fmla="*/ 0 h 6873262"/>
              <a:gd name="connsiteX2" fmla="*/ 259677 w 436411"/>
              <a:gd name="connsiteY2" fmla="*/ 6873262 h 6873262"/>
              <a:gd name="connsiteX3" fmla="*/ 197523 w 436411"/>
              <a:gd name="connsiteY3" fmla="*/ 6869556 h 6873262"/>
              <a:gd name="connsiteX4" fmla="*/ 167880 w 436411"/>
              <a:gd name="connsiteY4" fmla="*/ 2431378 h 6873262"/>
              <a:gd name="connsiteX5" fmla="*/ 218382 w 436411"/>
              <a:gd name="connsiteY5" fmla="*/ 2 h 6873262"/>
              <a:gd name="connsiteX0" fmla="*/ 339165 w 569825"/>
              <a:gd name="connsiteY0" fmla="*/ 2 h 6873262"/>
              <a:gd name="connsiteX1" fmla="*/ 452894 w 569825"/>
              <a:gd name="connsiteY1" fmla="*/ 0 h 6873262"/>
              <a:gd name="connsiteX2" fmla="*/ 380460 w 569825"/>
              <a:gd name="connsiteY2" fmla="*/ 6873262 h 6873262"/>
              <a:gd name="connsiteX3" fmla="*/ 318306 w 569825"/>
              <a:gd name="connsiteY3" fmla="*/ 6869556 h 6873262"/>
              <a:gd name="connsiteX4" fmla="*/ 288663 w 569825"/>
              <a:gd name="connsiteY4" fmla="*/ 2431378 h 6873262"/>
              <a:gd name="connsiteX5" fmla="*/ 339165 w 569825"/>
              <a:gd name="connsiteY5" fmla="*/ 2 h 6873262"/>
              <a:gd name="connsiteX0" fmla="*/ 207213 w 425242"/>
              <a:gd name="connsiteY0" fmla="*/ 2 h 6873262"/>
              <a:gd name="connsiteX1" fmla="*/ 320942 w 425242"/>
              <a:gd name="connsiteY1" fmla="*/ 0 h 6873262"/>
              <a:gd name="connsiteX2" fmla="*/ 248508 w 425242"/>
              <a:gd name="connsiteY2" fmla="*/ 6873262 h 6873262"/>
              <a:gd name="connsiteX3" fmla="*/ 186354 w 425242"/>
              <a:gd name="connsiteY3" fmla="*/ 6869556 h 6873262"/>
              <a:gd name="connsiteX4" fmla="*/ 156711 w 425242"/>
              <a:gd name="connsiteY4" fmla="*/ 2431378 h 6873262"/>
              <a:gd name="connsiteX5" fmla="*/ 207213 w 425242"/>
              <a:gd name="connsiteY5" fmla="*/ 2 h 6873262"/>
              <a:gd name="connsiteX0" fmla="*/ 313058 w 531087"/>
              <a:gd name="connsiteY0" fmla="*/ 2 h 6873262"/>
              <a:gd name="connsiteX1" fmla="*/ 426787 w 531087"/>
              <a:gd name="connsiteY1" fmla="*/ 0 h 6873262"/>
              <a:gd name="connsiteX2" fmla="*/ 354353 w 531087"/>
              <a:gd name="connsiteY2" fmla="*/ 6873262 h 6873262"/>
              <a:gd name="connsiteX3" fmla="*/ 292199 w 531087"/>
              <a:gd name="connsiteY3" fmla="*/ 6869556 h 6873262"/>
              <a:gd name="connsiteX4" fmla="*/ 262556 w 531087"/>
              <a:gd name="connsiteY4" fmla="*/ 2431378 h 6873262"/>
              <a:gd name="connsiteX5" fmla="*/ 313058 w 531087"/>
              <a:gd name="connsiteY5" fmla="*/ 2 h 6873262"/>
              <a:gd name="connsiteX0" fmla="*/ 313058 w 508256"/>
              <a:gd name="connsiteY0" fmla="*/ 2 h 6873262"/>
              <a:gd name="connsiteX1" fmla="*/ 426787 w 508256"/>
              <a:gd name="connsiteY1" fmla="*/ 0 h 6873262"/>
              <a:gd name="connsiteX2" fmla="*/ 354353 w 508256"/>
              <a:gd name="connsiteY2" fmla="*/ 6873262 h 6873262"/>
              <a:gd name="connsiteX3" fmla="*/ 292199 w 508256"/>
              <a:gd name="connsiteY3" fmla="*/ 6869556 h 6873262"/>
              <a:gd name="connsiteX4" fmla="*/ 262556 w 508256"/>
              <a:gd name="connsiteY4" fmla="*/ 2431378 h 6873262"/>
              <a:gd name="connsiteX5" fmla="*/ 313058 w 508256"/>
              <a:gd name="connsiteY5" fmla="*/ 2 h 6873262"/>
              <a:gd name="connsiteX0" fmla="*/ 313058 w 474604"/>
              <a:gd name="connsiteY0" fmla="*/ 9344 h 6882604"/>
              <a:gd name="connsiteX1" fmla="*/ 390303 w 474604"/>
              <a:gd name="connsiteY1" fmla="*/ 0 h 6882604"/>
              <a:gd name="connsiteX2" fmla="*/ 354353 w 474604"/>
              <a:gd name="connsiteY2" fmla="*/ 6882604 h 6882604"/>
              <a:gd name="connsiteX3" fmla="*/ 292199 w 474604"/>
              <a:gd name="connsiteY3" fmla="*/ 6878898 h 6882604"/>
              <a:gd name="connsiteX4" fmla="*/ 262556 w 474604"/>
              <a:gd name="connsiteY4" fmla="*/ 2440720 h 6882604"/>
              <a:gd name="connsiteX5" fmla="*/ 313058 w 474604"/>
              <a:gd name="connsiteY5" fmla="*/ 9344 h 6882604"/>
              <a:gd name="connsiteX0" fmla="*/ 313058 w 525656"/>
              <a:gd name="connsiteY0" fmla="*/ 9344 h 6882604"/>
              <a:gd name="connsiteX1" fmla="*/ 390303 w 525656"/>
              <a:gd name="connsiteY1" fmla="*/ 0 h 6882604"/>
              <a:gd name="connsiteX2" fmla="*/ 354353 w 525656"/>
              <a:gd name="connsiteY2" fmla="*/ 6882604 h 6882604"/>
              <a:gd name="connsiteX3" fmla="*/ 292199 w 525656"/>
              <a:gd name="connsiteY3" fmla="*/ 6878898 h 6882604"/>
              <a:gd name="connsiteX4" fmla="*/ 262556 w 525656"/>
              <a:gd name="connsiteY4" fmla="*/ 2440720 h 6882604"/>
              <a:gd name="connsiteX5" fmla="*/ 313058 w 525656"/>
              <a:gd name="connsiteY5" fmla="*/ 9344 h 6882604"/>
              <a:gd name="connsiteX0" fmla="*/ 313058 w 513329"/>
              <a:gd name="connsiteY0" fmla="*/ 9344 h 6882604"/>
              <a:gd name="connsiteX1" fmla="*/ 390303 w 513329"/>
              <a:gd name="connsiteY1" fmla="*/ 0 h 6882604"/>
              <a:gd name="connsiteX2" fmla="*/ 354353 w 513329"/>
              <a:gd name="connsiteY2" fmla="*/ 6882604 h 6882604"/>
              <a:gd name="connsiteX3" fmla="*/ 292199 w 513329"/>
              <a:gd name="connsiteY3" fmla="*/ 6878898 h 6882604"/>
              <a:gd name="connsiteX4" fmla="*/ 262556 w 513329"/>
              <a:gd name="connsiteY4" fmla="*/ 2440720 h 6882604"/>
              <a:gd name="connsiteX5" fmla="*/ 313058 w 513329"/>
              <a:gd name="connsiteY5" fmla="*/ 9344 h 6882604"/>
              <a:gd name="connsiteX0" fmla="*/ 313058 w 508977"/>
              <a:gd name="connsiteY0" fmla="*/ 9344 h 6882604"/>
              <a:gd name="connsiteX1" fmla="*/ 390303 w 508977"/>
              <a:gd name="connsiteY1" fmla="*/ 0 h 6882604"/>
              <a:gd name="connsiteX2" fmla="*/ 354353 w 508977"/>
              <a:gd name="connsiteY2" fmla="*/ 6882604 h 6882604"/>
              <a:gd name="connsiteX3" fmla="*/ 292199 w 508977"/>
              <a:gd name="connsiteY3" fmla="*/ 6878898 h 6882604"/>
              <a:gd name="connsiteX4" fmla="*/ 262556 w 508977"/>
              <a:gd name="connsiteY4" fmla="*/ 2440720 h 6882604"/>
              <a:gd name="connsiteX5" fmla="*/ 313058 w 508977"/>
              <a:gd name="connsiteY5" fmla="*/ 9344 h 6882604"/>
              <a:gd name="connsiteX0" fmla="*/ 335937 w 531856"/>
              <a:gd name="connsiteY0" fmla="*/ 9344 h 6882604"/>
              <a:gd name="connsiteX1" fmla="*/ 413182 w 531856"/>
              <a:gd name="connsiteY1" fmla="*/ 0 h 6882604"/>
              <a:gd name="connsiteX2" fmla="*/ 377232 w 531856"/>
              <a:gd name="connsiteY2" fmla="*/ 6882604 h 6882604"/>
              <a:gd name="connsiteX3" fmla="*/ 315078 w 531856"/>
              <a:gd name="connsiteY3" fmla="*/ 6878898 h 6882604"/>
              <a:gd name="connsiteX4" fmla="*/ 285435 w 531856"/>
              <a:gd name="connsiteY4" fmla="*/ 2440720 h 6882604"/>
              <a:gd name="connsiteX5" fmla="*/ 335937 w 531856"/>
              <a:gd name="connsiteY5" fmla="*/ 9344 h 6882604"/>
              <a:gd name="connsiteX0" fmla="*/ 335937 w 523369"/>
              <a:gd name="connsiteY0" fmla="*/ 9344 h 6882604"/>
              <a:gd name="connsiteX1" fmla="*/ 413182 w 523369"/>
              <a:gd name="connsiteY1" fmla="*/ 0 h 6882604"/>
              <a:gd name="connsiteX2" fmla="*/ 377232 w 523369"/>
              <a:gd name="connsiteY2" fmla="*/ 6882604 h 6882604"/>
              <a:gd name="connsiteX3" fmla="*/ 315078 w 523369"/>
              <a:gd name="connsiteY3" fmla="*/ 6878898 h 6882604"/>
              <a:gd name="connsiteX4" fmla="*/ 285435 w 523369"/>
              <a:gd name="connsiteY4" fmla="*/ 2440720 h 6882604"/>
              <a:gd name="connsiteX5" fmla="*/ 335937 w 523369"/>
              <a:gd name="connsiteY5" fmla="*/ 9344 h 6882604"/>
              <a:gd name="connsiteX0" fmla="*/ 335937 w 525222"/>
              <a:gd name="connsiteY0" fmla="*/ 9344 h 6882604"/>
              <a:gd name="connsiteX1" fmla="*/ 413182 w 525222"/>
              <a:gd name="connsiteY1" fmla="*/ 0 h 6882604"/>
              <a:gd name="connsiteX2" fmla="*/ 377232 w 525222"/>
              <a:gd name="connsiteY2" fmla="*/ 6882604 h 6882604"/>
              <a:gd name="connsiteX3" fmla="*/ 315078 w 525222"/>
              <a:gd name="connsiteY3" fmla="*/ 6878898 h 6882604"/>
              <a:gd name="connsiteX4" fmla="*/ 285435 w 525222"/>
              <a:gd name="connsiteY4" fmla="*/ 2440720 h 6882604"/>
              <a:gd name="connsiteX5" fmla="*/ 335937 w 525222"/>
              <a:gd name="connsiteY5" fmla="*/ 9344 h 6882604"/>
              <a:gd name="connsiteX0" fmla="*/ 347478 w 536763"/>
              <a:gd name="connsiteY0" fmla="*/ 9344 h 6882604"/>
              <a:gd name="connsiteX1" fmla="*/ 424723 w 536763"/>
              <a:gd name="connsiteY1" fmla="*/ 0 h 6882604"/>
              <a:gd name="connsiteX2" fmla="*/ 388773 w 536763"/>
              <a:gd name="connsiteY2" fmla="*/ 6882604 h 6882604"/>
              <a:gd name="connsiteX3" fmla="*/ 326619 w 536763"/>
              <a:gd name="connsiteY3" fmla="*/ 6878898 h 6882604"/>
              <a:gd name="connsiteX4" fmla="*/ 296976 w 536763"/>
              <a:gd name="connsiteY4" fmla="*/ 2440720 h 6882604"/>
              <a:gd name="connsiteX5" fmla="*/ 347478 w 536763"/>
              <a:gd name="connsiteY5" fmla="*/ 9344 h 68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63" h="6882604">
                <a:moveTo>
                  <a:pt x="347478" y="9344"/>
                </a:moveTo>
                <a:lnTo>
                  <a:pt x="424723" y="0"/>
                </a:lnTo>
                <a:cubicBezTo>
                  <a:pt x="910544" y="2141721"/>
                  <a:pt x="-388632" y="5357476"/>
                  <a:pt x="388773" y="6882604"/>
                </a:cubicBezTo>
                <a:lnTo>
                  <a:pt x="326619" y="6878898"/>
                </a:lnTo>
                <a:cubicBezTo>
                  <a:pt x="-245049" y="5830266"/>
                  <a:pt x="59116" y="3713659"/>
                  <a:pt x="296976" y="2440720"/>
                </a:cubicBezTo>
                <a:cubicBezTo>
                  <a:pt x="534836" y="1167781"/>
                  <a:pt x="439208" y="501282"/>
                  <a:pt x="347478" y="9344"/>
                </a:cubicBezTo>
                <a:close/>
              </a:path>
            </a:pathLst>
          </a:custGeom>
          <a:gradFill>
            <a:gsLst>
              <a:gs pos="0">
                <a:srgbClr val="42449E"/>
              </a:gs>
              <a:gs pos="44000">
                <a:srgbClr val="A22180"/>
              </a:gs>
              <a:gs pos="70000">
                <a:srgbClr val="DB1043"/>
              </a:gs>
              <a:gs pos="100000">
                <a:srgbClr val="CF393C"/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2"/>
          <p:cNvSpPr>
            <a:spLocks/>
          </p:cNvSpPr>
          <p:nvPr/>
        </p:nvSpPr>
        <p:spPr bwMode="auto">
          <a:xfrm>
            <a:off x="1854201" y="6769101"/>
            <a:ext cx="4354688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67" name="object 3"/>
          <p:cNvSpPr>
            <a:spLocks/>
          </p:cNvSpPr>
          <p:nvPr/>
        </p:nvSpPr>
        <p:spPr bwMode="auto">
          <a:xfrm>
            <a:off x="9920113" y="1"/>
            <a:ext cx="6335888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74800" y="1524000"/>
            <a:ext cx="13792199" cy="634836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60486" tIns="80243" rIns="160486" bIns="80243">
            <a:spAutoFit/>
          </a:bodyPr>
          <a:lstStyle/>
          <a:p>
            <a:pPr algn="ctr">
              <a:spcAft>
                <a:spcPts val="952"/>
              </a:spcAft>
              <a:defRPr/>
            </a:pP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7,66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млрд. руб., их удельный вес в общем объеме расходов на пенсии и иные социальные выплаты –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4,55%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635"/>
              </a:spcAft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800" dirty="0" smtClean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635"/>
              </a:spcAft>
              <a:defRPr/>
            </a:pP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числе на выплату: 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пособия по временной нетрудоспособности по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обязательному социальному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страхованию на случай временной нетрудоспособности 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 в связи с материнством, отдельным категориям граждан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связи с зачетом в страховой стаж </a:t>
            </a:r>
            <a:r>
              <a:rPr lang="ru-RU" altLang="ru-RU" sz="1800" dirty="0" err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нестраховых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периодов     </a:t>
            </a:r>
            <a:endParaRPr lang="ru-RU" altLang="ru-RU" sz="1800" dirty="0" smtClean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– 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4,71 млрд. руб.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(61,5% от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суммы расходов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ОСС  -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7,66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млрд. руб.);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пособия по уходу за ребенком до достижения им возраста полутора 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лет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гражданам, подлежащих ОСС на случай временной </a:t>
            </a:r>
          </a:p>
          <a:p>
            <a:pPr algn="just" eaLnBrk="0" hangingPunct="0">
              <a:spcAft>
                <a:spcPts val="952"/>
              </a:spcAft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нетрудоспособности и в связи с материнством       	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                 –    </a:t>
            </a:r>
            <a:r>
              <a:rPr lang="ru-RU" altLang="ru-RU" sz="1800" b="1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1,45 млрд. руб.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(19,0%);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пособия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беременности и родам гражданам, подлежащих ОСС</a:t>
            </a:r>
          </a:p>
          <a:p>
            <a:pPr algn="just" eaLnBrk="0" hangingPunct="0">
              <a:spcAft>
                <a:spcPts val="952"/>
              </a:spcAft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 случай временной и в связи материнством	             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 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1,01 млрд. руб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(13,1% );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пособия при рождении ребенка подлежащих ОСС на случай</a:t>
            </a:r>
          </a:p>
          <a:p>
            <a:pPr algn="just" eaLnBrk="0" hangingPunct="0">
              <a:spcAft>
                <a:spcPts val="952"/>
              </a:spcAft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временной нетрудоспособности и в связи с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материнством                    –  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800" b="1" dirty="0" smtClean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0,22 </a:t>
            </a:r>
            <a:r>
              <a:rPr lang="ru-RU" altLang="ru-RU" sz="1800" b="1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млрд. руб.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(2,9%);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оплаты медицинской помощи женщинам в период беременности,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 родов и в послеродовом периоде, а также диспансерного наблюдения </a:t>
            </a:r>
          </a:p>
          <a:p>
            <a:pPr algn="just" eaLnBrk="0" hangingPunct="0">
              <a:spcAft>
                <a:spcPts val="952"/>
              </a:spcAft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 ребенка в течение первого года жизни                                  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              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–    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0,16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млрд. руб.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(2,1%);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 оплаты четырёх дополнительных дней работающим родителям для</a:t>
            </a:r>
          </a:p>
          <a:p>
            <a:pPr algn="just" eaLnBrk="0" hangingPunct="0">
              <a:spcAft>
                <a:spcPts val="952"/>
              </a:spcAft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  ухода за детьми-инвалидами			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                      –      </a:t>
            </a:r>
            <a:r>
              <a:rPr lang="ru-RU" altLang="ru-RU" sz="1800" b="1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0,07 млрд. </a:t>
            </a:r>
            <a:r>
              <a:rPr lang="ru-RU" altLang="ru-RU" sz="1800" b="1" dirty="0" smtClean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руб.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(0,9%).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пособия по временной нетрудоспособности при необходимости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осуществления ухода за больным ребенком в возрасте до 8 лет          –     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0,03 млрд. руб.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(0,5%);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8200" y="381000"/>
            <a:ext cx="1295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Кассовые расходы об обязательном социальном страховании на случай временной нетрудоспособности 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связи с материнством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60600" y="2057400"/>
            <a:ext cx="1264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050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4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34" y="0"/>
            <a:ext cx="73095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ject 69"/>
          <p:cNvSpPr>
            <a:spLocks noChangeArrowheads="1"/>
          </p:cNvSpPr>
          <p:nvPr/>
        </p:nvSpPr>
        <p:spPr bwMode="auto">
          <a:xfrm>
            <a:off x="279400" y="533400"/>
            <a:ext cx="762000" cy="838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2"/>
          <p:cNvSpPr>
            <a:spLocks/>
          </p:cNvSpPr>
          <p:nvPr/>
        </p:nvSpPr>
        <p:spPr bwMode="auto">
          <a:xfrm>
            <a:off x="1854201" y="6769101"/>
            <a:ext cx="4354688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67" name="object 3"/>
          <p:cNvSpPr>
            <a:spLocks/>
          </p:cNvSpPr>
          <p:nvPr/>
        </p:nvSpPr>
        <p:spPr bwMode="auto">
          <a:xfrm>
            <a:off x="9920113" y="1"/>
            <a:ext cx="6335888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74800" y="1524000"/>
            <a:ext cx="13792199" cy="535834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60486" tIns="80243" rIns="160486" bIns="80243">
            <a:spAutoFit/>
          </a:bodyPr>
          <a:lstStyle/>
          <a:p>
            <a:pPr algn="ctr">
              <a:spcAft>
                <a:spcPts val="952"/>
              </a:spcAft>
              <a:defRPr/>
            </a:pP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6,03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млрд. руб., их удельный вес в общем объеме расходов на пенсии и иные социальные выплаты –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3,58%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35"/>
              </a:spcAft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800" dirty="0" smtClean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635"/>
              </a:spcAft>
              <a:defRPr/>
            </a:pP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числе на выплату: 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предоставления материнского (семейного) капитала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соответствии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Федеральным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законом от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 декабря 2006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года №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256-ФЗ           -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5,70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млрд. руб.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(94,5%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суммы расходов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ОСС  -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6,03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млрд. руб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.);</a:t>
            </a: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единовременной выплаты средств пенсионных накоплений в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соответствии</a:t>
            </a:r>
          </a:p>
          <a:p>
            <a:pPr algn="just" eaLnBrk="0" hangingPunct="0">
              <a:spcAft>
                <a:spcPts val="952"/>
              </a:spcAft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с Федеральным законом от 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30 ноября 2011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года №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360-ФЗ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	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–    </a:t>
            </a:r>
            <a:r>
              <a:rPr lang="ru-RU" altLang="ru-RU" sz="1800" b="1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0,27 </a:t>
            </a:r>
            <a:r>
              <a:rPr lang="ru-RU" altLang="ru-RU" sz="1800" b="1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млрд. руб.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(4,5%);</a:t>
            </a:r>
            <a:endParaRPr lang="ru-RU" altLang="ru-RU" sz="1800" dirty="0">
              <a:solidFill>
                <a:srgbClr val="195C4E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правопреемникам умерших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застрахованных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лиц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в соответствии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с Федеральным законом от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28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декабря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2013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года №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424-ФЗ            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 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0,06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млрд. руб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(1,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);</a:t>
            </a: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направление средств материнского (семейного) капитала, 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ранее направленных на формирование накопительной пенсии,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другим направлениям использования средств материнского 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семейного) капитала        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–  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800" b="1" dirty="0" smtClean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0,0001 </a:t>
            </a:r>
            <a:r>
              <a:rPr lang="ru-RU" altLang="ru-RU" sz="1800" b="1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млрд. руб.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(0,0002%);</a:t>
            </a: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195C4E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endParaRPr lang="ru-RU" altLang="ru-RU" sz="18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79600" y="381000"/>
            <a:ext cx="134112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Кассовые расходы на предоставление  материнского (семейного) капитала и средств пенсионных накоплений, правопреемникам умерших застрахованных лиц.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60600" y="2057400"/>
            <a:ext cx="1264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050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4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34" y="0"/>
            <a:ext cx="73095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ject 69"/>
          <p:cNvSpPr>
            <a:spLocks noChangeArrowheads="1"/>
          </p:cNvSpPr>
          <p:nvPr/>
        </p:nvSpPr>
        <p:spPr bwMode="auto">
          <a:xfrm>
            <a:off x="279400" y="533400"/>
            <a:ext cx="762000" cy="838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4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/>
          <p:cNvSpPr>
            <a:spLocks/>
          </p:cNvSpPr>
          <p:nvPr/>
        </p:nvSpPr>
        <p:spPr bwMode="auto">
          <a:xfrm>
            <a:off x="1854201" y="6769101"/>
            <a:ext cx="4354688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819" name="object 3"/>
          <p:cNvSpPr>
            <a:spLocks/>
          </p:cNvSpPr>
          <p:nvPr/>
        </p:nvSpPr>
        <p:spPr bwMode="auto">
          <a:xfrm>
            <a:off x="9920113" y="1"/>
            <a:ext cx="6335888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27200" y="1676400"/>
            <a:ext cx="14336889" cy="69998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60486" tIns="80243" rIns="160486" bIns="80243">
            <a:spAutoFit/>
          </a:bodyPr>
          <a:lstStyle/>
          <a:p>
            <a:pPr algn="ctr">
              <a:defRPr/>
            </a:pP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5,12 млрд. руб., их удельный вес в общем объеме расходов на пенсии и иные социальные выплаты –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3,04%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ts val="952"/>
              </a:spcBef>
              <a:spcAft>
                <a:spcPts val="635"/>
              </a:spcAft>
              <a:defRPr/>
            </a:pPr>
            <a:endParaRPr lang="ru-RU" altLang="ru-RU" sz="1800" b="1" dirty="0" smtClean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ts val="952"/>
              </a:spcBef>
              <a:spcAft>
                <a:spcPts val="635"/>
              </a:spcAft>
              <a:defRPr/>
            </a:pP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 числе на выплату: 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инвалидам 			            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  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,0 млрд. руб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(78,1% от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суммы расходов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ЕДВ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5,12 млрд. руб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.);</a:t>
            </a: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ветеранам 				           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–      </a:t>
            </a:r>
            <a:r>
              <a:rPr lang="ru-RU" altLang="ru-RU" sz="1800" b="1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0,93 млрд. руб.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(18,2% );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отдельных мер социальной поддержки лицам,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подвергшимся   </a:t>
            </a:r>
          </a:p>
          <a:p>
            <a:pPr algn="just" eaLnBrk="0" hangingPunct="0">
              <a:defRPr/>
            </a:pP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воздействию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радиации 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                                                              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–     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0,11 млрд. руб.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(2,1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%);</a:t>
            </a: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ЕДВ гражданам, подвергшимся воздействию радиации</a:t>
            </a:r>
          </a:p>
          <a:p>
            <a:pPr algn="just" eaLnBrk="0" hangingPunct="0">
              <a:spcAft>
                <a:spcPts val="635"/>
              </a:spcAft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вследствие радиационных аварий и ядерных испытаний          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–      </a:t>
            </a:r>
            <a:r>
              <a:rPr lang="ru-RU" altLang="ru-RU" sz="1800" b="1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0,05 </a:t>
            </a:r>
            <a:r>
              <a:rPr lang="ru-RU" altLang="ru-RU" sz="1800" b="1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млрд. руб.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(0,9%);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ЕДВ Героям ССР, Героям РФ и полным кавалерам ордена 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Славы, Героям социалистического труда, Героям Труда РФ </a:t>
            </a:r>
          </a:p>
          <a:p>
            <a:pPr algn="just" eaLnBrk="0" hangingPunct="0">
              <a:spcAft>
                <a:spcPts val="952"/>
              </a:spcAft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и полным кавалерам ордена Трудовой Славы                            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–   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0,02 млрд. руб.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(0,3%);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дополнительного ежемесячного материального обеспечения</a:t>
            </a:r>
          </a:p>
          <a:p>
            <a:pPr algn="just" eaLnBrk="0" hangingPunct="0">
              <a:spcAft>
                <a:spcPts val="952"/>
              </a:spcAft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некоторых категорий граждан		                                   –   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</a:t>
            </a:r>
            <a:r>
              <a:rPr lang="ru-RU" altLang="ru-RU" sz="1800" b="1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0,01 млрд. руб.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(0,3%);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единовременной выплаты к 65-летию, 67-летию, 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70-летию, 75-летию Победы в ВОВ, ежегодной денежной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выплаты к Дню Победы, 80-летие Освобождения Ленинграда  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– 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0,006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млрд. руб.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(0,1%).</a:t>
            </a: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8200" y="432137"/>
            <a:ext cx="136398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alt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Кассовые расходы на осуществление ежемесячной денежной выплаты отдельным категориям граждан и улучшение материального положения некоторым категориям граждан РФ и осуществление мер социальной поддержки лицам, подвергшимся воздействию радиации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89200" y="2209800"/>
            <a:ext cx="1257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050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4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34" y="0"/>
            <a:ext cx="73095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ject 69"/>
          <p:cNvSpPr>
            <a:spLocks noChangeArrowheads="1"/>
          </p:cNvSpPr>
          <p:nvPr/>
        </p:nvSpPr>
        <p:spPr bwMode="auto">
          <a:xfrm>
            <a:off x="279400" y="533400"/>
            <a:ext cx="762000" cy="838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/>
          <p:cNvSpPr>
            <a:spLocks/>
          </p:cNvSpPr>
          <p:nvPr/>
        </p:nvSpPr>
        <p:spPr bwMode="auto">
          <a:xfrm>
            <a:off x="1854201" y="6769101"/>
            <a:ext cx="4354688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819" name="object 3"/>
          <p:cNvSpPr>
            <a:spLocks/>
          </p:cNvSpPr>
          <p:nvPr/>
        </p:nvSpPr>
        <p:spPr bwMode="auto">
          <a:xfrm>
            <a:off x="9920113" y="1"/>
            <a:ext cx="6335888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27200" y="1676400"/>
            <a:ext cx="14336889" cy="6112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60486" tIns="80243" rIns="160486" bIns="80243">
            <a:spAutoFit/>
          </a:bodyPr>
          <a:lstStyle/>
          <a:p>
            <a:pPr algn="ctr">
              <a:defRPr/>
            </a:pP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1,04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млрд. руб., их удельный вес в общем объеме расходов на пенсии и иные социальные выплаты –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0,62%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ts val="952"/>
              </a:spcBef>
              <a:spcAft>
                <a:spcPts val="600"/>
              </a:spcAft>
              <a:defRPr/>
            </a:pPr>
            <a:endParaRPr lang="ru-RU" altLang="ru-RU" sz="1800" b="1" dirty="0" smtClean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ts val="952"/>
              </a:spcBef>
              <a:spcAft>
                <a:spcPts val="635"/>
              </a:spcAft>
              <a:defRPr/>
            </a:pP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 числе на выплату: 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специальной социальной выплаты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отдельным категориям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медицинских работников 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медицинских организаций,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входящих в государственную     и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муниципальную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системы здравоохранения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участвующих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базовой программе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обязательного медицинского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страхования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либо   территориальных программах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обязательного медицинского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страхования    –     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0,98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млрд. руб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(94,15%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суммы расходов  – 1,04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млрд. руб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.);</a:t>
            </a: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субсидии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возмещение недополученных доходов и (или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возмещение фактически понесенных затрат в связи </a:t>
            </a:r>
            <a:endParaRPr lang="ru-RU" altLang="ru-RU" sz="1800" dirty="0" smtClean="0">
              <a:solidFill>
                <a:srgbClr val="195C4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производством (реализацией) товаров, выполнением работ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оказанием услуг 				           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–      </a:t>
            </a:r>
            <a:r>
              <a:rPr lang="ru-RU" altLang="ru-RU" sz="1800" b="1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0,052 </a:t>
            </a:r>
            <a:r>
              <a:rPr lang="ru-RU" altLang="ru-RU" sz="1800" b="1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млрд. руб.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(5,0%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возмещение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стоимости гарантированного перечня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услуг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и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социальные пособия на погребение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			               –     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0,009 млрд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. руб.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(0,87%);</a:t>
            </a: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субсидии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на возмещение недополученных доходов и (или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)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возмещение фактически понесенных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затрат (бюджетным,</a:t>
            </a:r>
          </a:p>
          <a:p>
            <a:pPr algn="just" eaLnBrk="0" hangingPunct="0">
              <a:defRPr/>
            </a:pP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автономным учреждениям и иным некоммерческим организациям)              –      </a:t>
            </a:r>
            <a:r>
              <a:rPr lang="ru-RU" altLang="ru-RU" sz="1800" b="1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0,0002 </a:t>
            </a:r>
            <a:r>
              <a:rPr lang="ru-RU" altLang="ru-RU" sz="1800" b="1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млрд. руб.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0,02%);</a:t>
            </a: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195C4E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9600" y="432137"/>
            <a:ext cx="138684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7,12 </a:t>
            </a:r>
            <a:r>
              <a:rPr lang="ru-RU" altLang="ru-RU" sz="2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Кассовые расходы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специальную социальную выплату отдельным категориям 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медицинских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работников,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субсидии юридическим лицам и индивидуальным   предпринимателям на стимулирование найма безработных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граждан, возмещение стоимости гарантированного перечня услуг и социальные пособия на погребение 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89200" y="2209800"/>
            <a:ext cx="1257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050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4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34" y="0"/>
            <a:ext cx="73095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ject 69"/>
          <p:cNvSpPr>
            <a:spLocks noChangeArrowheads="1"/>
          </p:cNvSpPr>
          <p:nvPr/>
        </p:nvSpPr>
        <p:spPr bwMode="auto">
          <a:xfrm>
            <a:off x="279400" y="533400"/>
            <a:ext cx="762000" cy="838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5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2"/>
          <p:cNvSpPr>
            <a:spLocks/>
          </p:cNvSpPr>
          <p:nvPr/>
        </p:nvSpPr>
        <p:spPr bwMode="auto">
          <a:xfrm>
            <a:off x="1854201" y="6769101"/>
            <a:ext cx="4354688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1" name="object 3"/>
          <p:cNvSpPr>
            <a:spLocks/>
          </p:cNvSpPr>
          <p:nvPr/>
        </p:nvSpPr>
        <p:spPr bwMode="auto">
          <a:xfrm>
            <a:off x="9920113" y="1"/>
            <a:ext cx="6335888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74800" y="2286000"/>
            <a:ext cx="14209890" cy="563534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60486" tIns="80243" rIns="160486" bIns="80243">
            <a:spAutoFit/>
          </a:bodyPr>
          <a:lstStyle/>
          <a:p>
            <a:pPr algn="ctr">
              <a:spcAft>
                <a:spcPts val="952"/>
              </a:spcAft>
              <a:defRPr/>
            </a:pP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1,65 млрд. руб., их удельный вес в общем объеме расходов на пенсии и иные социальные выплаты –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0,98%</a:t>
            </a:r>
            <a:endParaRPr lang="ru-RU" altLang="ru-RU" sz="1800" b="1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spcAft>
                <a:spcPts val="952"/>
              </a:spcAft>
              <a:defRPr/>
            </a:pPr>
            <a:endParaRPr lang="ru-RU" altLang="ru-RU" sz="1800" b="1" dirty="0" smtClean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635"/>
              </a:spcAft>
              <a:defRPr/>
            </a:pP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числе на выплату: </a:t>
            </a: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обеспечение инвалидов техническими средствами  реабилитации, включая изготовление и ремонт </a:t>
            </a: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протезно-ортопедических изделий                                              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      – 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0,73 млрд. руб.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43,9% от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суммы  расходов 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–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1,65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млрд. руб.);</a:t>
            </a:r>
          </a:p>
          <a:p>
            <a:pPr algn="just" eaLnBrk="0" hangingPunct="0">
              <a:spcBef>
                <a:spcPts val="635"/>
              </a:spcBef>
              <a:spcAft>
                <a:spcPts val="635"/>
              </a:spcAft>
              <a:buFontTx/>
              <a:buChar char="•"/>
              <a:defRPr/>
            </a:pPr>
            <a:r>
              <a:rPr lang="ru-RU" altLang="ru-RU" sz="1800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ежемесячные страховые выплаты                                                   </a:t>
            </a:r>
            <a:r>
              <a:rPr lang="ru-RU" altLang="ru-RU" sz="1800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    </a:t>
            </a:r>
            <a:r>
              <a:rPr lang="ru-RU" altLang="ru-RU" sz="1800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–  </a:t>
            </a:r>
            <a:r>
              <a:rPr lang="ru-RU" altLang="ru-RU" sz="1800" b="1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0,58 млрд. руб. </a:t>
            </a:r>
            <a:r>
              <a:rPr lang="ru-RU" altLang="ru-RU" sz="1800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(35,3% )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	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медицинская, социальная и профессиональная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реабилитация   </a:t>
            </a:r>
          </a:p>
          <a:p>
            <a:pPr algn="just" eaLnBrk="0" hangingPunct="0">
              <a:defRPr/>
            </a:pP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пострадавших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, обеспечение предупредительных мер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по сокращению </a:t>
            </a:r>
          </a:p>
          <a:p>
            <a:pPr algn="just" eaLnBrk="0" hangingPunct="0">
              <a:defRPr/>
            </a:pP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производственного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травматизма и профессиональных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заболеваний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–    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0,22 млрд. руб.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(13,5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%);</a:t>
            </a: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оказание государственной социальной помощи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отдельным  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категориям </a:t>
            </a:r>
            <a:endParaRPr lang="ru-RU" altLang="ru-RU" sz="1800" dirty="0" smtClean="0">
              <a:solidFill>
                <a:srgbClr val="195C4E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граждан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в части оплаты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санаторно-курортного лечения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, а также </a:t>
            </a:r>
            <a:endParaRPr lang="ru-RU" altLang="ru-RU" sz="1800" dirty="0" smtClean="0">
              <a:solidFill>
                <a:srgbClr val="195C4E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проезда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на междугородном транспорте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к месту лечения и обратно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</a:t>
            </a:r>
            <a:r>
              <a:rPr lang="ru-RU" altLang="ru-RU" sz="1800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–    </a:t>
            </a:r>
            <a:r>
              <a:rPr lang="ru-RU" altLang="ru-RU" sz="1800" b="1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0,08 млрд. руб</a:t>
            </a:r>
            <a:r>
              <a:rPr lang="ru-RU" altLang="ru-RU" sz="1800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. (4,6% </a:t>
            </a:r>
            <a:r>
              <a:rPr lang="ru-RU" altLang="ru-RU" sz="1800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);</a:t>
            </a: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194862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пособие по временной нетрудоспособности по обязательному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социальному страхованию от несчастных случаев на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производстве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и профессиональных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заболеваний  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–   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0,03 млрд. руб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. (1,7%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);</a:t>
            </a: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spcAft>
                <a:spcPts val="952"/>
              </a:spcAft>
              <a:buFontTx/>
              <a:buChar char="•"/>
              <a:defRPr/>
            </a:pPr>
            <a:r>
              <a:rPr lang="ru-RU" altLang="ru-RU" sz="1800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единовременные страховые выплаты                                         </a:t>
            </a:r>
            <a:r>
              <a:rPr lang="ru-RU" altLang="ru-RU" sz="1800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          –     </a:t>
            </a:r>
            <a:r>
              <a:rPr lang="ru-RU" altLang="ru-RU" sz="1800" b="1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0,02 млрд. руб. </a:t>
            </a:r>
            <a:r>
              <a:rPr lang="ru-RU" altLang="ru-RU" sz="1800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(1,0%).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03400" y="381000"/>
            <a:ext cx="13868400" cy="1631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8,9,11 Кассовые расходы 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обязательном социальном страховании от несчастных случаев на производстве и профессиональных заболеваний, 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инвалидов и детей инвалидов техническими средствами реабилитации, 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государственной социальной помощи отдельным категориям граждан в части оплаты санаторно-курортного лечения, а также проезда на междугородном транспорте к месту лечения и обратно 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84400" y="2819400"/>
            <a:ext cx="1249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050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3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34" y="0"/>
            <a:ext cx="73095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ject 69"/>
          <p:cNvSpPr>
            <a:spLocks noChangeArrowheads="1"/>
          </p:cNvSpPr>
          <p:nvPr/>
        </p:nvSpPr>
        <p:spPr bwMode="auto">
          <a:xfrm>
            <a:off x="279400" y="533400"/>
            <a:ext cx="762000" cy="838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2"/>
          <p:cNvSpPr>
            <a:spLocks/>
          </p:cNvSpPr>
          <p:nvPr/>
        </p:nvSpPr>
        <p:spPr bwMode="auto">
          <a:xfrm>
            <a:off x="1854201" y="6769101"/>
            <a:ext cx="4354688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1" name="object 3"/>
          <p:cNvSpPr>
            <a:spLocks/>
          </p:cNvSpPr>
          <p:nvPr/>
        </p:nvSpPr>
        <p:spPr bwMode="auto">
          <a:xfrm>
            <a:off x="9920113" y="1"/>
            <a:ext cx="6335888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74800" y="1905000"/>
            <a:ext cx="14209890" cy="59841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60486" tIns="80243" rIns="160486" bIns="80243">
            <a:spAutoFit/>
          </a:bodyPr>
          <a:lstStyle/>
          <a:p>
            <a:pPr algn="ctr">
              <a:spcAft>
                <a:spcPts val="952"/>
              </a:spcAft>
              <a:defRPr/>
            </a:pP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0,1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млрд. руб., их удельный вес в общем объеме расходов на пенсии и иные социальные выплаты –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0,06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</a:t>
            </a:r>
          </a:p>
          <a:p>
            <a:pPr algn="just">
              <a:spcAft>
                <a:spcPts val="635"/>
              </a:spcAft>
              <a:defRPr/>
            </a:pPr>
            <a:endParaRPr lang="ru-RU" altLang="ru-RU" sz="1800" dirty="0" smtClean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635"/>
              </a:spcAft>
              <a:defRPr/>
            </a:pP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числе на выплату: </a:t>
            </a: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доплаты к пенсии членам лётных экипажей воздушных судов </a:t>
            </a:r>
            <a:endParaRPr lang="ru-RU" altLang="ru-RU" sz="1800" dirty="0" smtClean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гражданской авиации в соответствии с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Федеральным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законом</a:t>
            </a:r>
          </a:p>
          <a:p>
            <a:pPr algn="just" eaLnBrk="0" hangingPunct="0">
              <a:defRPr/>
            </a:pP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от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27 ноября 2001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года №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155-ФЗ                                                                            – 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0,09 млрд. руб.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( 90,0% от суммы  расходов– 0,1 млрд. руб.);</a:t>
            </a:r>
          </a:p>
          <a:p>
            <a:pPr algn="just" eaLnBrk="0" hangingPunct="0">
              <a:defRPr/>
            </a:pPr>
            <a:endParaRPr lang="ru-RU" altLang="ru-RU" sz="1800" dirty="0" smtClean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материального обеспечения специалистов ядерного оружейного комплекса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Р</a:t>
            </a:r>
            <a:r>
              <a:rPr lang="ru-RU" altLang="ru-RU" sz="1800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оссийской Федерации </a:t>
            </a:r>
            <a:r>
              <a:rPr lang="ru-RU" altLang="ru-RU" sz="1800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в соответствии </a:t>
            </a:r>
            <a:r>
              <a:rPr lang="ru-RU" altLang="ru-RU" sz="1800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с </a:t>
            </a:r>
            <a:r>
              <a:rPr lang="ru-RU" altLang="ru-RU" sz="1800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Федеральным </a:t>
            </a:r>
            <a:r>
              <a:rPr lang="ru-RU" altLang="ru-RU" sz="1800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законом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от  </a:t>
            </a:r>
            <a:r>
              <a:rPr lang="ru-RU" altLang="ru-RU" sz="1800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23 августа 2000 </a:t>
            </a:r>
            <a:r>
              <a:rPr lang="ru-RU" altLang="ru-RU" sz="1800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года № </a:t>
            </a:r>
            <a:r>
              <a:rPr lang="ru-RU" altLang="ru-RU" sz="1800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1563-ФЗ                                                                       </a:t>
            </a:r>
            <a:r>
              <a:rPr lang="ru-RU" altLang="ru-RU" sz="1800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–  </a:t>
            </a:r>
            <a:r>
              <a:rPr lang="ru-RU" altLang="ru-RU" sz="1800" b="1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0,004 </a:t>
            </a:r>
            <a:r>
              <a:rPr lang="ru-RU" altLang="ru-RU" sz="1800" b="1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млрд. руб. </a:t>
            </a:r>
            <a:r>
              <a:rPr lang="ru-RU" altLang="ru-RU" sz="1800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(4,0% )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	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доплаты к пенсии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работникам угольной промышленности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в соответствии 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с Федеральным законом от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10 мая 2010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года №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84-ФЗ                                       – 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0,003 млрд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. руб.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(3,0%);</a:t>
            </a: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инвалидам компенсаций страховых премий по договорам </a:t>
            </a:r>
          </a:p>
          <a:p>
            <a:pPr algn="just" eaLnBrk="0" hangingPunct="0"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обязательного страхования гражданской ответственности владельцев</a:t>
            </a:r>
          </a:p>
          <a:p>
            <a:pPr algn="just" eaLnBrk="0" hangingPunct="0">
              <a:defRPr/>
            </a:pP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транспортных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средств  в соответствии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с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Федеральным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законом</a:t>
            </a:r>
          </a:p>
          <a:p>
            <a:pPr algn="just" eaLnBrk="0" hangingPunct="0">
              <a:defRPr/>
            </a:pP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от 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25 апреля 2002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года №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40-ФЗ                                                                            </a:t>
            </a:r>
            <a:r>
              <a:rPr lang="ru-RU" altLang="ru-RU" sz="1800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–   </a:t>
            </a:r>
            <a:r>
              <a:rPr lang="ru-RU" altLang="ru-RU" sz="1800" b="1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0,001млрд</a:t>
            </a:r>
            <a:r>
              <a:rPr lang="ru-RU" altLang="ru-RU" sz="1800" b="1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. руб</a:t>
            </a:r>
            <a:r>
              <a:rPr lang="ru-RU" altLang="ru-RU" sz="1800" dirty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. </a:t>
            </a:r>
            <a:r>
              <a:rPr lang="ru-RU" altLang="ru-RU" sz="1800" dirty="0" smtClean="0">
                <a:solidFill>
                  <a:srgbClr val="19486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1,0% );</a:t>
            </a: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194862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194862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7800" y="581560"/>
            <a:ext cx="119634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Кассовые расходы 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дополнительное пенсионное обеспечение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социальной поддержки отдельных категорий граждан 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84400" y="2590800"/>
            <a:ext cx="1249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050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3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34" y="0"/>
            <a:ext cx="73095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ject 69"/>
          <p:cNvSpPr>
            <a:spLocks noChangeArrowheads="1"/>
          </p:cNvSpPr>
          <p:nvPr/>
        </p:nvSpPr>
        <p:spPr bwMode="auto">
          <a:xfrm>
            <a:off x="279400" y="533400"/>
            <a:ext cx="762000" cy="838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2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bject 2"/>
          <p:cNvSpPr>
            <a:spLocks/>
          </p:cNvSpPr>
          <p:nvPr/>
        </p:nvSpPr>
        <p:spPr bwMode="auto">
          <a:xfrm>
            <a:off x="1854201" y="6769101"/>
            <a:ext cx="4354688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48" name="object 3"/>
          <p:cNvSpPr>
            <a:spLocks/>
          </p:cNvSpPr>
          <p:nvPr/>
        </p:nvSpPr>
        <p:spPr bwMode="auto">
          <a:xfrm>
            <a:off x="11099799" y="1"/>
            <a:ext cx="5156201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050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6151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34" y="0"/>
            <a:ext cx="73095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1651000" y="457200"/>
            <a:ext cx="14020800" cy="10698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45143" tIns="72571" rIns="145143" bIns="72571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пенсионное обеспечение, федеральную доплату к пенсии, ежемесячную денежную выплату отдельным категориям граждан и улучшение материального положения некоторых категорий граждан РФ, социальную поддержку отдельных категорий граждан и по обязательному социальному страхованию (млрд.руб.)</a:t>
            </a:r>
          </a:p>
        </p:txBody>
      </p:sp>
      <p:graphicFrame>
        <p:nvGraphicFramePr>
          <p:cNvPr id="16" name="Диаграмма 14"/>
          <p:cNvGraphicFramePr>
            <a:graphicFrameLocks/>
          </p:cNvGraphicFramePr>
          <p:nvPr/>
        </p:nvGraphicFramePr>
        <p:xfrm>
          <a:off x="2768600" y="1881717"/>
          <a:ext cx="11938000" cy="721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899400" y="2362200"/>
            <a:ext cx="1260209" cy="37465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162,19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65800" y="2590800"/>
            <a:ext cx="1356971" cy="36891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152,43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25526" y="3124200"/>
            <a:ext cx="1359274" cy="34406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136,49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04400" y="2286000"/>
            <a:ext cx="1354667" cy="37465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165,67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69"/>
          <p:cNvSpPr>
            <a:spLocks noChangeArrowheads="1"/>
          </p:cNvSpPr>
          <p:nvPr/>
        </p:nvSpPr>
        <p:spPr bwMode="auto">
          <a:xfrm>
            <a:off x="279400" y="533400"/>
            <a:ext cx="762000" cy="8382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7526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3708400" y="605135"/>
            <a:ext cx="9144000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-Light"/>
                <a:cs typeface="Times New Roman" panose="02020603050405020304" pitchFamily="18" charset="0"/>
              </a:rPr>
              <a:t>Организация клиентского обслуживания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001" y="1676400"/>
            <a:ext cx="4419600" cy="2502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DB7034-C51F-1023-662F-FCBD4469BD1F}"/>
              </a:ext>
            </a:extLst>
          </p:cNvPr>
          <p:cNvSpPr txBox="1"/>
          <p:nvPr/>
        </p:nvSpPr>
        <p:spPr>
          <a:xfrm>
            <a:off x="8051800" y="2743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государственные услуги СФР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DB7034-C51F-1023-662F-FCBD4469BD1F}"/>
              </a:ext>
            </a:extLst>
          </p:cNvPr>
          <p:cNvSpPr txBox="1"/>
          <p:nvPr/>
        </p:nvSpPr>
        <p:spPr>
          <a:xfrm>
            <a:off x="7289800" y="3429000"/>
            <a:ext cx="820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644454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по услугам СФР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2400" y="5531584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Приём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граждан и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страхователей по принципу «одного окна»,  в том числе в рамках выездного приема на дом</a:t>
            </a:r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Высокий уровень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обслуживания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Единые процессы и стандарты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Единая система телефонного обслуживания</a:t>
            </a:r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60800" y="48006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1322757-B45A-9726-0CD6-B1DB612CBB0F}"/>
              </a:ext>
            </a:extLst>
          </p:cNvPr>
          <p:cNvSpPr txBox="1"/>
          <p:nvPr/>
        </p:nvSpPr>
        <p:spPr>
          <a:xfrm>
            <a:off x="8737600" y="4724400"/>
            <a:ext cx="7467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востребованные услуги:</a:t>
            </a:r>
          </a:p>
          <a:p>
            <a:endParaRPr lang="ru-RU" sz="2400" b="1" u="sng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Ежемесячное пособие в связи с рождением и воспитанием ребенка 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Назначение и выплата пенсий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Ежемесячная денежная выплата, набор социальных услуг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Обеспечение техническими средствами реабилитации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Осуществление компенсационных выплат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Распоряжение средствами МСК</a:t>
            </a:r>
          </a:p>
          <a:p>
            <a:endParaRPr lang="ru-RU" sz="24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18200" y="1752600"/>
            <a:ext cx="10058400" cy="7591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81272" tIns="40636" rIns="81272" bIns="40636">
            <a:spAutoFit/>
          </a:bodyPr>
          <a:lstStyle/>
          <a:p>
            <a:pPr marL="457200" indent="-6350"/>
            <a:r>
              <a:rPr lang="ru-RU" sz="2200" b="1" dirty="0">
                <a:solidFill>
                  <a:srgbClr val="000080"/>
                </a:solidFill>
                <a:latin typeface="Calibri" pitchFamily="34" charset="0"/>
              </a:rPr>
              <a:t>		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всех территориях муниципальных образований г. Омска и Омской области организован прием граждан и страхователей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37 клиентских службах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154" y="0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2108200" y="533400"/>
            <a:ext cx="12801600" cy="128035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spc="-8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дистанционных форм взаимодействия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400" b="1" spc="-8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– получение государственных услуг в электронном виде и развитие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400" b="1" spc="-8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дистанционного телефонного обслуживания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FDE4C3A9-1730-84DB-1486-4052F7A1A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41060706"/>
              </p:ext>
            </p:extLst>
          </p:nvPr>
        </p:nvGraphicFramePr>
        <p:xfrm>
          <a:off x="1346200" y="2667000"/>
          <a:ext cx="7467600" cy="601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E6D3813B-5645-1A15-B729-3390CF81B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93871629"/>
              </p:ext>
            </p:extLst>
          </p:nvPr>
        </p:nvGraphicFramePr>
        <p:xfrm>
          <a:off x="8742366" y="2667001"/>
          <a:ext cx="7310434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322757-B45A-9726-0CD6-B1DB612CBB0F}"/>
              </a:ext>
            </a:extLst>
          </p:cNvPr>
          <p:cNvSpPr txBox="1"/>
          <p:nvPr/>
        </p:nvSpPr>
        <p:spPr>
          <a:xfrm>
            <a:off x="6908800" y="6629400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ЦП = 10%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FA2B05-F3D2-1242-7776-8919485D0D21}"/>
              </a:ext>
            </a:extLst>
          </p:cNvPr>
          <p:cNvSpPr txBox="1"/>
          <p:nvPr/>
        </p:nvSpPr>
        <p:spPr>
          <a:xfrm>
            <a:off x="13843000" y="6705600"/>
            <a:ext cx="1811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ЦП = 15%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F69DD2-5117-A83C-2EEC-8FDA7223E19D}"/>
              </a:ext>
            </a:extLst>
          </p:cNvPr>
          <p:cNvSpPr txBox="1"/>
          <p:nvPr/>
        </p:nvSpPr>
        <p:spPr>
          <a:xfrm>
            <a:off x="5765800" y="3276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(45650 заявлений)</a:t>
            </a:r>
            <a:endParaRPr lang="ru-RU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60800" y="381000"/>
            <a:ext cx="10515600" cy="4354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89815" tIns="44909" rIns="89815" bIns="44909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МФЦ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66000" y="1752600"/>
            <a:ext cx="8305800" cy="17129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99" tIns="44950" rIns="89899" bIns="44950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Соглашение  №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юр  от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16.02.2023г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 взаимодействии 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между БУ «МФЦ» по Омской области </a:t>
            </a:r>
            <a:endParaRPr lang="ru-RU" sz="1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Отделением СФР 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Омской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endParaRPr lang="ru-RU" sz="1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Организовано предоставление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31 государственной услуги СФР 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через МФЦ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27200" y="1371600"/>
            <a:ext cx="0" cy="25908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1803400" y="1295400"/>
            <a:ext cx="2971800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defTabSz="912813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 ГОС.УСЛУГА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ПЕРЕЧНЯ:</a:t>
            </a: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1803400" y="1828799"/>
            <a:ext cx="2438400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defTabSz="912813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ОБЯЗАТЕЛЬНЫЕ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1803400" y="2362200"/>
            <a:ext cx="2209800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defTabSz="912813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РЕКОМЕНДУЕМЫЕ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803400" y="2895600"/>
            <a:ext cx="2743199" cy="25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297" tIns="32649" rIns="65297" bIns="32649">
            <a:spAutoFit/>
          </a:bodyPr>
          <a:lstStyle/>
          <a:p>
            <a:pPr defTabSz="912813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ИНФОРМАЦИОННЫЕ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803400" y="3429000"/>
            <a:ext cx="2895599" cy="25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297" tIns="32649" rIns="65297" bIns="32649">
            <a:spAutoFit/>
          </a:bodyPr>
          <a:lstStyle/>
          <a:p>
            <a:pPr defTabSz="912813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СУБЪЕКТА РФ - 1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93800" y="4038600"/>
            <a:ext cx="147828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 через МФЦ  зарегистрировано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30627 заявлений,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оказано 125469 услуг 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посредством электронного межведомственного взаимодействия (без направления документов в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ОСФР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1193800" y="4953000"/>
            <a:ext cx="14782800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>
              <a:defRPr/>
            </a:pPr>
            <a:r>
              <a:rPr lang="ru-RU" sz="1600" b="1" spc="-90" dirty="0">
                <a:solidFill>
                  <a:srgbClr val="0070C0"/>
                </a:solidFill>
                <a:latin typeface="Trebuchet MS" pitchFamily="34" charset="0"/>
              </a:rPr>
              <a:t>РЕЙТИНГ ВОСТРЕБОВАННОСТИ ГОСУДАРСТВЕННЫХ УСЛУГ </a:t>
            </a:r>
            <a:r>
              <a:rPr lang="ru-RU" sz="1600" b="1" spc="-90" dirty="0" smtClean="0">
                <a:solidFill>
                  <a:srgbClr val="0070C0"/>
                </a:solidFill>
                <a:latin typeface="Trebuchet MS" pitchFamily="34" charset="0"/>
              </a:rPr>
              <a:t>СФР </a:t>
            </a:r>
            <a:r>
              <a:rPr lang="ru-RU" sz="1600" b="1" spc="-90" dirty="0">
                <a:solidFill>
                  <a:srgbClr val="0070C0"/>
                </a:solidFill>
                <a:latin typeface="Trebuchet MS" pitchFamily="34" charset="0"/>
              </a:rPr>
              <a:t>С УЧЕТОМ ДОЛИ В ОБЩЕМ ОБЪЕМЕ ОБРАЩЕНИЙ ЧЕРЕЗ МФЦ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13200" y="5562600"/>
            <a:ext cx="838200" cy="2362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089400" y="8153400"/>
            <a:ext cx="6858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78"/>
          <p:cNvSpPr>
            <a:spLocks noChangeArrowheads="1"/>
          </p:cNvSpPr>
          <p:nvPr/>
        </p:nvSpPr>
        <p:spPr bwMode="auto">
          <a:xfrm>
            <a:off x="3937000" y="8305800"/>
            <a:ext cx="91440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000" dirty="0" smtClean="0">
                <a:latin typeface="Trebuchet MS" pitchFamily="34" charset="0"/>
              </a:rPr>
              <a:t>Выплата пенсий</a:t>
            </a:r>
            <a:endParaRPr lang="ru-RU" sz="1000" dirty="0">
              <a:latin typeface="Trebuchet MS" pitchFamily="34" charset="0"/>
            </a:endParaRPr>
          </a:p>
        </p:txBody>
      </p:sp>
      <p:graphicFrame>
        <p:nvGraphicFramePr>
          <p:cNvPr id="21" name="Диаграмма 69"/>
          <p:cNvGraphicFramePr>
            <a:graphicFrameLocks/>
          </p:cNvGraphicFramePr>
          <p:nvPr/>
        </p:nvGraphicFramePr>
        <p:xfrm>
          <a:off x="11379200" y="5308600"/>
          <a:ext cx="4470400" cy="34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384800" y="6477000"/>
            <a:ext cx="762000" cy="1447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80200" y="6934200"/>
            <a:ext cx="762000" cy="99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99400" y="7086600"/>
            <a:ext cx="838200" cy="838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461000" y="8153400"/>
            <a:ext cx="6858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756400" y="8153400"/>
            <a:ext cx="6858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975600" y="8153400"/>
            <a:ext cx="6858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178"/>
          <p:cNvSpPr>
            <a:spLocks noChangeArrowheads="1"/>
          </p:cNvSpPr>
          <p:nvPr/>
        </p:nvSpPr>
        <p:spPr bwMode="auto">
          <a:xfrm>
            <a:off x="5384800" y="8382000"/>
            <a:ext cx="762000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050" dirty="0" smtClean="0">
                <a:latin typeface="Trebuchet MS" pitchFamily="34" charset="0"/>
              </a:rPr>
              <a:t>ЕДВ</a:t>
            </a:r>
            <a:endParaRPr lang="ru-RU" sz="1050" dirty="0">
              <a:latin typeface="Trebuchet MS" pitchFamily="34" charset="0"/>
            </a:endParaRPr>
          </a:p>
        </p:txBody>
      </p:sp>
      <p:sp>
        <p:nvSpPr>
          <p:cNvPr id="30" name="Прямоугольник 178"/>
          <p:cNvSpPr>
            <a:spLocks noChangeArrowheads="1"/>
          </p:cNvSpPr>
          <p:nvPr/>
        </p:nvSpPr>
        <p:spPr bwMode="auto">
          <a:xfrm>
            <a:off x="6299200" y="8305800"/>
            <a:ext cx="1295400" cy="41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050" dirty="0" smtClean="0">
                <a:latin typeface="Trebuchet MS" pitchFamily="34" charset="0"/>
              </a:rPr>
              <a:t>Распоряжение  средствами МСК</a:t>
            </a:r>
            <a:endParaRPr lang="ru-RU" sz="1050" dirty="0">
              <a:latin typeface="Trebuchet MS" pitchFamily="34" charset="0"/>
            </a:endParaRPr>
          </a:p>
        </p:txBody>
      </p:sp>
      <p:sp>
        <p:nvSpPr>
          <p:cNvPr id="31" name="Прямоугольник 178"/>
          <p:cNvSpPr>
            <a:spLocks noChangeArrowheads="1"/>
          </p:cNvSpPr>
          <p:nvPr/>
        </p:nvSpPr>
        <p:spPr bwMode="auto">
          <a:xfrm>
            <a:off x="7747000" y="8305800"/>
            <a:ext cx="1143000" cy="41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050" dirty="0" smtClean="0">
                <a:latin typeface="Trebuchet MS" pitchFamily="34" charset="0"/>
              </a:rPr>
              <a:t>Установление пенсий</a:t>
            </a:r>
            <a:endParaRPr lang="ru-RU" sz="1050" dirty="0">
              <a:latin typeface="Trebuchet MS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94800" y="7162800"/>
            <a:ext cx="838200" cy="76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271000" y="8153400"/>
            <a:ext cx="6858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178"/>
          <p:cNvSpPr>
            <a:spLocks noChangeArrowheads="1"/>
          </p:cNvSpPr>
          <p:nvPr/>
        </p:nvSpPr>
        <p:spPr bwMode="auto">
          <a:xfrm>
            <a:off x="9118600" y="8305800"/>
            <a:ext cx="1371600" cy="41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050" dirty="0" smtClean="0">
                <a:latin typeface="Trebuchet MS" pitchFamily="34" charset="0"/>
              </a:rPr>
              <a:t>Пособие на первого ребенка</a:t>
            </a:r>
            <a:endParaRPr lang="ru-RU" sz="1050" dirty="0">
              <a:latin typeface="Trebuchet MS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727200" y="1752600"/>
            <a:ext cx="295433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727200" y="2286000"/>
            <a:ext cx="4318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727200" y="2819400"/>
            <a:ext cx="4318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727200" y="3886200"/>
            <a:ext cx="4318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727200" y="3352800"/>
            <a:ext cx="4318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" name="Picture 3" descr="C:\Users\25062\Desktop\7a59d6311f7c917a188b8457425eaf98_handshake-transparent-png-clip-art-image-gallery-yopriceville-shake-hand-clipart-png_8000-48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5800" y="228600"/>
            <a:ext cx="11873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/>
            </a:extLst>
          </p:cNvPr>
          <p:cNvSpPr/>
          <p:nvPr/>
        </p:nvSpPr>
        <p:spPr>
          <a:xfrm>
            <a:off x="166513" y="143934"/>
            <a:ext cx="2071511" cy="8856133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0723" name="object 3"/>
          <p:cNvSpPr>
            <a:spLocks/>
          </p:cNvSpPr>
          <p:nvPr/>
        </p:nvSpPr>
        <p:spPr bwMode="auto">
          <a:xfrm>
            <a:off x="10337799" y="1"/>
            <a:ext cx="5918201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424" y="251885"/>
            <a:ext cx="4992510" cy="4851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45143" tIns="72571" rIns="145143" bIns="72571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сокращений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02734" y="827617"/>
          <a:ext cx="15046649" cy="7912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68526"/>
                <a:gridCol w="1856140"/>
                <a:gridCol w="4032515"/>
                <a:gridCol w="933333"/>
                <a:gridCol w="1824393"/>
                <a:gridCol w="5631742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 </a:t>
                      </a:r>
                      <a:r>
                        <a:rPr lang="ru-RU" sz="1300" dirty="0" err="1" smtClean="0"/>
                        <a:t>п</a:t>
                      </a:r>
                      <a:r>
                        <a:rPr lang="ru-RU" sz="1300" dirty="0" smtClean="0"/>
                        <a:t>/</a:t>
                      </a:r>
                      <a:r>
                        <a:rPr lang="ru-RU" sz="1300" dirty="0" err="1" smtClean="0"/>
                        <a:t>п</a:t>
                      </a:r>
                      <a:endParaRPr lang="ru-RU" sz="1300" b="0" dirty="0">
                        <a:solidFill>
                          <a:srgbClr val="002060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Термин/сокращение</a:t>
                      </a:r>
                      <a:endParaRPr lang="ru-RU" sz="1300" b="0" dirty="0">
                        <a:solidFill>
                          <a:srgbClr val="002060"/>
                        </a:solidFill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Определение/расшифровка</a:t>
                      </a:r>
                      <a:endParaRPr lang="ru-RU" sz="1300" b="0" dirty="0">
                        <a:solidFill>
                          <a:srgbClr val="002060"/>
                        </a:solidFill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 </a:t>
                      </a:r>
                      <a:r>
                        <a:rPr lang="ru-RU" sz="1300" dirty="0" err="1" smtClean="0"/>
                        <a:t>п</a:t>
                      </a:r>
                      <a:r>
                        <a:rPr lang="ru-RU" sz="1300" dirty="0" smtClean="0"/>
                        <a:t>/</a:t>
                      </a:r>
                      <a:r>
                        <a:rPr lang="ru-RU" sz="1300" dirty="0" err="1" smtClean="0"/>
                        <a:t>п</a:t>
                      </a:r>
                      <a:endParaRPr lang="ru-RU" sz="1300" b="0" dirty="0">
                        <a:solidFill>
                          <a:srgbClr val="002060"/>
                        </a:solidFill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Термин/сокращение</a:t>
                      </a:r>
                      <a:endParaRPr lang="ru-RU" sz="1300" b="0" dirty="0">
                        <a:solidFill>
                          <a:srgbClr val="002060"/>
                        </a:solidFill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Определение/расшифровка</a:t>
                      </a:r>
                      <a:endParaRPr lang="ru-RU" sz="1300" b="0" dirty="0">
                        <a:solidFill>
                          <a:srgbClr val="002060"/>
                        </a:solidFill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 smtClean="0"/>
                        <a:t>ГПХ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 smtClean="0"/>
                        <a:t>Гражданско-правового характера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solidFill>
                          <a:schemeClr val="accent4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latin typeface="+mj-lt"/>
                          <a:cs typeface="Times New Roman" pitchFamily="18" charset="0"/>
                        </a:rPr>
                        <a:t>УК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latin typeface="+mj-lt"/>
                          <a:cs typeface="Times New Roman" pitchFamily="18" charset="0"/>
                        </a:rPr>
                        <a:t>Управляющая компания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02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2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 smtClean="0"/>
                        <a:t>ГСП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 smtClean="0"/>
                        <a:t>Государственная социальная помощь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accent4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latin typeface="+mj-lt"/>
                          <a:cs typeface="Times New Roman" pitchFamily="18" charset="0"/>
                        </a:rPr>
                        <a:t>ФГИС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latin typeface="+mj-lt"/>
                          <a:cs typeface="Times New Roman" pitchFamily="18" charset="0"/>
                        </a:rPr>
                        <a:t>Федеральная государственная информационная система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3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ЕВ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Единовременная выплата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ОПС 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 - обязательное пенсионное страхование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4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ЕДВ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Ежемесячная денежная выплата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ОСС </a:t>
                      </a:r>
                      <a:r>
                        <a:rPr lang="ru-RU" sz="1400" kern="1200" dirty="0" err="1">
                          <a:latin typeface="+mj-lt"/>
                          <a:ea typeface="Times New Roman"/>
                          <a:cs typeface="Times New Roman" pitchFamily="18" charset="0"/>
                        </a:rPr>
                        <a:t>НСиПЗ</a:t>
                      </a:r>
                      <a:r>
                        <a:rPr lang="ru-RU" sz="1400" kern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 - обязательное социальное страхование от несчастных случаев на производстве и профессиональных заболеваний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5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ЕКЦ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/>
                        <a:t>Единый консультационный центр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ОСС ВНИМ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 -  обязательное социальное страхование на случай временной нетрудоспособности   и   в   связи   с   материнством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6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ЕПГУ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/>
                        <a:t>Единый портал государственных услуг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ТСР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Технические средства реабилитации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7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ЕСИА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/>
                        <a:t>Единая система идентификации и аутентификации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ПОИ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Протезно-ортопедические изделия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8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ЗЛ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 smtClean="0"/>
                        <a:t>Застрахованное лицо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9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ИЛС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Индивидуальный лицевой счёт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10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ЛКЗЛ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Личный кабинет застрахованного лица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11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МГН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 err="1"/>
                        <a:t>Маломобильные</a:t>
                      </a:r>
                      <a:r>
                        <a:rPr lang="ru-RU" sz="1300" u="none" strike="noStrike" dirty="0"/>
                        <a:t> группы населения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12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МСК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Материнский семейный капитал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13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МФЦ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Многофункциональный центр предоставления государственных и муниципальных услуг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14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НПФ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Негосударственный пенсионный фонд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15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НСУ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Набор социальных услуг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16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СНИЛС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Страховой номер индивидуального лицевого счета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17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СПК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Пенсия по случаю потери кормильца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/>
                        <a:t>18</a:t>
                      </a:r>
                      <a:endParaRPr lang="ru-RU" sz="1300" dirty="0">
                        <a:solidFill>
                          <a:schemeClr val="accent4"/>
                        </a:solidFill>
                      </a:endParaRPr>
                    </a:p>
                  </a:txBody>
                  <a:tcPr marL="128000" marR="12800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/>
                        <a:t>ТО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/>
                        <a:t>Территориальный орган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938000" y="8657167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1430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2565400" y="228600"/>
            <a:ext cx="12496800" cy="7017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200" b="1" spc="-30" dirty="0" smtClean="0">
                <a:solidFill>
                  <a:schemeClr val="bg1"/>
                </a:solidFill>
                <a:latin typeface="Times New Roman" pitchFamily="18" charset="0"/>
                <a:ea typeface="Calibri-Light"/>
                <a:cs typeface="Times New Roman" pitchFamily="18" charset="0"/>
              </a:rPr>
              <a:t>Взаимодействие с МФЦ по переводу </a:t>
            </a:r>
            <a:r>
              <a:rPr lang="ru-RU" sz="2200" b="1" spc="-30" dirty="0">
                <a:solidFill>
                  <a:schemeClr val="bg1"/>
                </a:solidFill>
                <a:latin typeface="Times New Roman" pitchFamily="18" charset="0"/>
                <a:ea typeface="Calibri-Light"/>
                <a:cs typeface="Times New Roman" pitchFamily="18" charset="0"/>
              </a:rPr>
              <a:t>80% очных обращений </a:t>
            </a:r>
            <a:r>
              <a:rPr lang="ru-RU" sz="2200" b="1" spc="-30" dirty="0" smtClean="0">
                <a:solidFill>
                  <a:schemeClr val="bg1"/>
                </a:solidFill>
                <a:latin typeface="Times New Roman" pitchFamily="18" charset="0"/>
                <a:ea typeface="Calibri-Light"/>
                <a:cs typeface="Times New Roman" pitchFamily="18" charset="0"/>
              </a:rPr>
              <a:t>граждан в МФЦ в соответствии </a:t>
            </a:r>
          </a:p>
          <a:p>
            <a:pPr algn="ctr">
              <a:lnSpc>
                <a:spcPct val="90000"/>
              </a:lnSpc>
            </a:pPr>
            <a:r>
              <a:rPr lang="ru-RU" sz="2200" b="1" spc="-30" dirty="0" smtClean="0">
                <a:solidFill>
                  <a:schemeClr val="bg1"/>
                </a:solidFill>
                <a:latin typeface="Times New Roman" pitchFamily="18" charset="0"/>
                <a:ea typeface="Calibri-Light"/>
                <a:cs typeface="Times New Roman" pitchFamily="18" charset="0"/>
              </a:rPr>
              <a:t>с Планом мероприятий, утвержденным приказом  СФР от 17.04.2023 №650</a:t>
            </a:r>
            <a:r>
              <a:rPr lang="ru-RU" sz="2000" b="1" spc="-30" dirty="0" smtClean="0">
                <a:solidFill>
                  <a:schemeClr val="bg1"/>
                </a:solidFill>
                <a:latin typeface="Times New Roman" pitchFamily="18" charset="0"/>
                <a:ea typeface="Calibri-Light"/>
                <a:cs typeface="Times New Roman" pitchFamily="18" charset="0"/>
              </a:rPr>
              <a:t> </a:t>
            </a:r>
            <a:endParaRPr lang="ru-RU" sz="2000" spc="-3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70000" y="1023427"/>
          <a:ext cx="7010400" cy="789658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05836"/>
                <a:gridCol w="5140962"/>
                <a:gridCol w="1263602"/>
              </a:tblGrid>
              <a:tr h="406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№ </a:t>
                      </a:r>
                      <a:r>
                        <a:rPr lang="ru-RU" sz="1400" u="none" strike="noStrike" dirty="0" err="1"/>
                        <a:t>п</a:t>
                      </a:r>
                      <a:r>
                        <a:rPr lang="ru-RU" sz="1400" u="none" strike="noStrike" dirty="0"/>
                        <a:t>/</a:t>
                      </a:r>
                      <a:r>
                        <a:rPr lang="ru-RU" sz="1400" u="none" strike="noStrike" dirty="0" err="1"/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Наименование государственной услуги / наименование </a:t>
                      </a:r>
                      <a:r>
                        <a:rPr lang="ru-RU" sz="1400" u="none" strike="noStrike" dirty="0" err="1"/>
                        <a:t>подуслуги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ср. значение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0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Информирование о состоянии ИЛС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99,29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06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Прием от граждан анкет в целях регистрации в системе персонифицированного учета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83,66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0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Предоставление сведений о трудовой деятельности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99,72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0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Выдача справки о размере пенсии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98,14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Информирование граждан об отнесении к категории граждан </a:t>
                      </a:r>
                      <a:r>
                        <a:rPr lang="ru-RU" sz="1400" u="none" strike="noStrike" dirty="0" err="1"/>
                        <a:t>предпенсионного</a:t>
                      </a:r>
                      <a:r>
                        <a:rPr lang="ru-RU" sz="1400" u="none" strike="noStrike" dirty="0"/>
                        <a:t> возраста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99,31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0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Установление ЕДВ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91,72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Выдача сертификата на МСК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58,26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70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Рассмотрение заявления о распоряжении средствами МСК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94,16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0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/>
                        <a:t>Информирование граждан о размере МСК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76,22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0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Предоставление МСП ЧАЭС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64,72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Предоставление МСП </a:t>
                      </a:r>
                      <a:r>
                        <a:rPr lang="ru-RU" sz="1400" u="none" strike="noStrike" dirty="0" smtClean="0"/>
                        <a:t>военнослужащим </a:t>
                      </a:r>
                      <a:r>
                        <a:rPr lang="ru-RU" sz="1400" u="none" strike="noStrike" dirty="0"/>
                        <a:t>и членам их семей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89,96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06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Единовременное пособие беременной жене военнослужащего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89,44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0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/>
                        <a:t>Ежемесячное пособие на ребенка военнослужащего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54,50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70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Единовременное пособие при рождении ребенка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88,58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0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/>
                        <a:t>Ежемесячное пособие по уходу за ребенком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88,81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0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Пособие по беременности и родам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33,33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/>
                        <a:t>Единовременное пособие при передаче ребенка на воспитание в семью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82,27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06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Ежемесячная выплата в связи с рождением (усыновлением) первого ребенка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93,94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Прием заявлений для размещения сведений о транспортном средстве  инвалида во ФГИС ФРИ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41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Предоставление инвалидам компенсации в размере 50% от уплаченной ими страховой премии по договору ОСАГО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82,83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/>
                        <a:t>Обеспечение инвалидов ТСР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54,75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06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Предоставление ежемесячного пособия в связи с рождением и воспитанием ребенка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88,61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2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ИТОГО: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89,32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8280400" y="990600"/>
          <a:ext cx="7543800" cy="79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3" descr="C:\Users\25062\Desktop\7a59d6311f7c917a188b8457425eaf98_handshake-transparent-png-clip-art-image-gallery-yopriceville-shake-hand-clipart-png_8000-48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6200" y="211080"/>
            <a:ext cx="1012248" cy="7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8432800" y="1143000"/>
          <a:ext cx="7543800" cy="79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2107333" y="8580967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9956800" y="0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4546600" y="6019800"/>
            <a:ext cx="7912051" cy="10050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t="6851" b="129"/>
          <a:stretch/>
        </p:blipFill>
        <p:spPr bwMode="auto">
          <a:xfrm rot="734000">
            <a:off x="13072545" y="5442057"/>
            <a:ext cx="1761055" cy="248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1803400" y="2133600"/>
            <a:ext cx="13411200" cy="28889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lIns="81272" tIns="40636" rIns="81272" bIns="40636">
            <a:sp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tabLst>
                <a:tab pos="0" algn="l"/>
                <a:tab pos="396875" algn="l"/>
                <a:tab pos="796925" algn="l"/>
                <a:tab pos="1195388" algn="l"/>
                <a:tab pos="1595438" algn="l"/>
                <a:tab pos="1993900" algn="l"/>
                <a:tab pos="2393950" algn="l"/>
                <a:tab pos="2792413" algn="l"/>
                <a:tab pos="3192463" algn="l"/>
                <a:tab pos="3590925" algn="l"/>
                <a:tab pos="3990975" algn="l"/>
                <a:tab pos="4389438" algn="l"/>
                <a:tab pos="4789488" algn="l"/>
                <a:tab pos="5189538" algn="l"/>
                <a:tab pos="5588000" algn="l"/>
                <a:tab pos="5988050" algn="l"/>
                <a:tab pos="6386513" algn="l"/>
                <a:tab pos="6786563" algn="l"/>
                <a:tab pos="7185025" algn="l"/>
                <a:tab pos="7585075" algn="l"/>
                <a:tab pos="7983538" algn="l"/>
              </a:tabLst>
              <a:defRPr/>
            </a:pPr>
            <a:r>
              <a:rPr lang="ru-RU" sz="2000" b="1" dirty="0">
                <a:solidFill>
                  <a:srgbClr val="000080"/>
                </a:solidFill>
                <a:latin typeface="Calibri" pitchFamily="34" charset="0"/>
              </a:rPr>
              <a:t>		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ОСФР по Омской области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2023 году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продолжалась работа по развитию электронного взаимодействия с работодателями по представлению в электронном виде заявлений о назначении, доставке пенсий и (или) документов, необходимых для её установления (в т.ч. в рамках заблаговременной работы).</a:t>
            </a:r>
            <a: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tabLst>
                <a:tab pos="0" algn="l"/>
                <a:tab pos="396875" algn="l"/>
                <a:tab pos="796925" algn="l"/>
                <a:tab pos="1195388" algn="l"/>
                <a:tab pos="1595438" algn="l"/>
                <a:tab pos="1993900" algn="l"/>
                <a:tab pos="2393950" algn="l"/>
                <a:tab pos="2792413" algn="l"/>
                <a:tab pos="3192463" algn="l"/>
                <a:tab pos="3590925" algn="l"/>
                <a:tab pos="3990975" algn="l"/>
                <a:tab pos="4389438" algn="l"/>
                <a:tab pos="4789488" algn="l"/>
                <a:tab pos="5189538" algn="l"/>
                <a:tab pos="5588000" algn="l"/>
                <a:tab pos="5988050" algn="l"/>
                <a:tab pos="6386513" algn="l"/>
                <a:tab pos="6786563" algn="l"/>
                <a:tab pos="7185025" algn="l"/>
                <a:tab pos="7585075" algn="l"/>
                <a:tab pos="7983538" algn="l"/>
              </a:tabLst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По состоянию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01.01.2024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подписано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4385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соглашений с работодателями региона. От страхователей, с которыми заключено соглашение об электронном взаимодействии, на застрахованных лиц поступило с начала внедрения электронного взаимодействия –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47541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макет электронных дел, в т.ч.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2023 год 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560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макетов электронных дел.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tabLst>
                <a:tab pos="0" algn="l"/>
                <a:tab pos="396875" algn="l"/>
                <a:tab pos="796925" algn="l"/>
                <a:tab pos="1195388" algn="l"/>
                <a:tab pos="1595438" algn="l"/>
                <a:tab pos="1993900" algn="l"/>
                <a:tab pos="2393950" algn="l"/>
                <a:tab pos="2792413" algn="l"/>
                <a:tab pos="3192463" algn="l"/>
                <a:tab pos="3590925" algn="l"/>
                <a:tab pos="3990975" algn="l"/>
                <a:tab pos="4389438" algn="l"/>
                <a:tab pos="4789488" algn="l"/>
                <a:tab pos="5189538" algn="l"/>
                <a:tab pos="5588000" algn="l"/>
                <a:tab pos="5988050" algn="l"/>
                <a:tab pos="6386513" algn="l"/>
                <a:tab pos="6786563" algn="l"/>
                <a:tab pos="7185025" algn="l"/>
                <a:tab pos="7585075" algn="l"/>
                <a:tab pos="7983538" algn="l"/>
              </a:tabLst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По макетам, поступившим от работодателей с начала внедрения электронного взаимодействия, вынесено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46490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решений о назначении пенсии по старости, в т.ч.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2023 год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252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решения о назначении пенсии о старости.</a:t>
            </a:r>
            <a:endParaRPr lang="ru-RU" sz="20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9600" y="7696200"/>
            <a:ext cx="2733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Работодатель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70400" y="6324600"/>
            <a:ext cx="79302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 СОСТОЯНИЮ НА 01.01.2024 ЗАКЛЮЧЕНО </a:t>
            </a:r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 4</a:t>
            </a:r>
            <a:r>
              <a:rPr lang="en-US" sz="1600" dirty="0">
                <a:ln>
                  <a:solidFill>
                    <a:srgbClr val="C00000"/>
                  </a:solidFill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СОГЛАШЕНИЙ</a:t>
            </a:r>
          </a:p>
        </p:txBody>
      </p:sp>
      <p:pic>
        <p:nvPicPr>
          <p:cNvPr id="14" name="Picture 2" descr="C:\Users\25077\Desktop\955ad6e90af0b139baec0a0654a5561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5800" y="5486400"/>
            <a:ext cx="2202760" cy="210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175000" y="685800"/>
            <a:ext cx="10720387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Электронное информационное взаимодействие с работодателями региона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предоставлению документов для назначения пенсии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25062\Desktop\7a59d6311f7c917a188b8457425eaf98_handshake-transparent-png-clip-art-image-gallery-yopriceville-shake-hand-clipart-png_8000-484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1000" y="457200"/>
            <a:ext cx="1295400" cy="9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bject 2"/>
          <p:cNvSpPr>
            <a:spLocks/>
          </p:cNvSpPr>
          <p:nvPr/>
        </p:nvSpPr>
        <p:spPr bwMode="auto">
          <a:xfrm>
            <a:off x="1854201" y="6769101"/>
            <a:ext cx="4354688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6" name="object 3"/>
          <p:cNvSpPr>
            <a:spLocks/>
          </p:cNvSpPr>
          <p:nvPr/>
        </p:nvSpPr>
        <p:spPr bwMode="auto">
          <a:xfrm>
            <a:off x="10871199" y="1"/>
            <a:ext cx="5384801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3">
            <a:extLst>
              <a:ext uri="{FF2B5EF4-FFF2-40B4-BE49-F238E27FC236}"/>
            </a:extLst>
          </p:cNvPr>
          <p:cNvSpPr/>
          <p:nvPr/>
        </p:nvSpPr>
        <p:spPr>
          <a:xfrm>
            <a:off x="-64911" y="0"/>
            <a:ext cx="2074334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 dirty="0">
              <a:solidFill>
                <a:srgbClr val="CC3300"/>
              </a:solidFill>
            </a:endParaRPr>
          </a:p>
        </p:txBody>
      </p:sp>
      <p:pic>
        <p:nvPicPr>
          <p:cNvPr id="3079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12" y="0"/>
            <a:ext cx="73095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Прямоугольник 1"/>
          <p:cNvSpPr>
            <a:spLocks noChangeArrowheads="1"/>
          </p:cNvSpPr>
          <p:nvPr/>
        </p:nvSpPr>
        <p:spPr bwMode="auto">
          <a:xfrm>
            <a:off x="1879600" y="457200"/>
            <a:ext cx="13569244" cy="91600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45143" tIns="72571" rIns="145143" bIns="72571">
            <a:spAutoFit/>
          </a:bodyPr>
          <a:lstStyle/>
          <a:p>
            <a:pPr algn="ctr"/>
            <a:r>
              <a:rPr lang="ru-RU" alt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численности пенсионеров по видам получаемых пенсий  </a:t>
            </a:r>
          </a:p>
          <a:p>
            <a:pPr algn="ctr"/>
            <a:r>
              <a:rPr lang="ru-RU" alt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состоянию на 31  декабря  2023 года (554 051 чел.) </a:t>
            </a:r>
          </a:p>
        </p:txBody>
      </p:sp>
      <p:graphicFrame>
        <p:nvGraphicFramePr>
          <p:cNvPr id="9" name="Диаграмма 6"/>
          <p:cNvGraphicFramePr>
            <a:graphicFrameLocks/>
          </p:cNvGraphicFramePr>
          <p:nvPr/>
        </p:nvGraphicFramePr>
        <p:xfrm>
          <a:off x="2032000" y="2209800"/>
          <a:ext cx="11938000" cy="736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ject 2"/>
          <p:cNvSpPr>
            <a:spLocks/>
          </p:cNvSpPr>
          <p:nvPr/>
        </p:nvSpPr>
        <p:spPr bwMode="auto">
          <a:xfrm>
            <a:off x="1854201" y="6769101"/>
            <a:ext cx="3682999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00" name="object 3"/>
          <p:cNvSpPr>
            <a:spLocks/>
          </p:cNvSpPr>
          <p:nvPr/>
        </p:nvSpPr>
        <p:spPr bwMode="auto">
          <a:xfrm>
            <a:off x="9920113" y="1"/>
            <a:ext cx="6335888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4102" name="object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12" y="251884"/>
            <a:ext cx="1281289" cy="76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3">
            <a:extLst>
              <a:ext uri="{FF2B5EF4-FFF2-40B4-BE49-F238E27FC236}"/>
            </a:extLst>
          </p:cNvPr>
          <p:cNvSpPr/>
          <p:nvPr/>
        </p:nvSpPr>
        <p:spPr>
          <a:xfrm>
            <a:off x="166513" y="143934"/>
            <a:ext cx="2071511" cy="8856133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4104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6379" y="129118"/>
            <a:ext cx="730955" cy="886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Прямоугольник 2"/>
          <p:cNvSpPr>
            <a:spLocks noChangeArrowheads="1"/>
          </p:cNvSpPr>
          <p:nvPr/>
        </p:nvSpPr>
        <p:spPr bwMode="auto">
          <a:xfrm>
            <a:off x="2794000" y="457200"/>
            <a:ext cx="11099800" cy="91600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45143" tIns="72571" rIns="145143" bIns="72571">
            <a:spAutoFit/>
          </a:bodyPr>
          <a:lstStyle/>
          <a:p>
            <a:pPr algn="ctr"/>
            <a:r>
              <a:rPr lang="ru-RU" alt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общей </a:t>
            </a:r>
            <a:r>
              <a:rPr lang="ru-RU" alt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численности </a:t>
            </a:r>
            <a:r>
              <a:rPr lang="ru-RU" alt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пенсионеров и численности </a:t>
            </a:r>
          </a:p>
          <a:p>
            <a:pPr algn="ctr"/>
            <a:r>
              <a:rPr lang="ru-RU" alt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работающих пенсионеров (чел.)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090400" y="1905000"/>
            <a:ext cx="3276600" cy="3200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работающих пенсионеров на 31.12.2023 г. – 17,1%</a:t>
            </a:r>
          </a:p>
        </p:txBody>
      </p:sp>
      <p:graphicFrame>
        <p:nvGraphicFramePr>
          <p:cNvPr id="12" name="Диаграмма 8"/>
          <p:cNvGraphicFramePr>
            <a:graphicFrameLocks/>
          </p:cNvGraphicFramePr>
          <p:nvPr/>
        </p:nvGraphicFramePr>
        <p:xfrm>
          <a:off x="736600" y="1828800"/>
          <a:ext cx="143256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0" y="6019800"/>
            <a:ext cx="4699000" cy="312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79763" y="863600"/>
            <a:ext cx="10034120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назначенных пенсий за 2023 год (16186)</a:t>
            </a:r>
          </a:p>
        </p:txBody>
      </p:sp>
      <p:graphicFrame>
        <p:nvGraphicFramePr>
          <p:cNvPr id="12" name="Диаграмма 14"/>
          <p:cNvGraphicFramePr>
            <a:graphicFrameLocks/>
          </p:cNvGraphicFramePr>
          <p:nvPr/>
        </p:nvGraphicFramePr>
        <p:xfrm>
          <a:off x="1879600" y="1981200"/>
          <a:ext cx="8737600" cy="666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6"/>
          <p:cNvGraphicFramePr>
            <a:graphicFrameLocks/>
          </p:cNvGraphicFramePr>
          <p:nvPr/>
        </p:nvGraphicFramePr>
        <p:xfrm>
          <a:off x="8128000" y="1981200"/>
          <a:ext cx="8763000" cy="676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1" name="object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0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="" xmlns:p14="http://schemas.microsoft.com/office/powerpoint/2010/main" val="1527012819"/>
              </p:ext>
            </p:extLst>
          </p:nvPr>
        </p:nvGraphicFramePr>
        <p:xfrm>
          <a:off x="1346200" y="1219200"/>
          <a:ext cx="10781212" cy="726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58"/>
          <p:cNvSpPr/>
          <p:nvPr/>
        </p:nvSpPr>
        <p:spPr>
          <a:xfrm>
            <a:off x="10538257" y="1411680"/>
            <a:ext cx="747539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2" name="Oval 58"/>
          <p:cNvSpPr/>
          <p:nvPr/>
        </p:nvSpPr>
        <p:spPr>
          <a:xfrm>
            <a:off x="10513552" y="2522909"/>
            <a:ext cx="747539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3" name="Oval 58"/>
          <p:cNvSpPr/>
          <p:nvPr/>
        </p:nvSpPr>
        <p:spPr>
          <a:xfrm>
            <a:off x="10513552" y="4958909"/>
            <a:ext cx="747539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4" name="Oval 58"/>
          <p:cNvSpPr/>
          <p:nvPr/>
        </p:nvSpPr>
        <p:spPr>
          <a:xfrm>
            <a:off x="10513552" y="6092110"/>
            <a:ext cx="747539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5" name="Oval 58"/>
          <p:cNvSpPr/>
          <p:nvPr/>
        </p:nvSpPr>
        <p:spPr>
          <a:xfrm>
            <a:off x="10556789" y="7182850"/>
            <a:ext cx="747539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6" name="Oval 58"/>
          <p:cNvSpPr/>
          <p:nvPr/>
        </p:nvSpPr>
        <p:spPr>
          <a:xfrm>
            <a:off x="10513552" y="3782168"/>
            <a:ext cx="747539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7" name="Freeform 217"/>
          <p:cNvSpPr>
            <a:spLocks noEditPoints="1"/>
          </p:cNvSpPr>
          <p:nvPr/>
        </p:nvSpPr>
        <p:spPr bwMode="auto">
          <a:xfrm>
            <a:off x="10691668" y="1584405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217"/>
          <p:cNvSpPr>
            <a:spLocks noEditPoints="1"/>
          </p:cNvSpPr>
          <p:nvPr/>
        </p:nvSpPr>
        <p:spPr bwMode="auto">
          <a:xfrm>
            <a:off x="10704937" y="2743200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217"/>
          <p:cNvSpPr>
            <a:spLocks noEditPoints="1"/>
          </p:cNvSpPr>
          <p:nvPr/>
        </p:nvSpPr>
        <p:spPr bwMode="auto">
          <a:xfrm>
            <a:off x="10732764" y="3985995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217"/>
          <p:cNvSpPr>
            <a:spLocks noEditPoints="1"/>
          </p:cNvSpPr>
          <p:nvPr/>
        </p:nvSpPr>
        <p:spPr bwMode="auto">
          <a:xfrm>
            <a:off x="10737948" y="5181600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217"/>
          <p:cNvSpPr>
            <a:spLocks noEditPoints="1"/>
          </p:cNvSpPr>
          <p:nvPr/>
        </p:nvSpPr>
        <p:spPr bwMode="auto">
          <a:xfrm>
            <a:off x="10716373" y="6297713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217"/>
          <p:cNvSpPr>
            <a:spLocks noEditPoints="1"/>
          </p:cNvSpPr>
          <p:nvPr/>
        </p:nvSpPr>
        <p:spPr bwMode="auto">
          <a:xfrm>
            <a:off x="10764351" y="7399179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480303" y="1094308"/>
            <a:ext cx="4542968" cy="1070072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524265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пенсионных дел. Средний размер пенсии 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18219,85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480303" y="2474802"/>
            <a:ext cx="4542968" cy="929937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145104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пенсионных дел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Средний </a:t>
            </a:r>
            <a:r>
              <a:rPr lang="ru-RU" sz="16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ЕДВ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2973,51</a:t>
            </a:r>
            <a:r>
              <a:rPr lang="ru-RU" sz="1600" b="1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1480303" y="3667769"/>
            <a:ext cx="4540827" cy="929937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49679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пенсионных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дела. </a:t>
            </a:r>
          </a:p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  <a:r>
              <a:rPr lang="ru-RU" sz="16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пенсии 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13396,85</a:t>
            </a:r>
            <a:r>
              <a:rPr lang="ru-RU" sz="1600" b="1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485487" y="4915707"/>
            <a:ext cx="4535643" cy="929937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1657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пенсионных дел.</a:t>
            </a:r>
          </a:p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Средний размер доплаты 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3082,00</a:t>
            </a:r>
            <a:r>
              <a:rPr lang="ru-RU" sz="1600" b="1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485487" y="6007685"/>
            <a:ext cx="4535643" cy="929937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117374</a:t>
            </a:r>
            <a:r>
              <a:rPr lang="ru-RU" sz="1600" b="1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пенсионных дела. Средний размер увеличения 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239,74</a:t>
            </a:r>
            <a:r>
              <a:rPr lang="ru-RU" sz="1600" b="1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485487" y="7101958"/>
            <a:ext cx="4535643" cy="929937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1035</a:t>
            </a:r>
            <a:r>
              <a:rPr lang="ru-RU" sz="1600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пенсионных дела. </a:t>
            </a:r>
          </a:p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НЧ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1918,17</a:t>
            </a:r>
            <a:r>
              <a:rPr lang="ru-RU" sz="1600" b="1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</a:p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СПВ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2238,25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041400" y="1219200"/>
            <a:ext cx="3989936" cy="1591445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Осуществлена единовременная выплата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r>
              <a:rPr lang="ru-RU" sz="1600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пенсионерам </a:t>
            </a:r>
          </a:p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размере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Дню Победы  по Указу от 24.04.2019 № 186</a:t>
            </a:r>
            <a:endParaRPr lang="ru-RU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65200" y="3124200"/>
            <a:ext cx="3989936" cy="1599160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Осуществлена единовременная выплата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пенсионерам</a:t>
            </a:r>
          </a:p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1600" b="1" spc="-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16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Указу от 19.09.2023 № 703</a:t>
            </a:r>
            <a:endParaRPr lang="ru-RU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346200" y="6705600"/>
            <a:ext cx="3505200" cy="21096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800" b="1" dirty="0" smtClean="0">
                <a:cs typeface="Arial" panose="020B0604020202020204" pitchFamily="34" charset="0"/>
              </a:rPr>
              <a:t>В 2024 году продолжится плановая индексация пенсий и повышение социальных выплат </a:t>
            </a:r>
            <a:endParaRPr lang="ru-RU" sz="1800" b="1" dirty="0">
              <a:cs typeface="Arial" panose="020B0604020202020204" pitchFamily="34" charset="0"/>
            </a:endParaRPr>
          </a:p>
        </p:txBody>
      </p:sp>
      <p:sp>
        <p:nvSpPr>
          <p:cNvPr id="44" name="Oval 58"/>
          <p:cNvSpPr/>
          <p:nvPr/>
        </p:nvSpPr>
        <p:spPr>
          <a:xfrm>
            <a:off x="5384800" y="1654939"/>
            <a:ext cx="747539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45" name="Oval 58"/>
          <p:cNvSpPr/>
          <p:nvPr/>
        </p:nvSpPr>
        <p:spPr>
          <a:xfrm>
            <a:off x="5384800" y="3693461"/>
            <a:ext cx="747539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40" y="3890631"/>
            <a:ext cx="331799" cy="33179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39" y="1820057"/>
            <a:ext cx="331799" cy="331799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660400" y="5181600"/>
            <a:ext cx="47244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Фиксированная выплата установлена </a:t>
            </a:r>
          </a:p>
          <a:p>
            <a:pPr algn="ctr"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размере 7 567,33 руб.;</a:t>
            </a:r>
          </a:p>
          <a:p>
            <a:pPr algn="ctr"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 стоимость одного пенсионного коэффициента 123,77 руб.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58"/>
          <p:cNvSpPr/>
          <p:nvPr/>
        </p:nvSpPr>
        <p:spPr>
          <a:xfrm>
            <a:off x="5384800" y="5334000"/>
            <a:ext cx="747539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39" y="5499118"/>
            <a:ext cx="331799" cy="331799"/>
          </a:xfrm>
          <a:prstGeom prst="rect">
            <a:avLst/>
          </a:prstGeom>
        </p:spPr>
      </p:pic>
      <p:sp>
        <p:nvSpPr>
          <p:cNvPr id="54" name="Прямоугольник 2"/>
          <p:cNvSpPr>
            <a:spLocks noChangeArrowheads="1"/>
          </p:cNvSpPr>
          <p:nvPr/>
        </p:nvSpPr>
        <p:spPr bwMode="auto">
          <a:xfrm>
            <a:off x="2108200" y="381000"/>
            <a:ext cx="12344400" cy="4543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45143" tIns="72571" rIns="145143" bIns="72571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УРОВНЯ МАТЕРИАЛЬНОГО ОБЕСПЕЧЕНИЯ ПЕНСИОНЕРОВ В 2023 ГОДУ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6718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44" grpId="0" animBg="1"/>
      <p:bldP spid="45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6764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47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Цилиндр 75"/>
          <p:cNvSpPr/>
          <p:nvPr/>
        </p:nvSpPr>
        <p:spPr>
          <a:xfrm>
            <a:off x="15045502" y="6256852"/>
            <a:ext cx="679716" cy="1996304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3" name="Цилиндр 72"/>
          <p:cNvSpPr/>
          <p:nvPr/>
        </p:nvSpPr>
        <p:spPr>
          <a:xfrm>
            <a:off x="13313255" y="1496239"/>
            <a:ext cx="679716" cy="2133919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62" name="Цилиндр 61"/>
          <p:cNvSpPr/>
          <p:nvPr/>
        </p:nvSpPr>
        <p:spPr>
          <a:xfrm>
            <a:off x="765628" y="1673123"/>
            <a:ext cx="679716" cy="2183416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8" name="Цилиндр 57"/>
          <p:cNvSpPr/>
          <p:nvPr/>
        </p:nvSpPr>
        <p:spPr>
          <a:xfrm>
            <a:off x="3651615" y="6530215"/>
            <a:ext cx="679716" cy="2132327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53" name="Цилиндр 52"/>
          <p:cNvSpPr/>
          <p:nvPr/>
        </p:nvSpPr>
        <p:spPr>
          <a:xfrm>
            <a:off x="1591323" y="3017304"/>
            <a:ext cx="679716" cy="2096433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70000" y="609600"/>
            <a:ext cx="7162800" cy="8617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ПЕРЕРАСЧЕТЫ В БЕЗЗАЯВИТЕЛЬНОМ ПОРЯДКЕ</a:t>
            </a:r>
          </a:p>
          <a:p>
            <a:pPr algn="ctr"/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 2023 ГОДУ</a:t>
            </a:r>
            <a:endParaRPr lang="ru-RU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2528949" y="4677485"/>
            <a:ext cx="679716" cy="2157408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grpSp>
        <p:nvGrpSpPr>
          <p:cNvPr id="3" name="Группа 48"/>
          <p:cNvGrpSpPr/>
          <p:nvPr/>
        </p:nvGrpSpPr>
        <p:grpSpPr>
          <a:xfrm>
            <a:off x="2575699" y="5448414"/>
            <a:ext cx="623511" cy="703975"/>
            <a:chOff x="3813075" y="2105660"/>
            <a:chExt cx="493370" cy="4792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0" name="Oval 26"/>
            <p:cNvSpPr/>
            <p:nvPr/>
          </p:nvSpPr>
          <p:spPr>
            <a:xfrm>
              <a:off x="3813075" y="2105660"/>
              <a:ext cx="493370" cy="47924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1" name="Freeform 204"/>
            <p:cNvSpPr>
              <a:spLocks noChangeAspect="1" noEditPoints="1"/>
            </p:cNvSpPr>
            <p:nvPr/>
          </p:nvSpPr>
          <p:spPr bwMode="auto">
            <a:xfrm>
              <a:off x="3880716" y="2197002"/>
              <a:ext cx="379007" cy="252000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52" name="Picture 2" descr="C:\Users\FilimonovYO\Desktop\Без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3893" y="3805867"/>
            <a:ext cx="348896" cy="42719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Группа 53"/>
          <p:cNvGrpSpPr/>
          <p:nvPr/>
        </p:nvGrpSpPr>
        <p:grpSpPr>
          <a:xfrm>
            <a:off x="3671801" y="7378875"/>
            <a:ext cx="619296" cy="698844"/>
            <a:chOff x="5775178" y="2507649"/>
            <a:chExt cx="493370" cy="4792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5" name="Oval 28"/>
            <p:cNvSpPr/>
            <p:nvPr/>
          </p:nvSpPr>
          <p:spPr>
            <a:xfrm>
              <a:off x="5775178" y="2507649"/>
              <a:ext cx="493370" cy="47924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6" name="Freeform 51"/>
            <p:cNvSpPr>
              <a:spLocks noChangeAspect="1" noEditPoints="1"/>
            </p:cNvSpPr>
            <p:nvPr/>
          </p:nvSpPr>
          <p:spPr bwMode="auto">
            <a:xfrm>
              <a:off x="5839354" y="2607785"/>
              <a:ext cx="178000" cy="252000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 noChangeAspect="1" noEditPoints="1"/>
            </p:cNvSpPr>
            <p:nvPr/>
          </p:nvSpPr>
          <p:spPr bwMode="auto">
            <a:xfrm>
              <a:off x="6012175" y="2607785"/>
              <a:ext cx="178000" cy="252000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60159" y="6952397"/>
            <a:ext cx="501159" cy="50115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93356" y="2251433"/>
            <a:ext cx="532083" cy="53208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80262" y="2231216"/>
            <a:ext cx="490933" cy="50676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  <p:sp>
        <p:nvSpPr>
          <p:cNvPr id="66" name="Выноска 1 65"/>
          <p:cNvSpPr/>
          <p:nvPr/>
        </p:nvSpPr>
        <p:spPr>
          <a:xfrm>
            <a:off x="2084394" y="1972390"/>
            <a:ext cx="5370749" cy="912324"/>
          </a:xfrm>
          <a:prstGeom prst="borderCallout1">
            <a:avLst>
              <a:gd name="adj1" fmla="val 45101"/>
              <a:gd name="adj2" fmla="val -255"/>
              <a:gd name="adj3" fmla="val 109491"/>
              <a:gd name="adj4" fmla="val -1208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возраста 80 лет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3887 </a:t>
            </a:r>
          </a:p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(увеличение фиксированной выплаты на  </a:t>
            </a:r>
            <a:r>
              <a:rPr lang="ru-RU" sz="15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7567,33</a:t>
            </a:r>
            <a:r>
              <a:rPr lang="ru-RU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руб.)</a:t>
            </a:r>
            <a:endParaRPr lang="ru-RU" sz="15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Выноска 1 66"/>
          <p:cNvSpPr/>
          <p:nvPr/>
        </p:nvSpPr>
        <p:spPr>
          <a:xfrm>
            <a:off x="2798365" y="3243943"/>
            <a:ext cx="5101035" cy="838199"/>
          </a:xfrm>
          <a:prstGeom prst="borderCallout1">
            <a:avLst>
              <a:gd name="adj1" fmla="val 50695"/>
              <a:gd name="adj2" fmla="val 413"/>
              <a:gd name="adj3" fmla="val 89200"/>
              <a:gd name="adj4" fmla="val -1084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Продление выплат по  инвалидности –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10638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получении сведений из ФГИС ФРИ)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Выноска 1 67"/>
          <p:cNvSpPr/>
          <p:nvPr/>
        </p:nvSpPr>
        <p:spPr>
          <a:xfrm>
            <a:off x="3529924" y="5111081"/>
            <a:ext cx="5272989" cy="854291"/>
          </a:xfrm>
          <a:prstGeom prst="borderCallout1">
            <a:avLst>
              <a:gd name="adj1" fmla="val 24706"/>
              <a:gd name="adj2" fmla="val 23"/>
              <a:gd name="adj3" fmla="val 92218"/>
              <a:gd name="adj4" fmla="val -819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Продление пенсии по СПК –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2463</a:t>
            </a:r>
          </a:p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взаимодействии с учебными заведениями)</a:t>
            </a:r>
            <a:endParaRPr lang="ru-RU" sz="15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Выноска 1 68"/>
          <p:cNvSpPr/>
          <p:nvPr/>
        </p:nvSpPr>
        <p:spPr>
          <a:xfrm>
            <a:off x="4543389" y="6803574"/>
            <a:ext cx="4651411" cy="870855"/>
          </a:xfrm>
          <a:prstGeom prst="borderCallout1">
            <a:avLst>
              <a:gd name="adj1" fmla="val 40146"/>
              <a:gd name="adj2" fmla="val 339"/>
              <a:gd name="adj3" fmla="val 105683"/>
              <a:gd name="adj4" fmla="val -70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Перерасчет ФВ на иждивенцев –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3274</a:t>
            </a:r>
          </a:p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(увеличение фиксированной выплаты на </a:t>
            </a:r>
            <a:r>
              <a:rPr lang="ru-RU" sz="15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2522,44 руб.)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Выноска 1 73"/>
          <p:cNvSpPr/>
          <p:nvPr/>
        </p:nvSpPr>
        <p:spPr>
          <a:xfrm>
            <a:off x="8305801" y="1941069"/>
            <a:ext cx="4618360" cy="1030731"/>
          </a:xfrm>
          <a:prstGeom prst="borderCallout1">
            <a:avLst>
              <a:gd name="adj1" fmla="val 40269"/>
              <a:gd name="adj2" fmla="val 100359"/>
              <a:gd name="adj3" fmla="val -11838"/>
              <a:gd name="adj4" fmla="val 1078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Периоды ухода на ИЛС –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62036</a:t>
            </a:r>
          </a:p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фиксации/ увеличения пенсионных прав)</a:t>
            </a:r>
            <a:endParaRPr lang="ru-RU" sz="15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Выноска 1 76"/>
          <p:cNvSpPr/>
          <p:nvPr/>
        </p:nvSpPr>
        <p:spPr>
          <a:xfrm>
            <a:off x="9601200" y="7249261"/>
            <a:ext cx="4947109" cy="991224"/>
          </a:xfrm>
          <a:prstGeom prst="borderCallout1">
            <a:avLst>
              <a:gd name="adj1" fmla="val 50750"/>
              <a:gd name="adj2" fmla="val 100200"/>
              <a:gd name="adj3" fmla="val -22284"/>
              <a:gd name="adj4" fmla="val 11077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 массовый перерасчет НСУ –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145834</a:t>
            </a:r>
          </a:p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учета выбора граждан в отношении набора социальных услуг)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661400" y="838200"/>
            <a:ext cx="6172200" cy="4924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БЕЗЗАЯВИТЕЛЬНЫЕ ПРОЦЕДУРЫ СФР</a:t>
            </a:r>
            <a:endParaRPr lang="ru-RU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455959" y="2299404"/>
            <a:ext cx="1520192" cy="2829129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Цилиндр 42"/>
          <p:cNvSpPr/>
          <p:nvPr/>
        </p:nvSpPr>
        <p:spPr>
          <a:xfrm>
            <a:off x="14380177" y="3651545"/>
            <a:ext cx="679716" cy="2083199"/>
          </a:xfrm>
          <a:prstGeom prst="can">
            <a:avLst/>
          </a:prstGeom>
          <a:solidFill>
            <a:srgbClr val="0070C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43287" y="4397353"/>
            <a:ext cx="584469" cy="617825"/>
          </a:xfrm>
          <a:prstGeom prst="ellipse">
            <a:avLst/>
          </a:prstGeom>
          <a:ln w="63500" cap="rnd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Выноска 1 44"/>
          <p:cNvSpPr/>
          <p:nvPr/>
        </p:nvSpPr>
        <p:spPr>
          <a:xfrm>
            <a:off x="9089574" y="4561114"/>
            <a:ext cx="4857845" cy="1034143"/>
          </a:xfrm>
          <a:prstGeom prst="borderCallout1">
            <a:avLst>
              <a:gd name="adj1" fmla="val 40269"/>
              <a:gd name="adj2" fmla="val 100359"/>
              <a:gd name="adj3" fmla="val -21151"/>
              <a:gd name="adj4" fmla="val 11029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данных работодателей –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42514</a:t>
            </a:r>
          </a:p>
          <a:p>
            <a:pPr algn="ctr"/>
            <a:r>
              <a:rPr lang="ru-RU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проведения индексации не работающим пенсионерам)</a:t>
            </a:r>
            <a:endParaRPr lang="ru-RU" sz="15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3106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bject 2"/>
          <p:cNvSpPr>
            <a:spLocks/>
          </p:cNvSpPr>
          <p:nvPr/>
        </p:nvSpPr>
        <p:spPr bwMode="auto">
          <a:xfrm>
            <a:off x="1854201" y="6769101"/>
            <a:ext cx="4354688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4" name="object 3"/>
          <p:cNvSpPr>
            <a:spLocks/>
          </p:cNvSpPr>
          <p:nvPr/>
        </p:nvSpPr>
        <p:spPr bwMode="auto">
          <a:xfrm>
            <a:off x="9920113" y="1"/>
            <a:ext cx="6335888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-1"/>
            <a:ext cx="2074332" cy="9144001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512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557" y="0"/>
            <a:ext cx="73095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Прямоугольник 1"/>
          <p:cNvSpPr>
            <a:spLocks noChangeArrowheads="1"/>
          </p:cNvSpPr>
          <p:nvPr/>
        </p:nvSpPr>
        <p:spPr bwMode="auto">
          <a:xfrm>
            <a:off x="2641600" y="609600"/>
            <a:ext cx="11938001" cy="5312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45143" tIns="72571" rIns="145143" bIns="72571">
            <a:spAutoFit/>
          </a:bodyPr>
          <a:lstStyle/>
          <a:p>
            <a:pPr algn="ctr"/>
            <a:r>
              <a:rPr lang="ru-RU" alt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средних размеров страховых пенсий по категориям получателей, руб.</a:t>
            </a:r>
          </a:p>
        </p:txBody>
      </p:sp>
      <p:graphicFrame>
        <p:nvGraphicFramePr>
          <p:cNvPr id="9" name="Диаграмма 7"/>
          <p:cNvGraphicFramePr>
            <a:graphicFrameLocks/>
          </p:cNvGraphicFramePr>
          <p:nvPr/>
        </p:nvGraphicFramePr>
        <p:xfrm>
          <a:off x="3606800" y="1803400"/>
          <a:ext cx="9652000" cy="622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object 2"/>
          <p:cNvSpPr>
            <a:spLocks/>
          </p:cNvSpPr>
          <p:nvPr/>
        </p:nvSpPr>
        <p:spPr bwMode="auto">
          <a:xfrm>
            <a:off x="1651000" y="6769100"/>
            <a:ext cx="3759199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2" name="object 3"/>
          <p:cNvSpPr>
            <a:spLocks/>
          </p:cNvSpPr>
          <p:nvPr/>
        </p:nvSpPr>
        <p:spPr bwMode="auto">
          <a:xfrm>
            <a:off x="11176000" y="0"/>
            <a:ext cx="5080000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175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Диаграмма 11"/>
          <p:cNvGraphicFramePr>
            <a:graphicFrameLocks/>
          </p:cNvGraphicFramePr>
          <p:nvPr/>
        </p:nvGraphicFramePr>
        <p:xfrm>
          <a:off x="2794000" y="2057400"/>
          <a:ext cx="12192000" cy="6193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022600" y="1905000"/>
            <a:ext cx="1823154" cy="609600"/>
          </a:xfrm>
          <a:prstGeom prst="rect">
            <a:avLst/>
          </a:prstGeom>
          <a:solidFill>
            <a:srgbClr val="33CCFF">
              <a:alpha val="58824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</a:rPr>
              <a:t>5 899,29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80400" y="6172200"/>
            <a:ext cx="1953212" cy="589447"/>
          </a:xfrm>
          <a:prstGeom prst="rect">
            <a:avLst/>
          </a:prstGeom>
          <a:solidFill>
            <a:srgbClr val="FFC000">
              <a:alpha val="8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</a:rPr>
              <a:t> 17 274,49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61000" y="2133600"/>
            <a:ext cx="1905000" cy="574335"/>
          </a:xfrm>
          <a:prstGeom prst="rect">
            <a:avLst/>
          </a:prstGeom>
          <a:solidFill>
            <a:srgbClr val="92D050">
              <a:alpha val="59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</a:rPr>
              <a:t>40 328,94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28000" y="1981200"/>
            <a:ext cx="1823156" cy="663339"/>
          </a:xfrm>
          <a:prstGeom prst="rect">
            <a:avLst/>
          </a:prstGeom>
          <a:solidFill>
            <a:srgbClr val="DEB1F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</a:rPr>
              <a:t>4 418,23 </a:t>
            </a:r>
            <a:r>
              <a:rPr lang="ru-RU" sz="1800" b="1" dirty="0" smtClean="0">
                <a:solidFill>
                  <a:schemeClr val="tx1"/>
                </a:solidFill>
              </a:rPr>
              <a:t>руб.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15" name="Надпись 2"/>
          <p:cNvSpPr txBox="1">
            <a:spLocks noChangeArrowheads="1"/>
          </p:cNvSpPr>
          <p:nvPr/>
        </p:nvSpPr>
        <p:spPr bwMode="auto">
          <a:xfrm>
            <a:off x="2260600" y="381000"/>
            <a:ext cx="12787490" cy="12981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42640" tIns="71321" rIns="142640" bIns="71321">
            <a:spAutoFit/>
          </a:bodyPr>
          <a:lstStyle>
            <a:defPPr>
              <a:defRPr lang="x-none"/>
            </a:defPPr>
            <a:lvl1pPr marL="0" algn="l" defTabSz="914366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4" algn="l" defTabSz="914366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6" algn="l" defTabSz="914366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9" algn="l" defTabSz="914366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5" algn="l" defTabSz="914366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6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2" algn="l" defTabSz="914366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6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6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численности получателей дополнительного пенсионного </a:t>
            </a:r>
          </a:p>
          <a:p>
            <a:pPr algn="ctr">
              <a:spcAft>
                <a:spcPts val="1568"/>
              </a:spcAft>
              <a:defRPr/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обеспечения, социальной поддержки отдельных категорий граждан и </a:t>
            </a: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средних размерах  доплат на 31.12.2023 года.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184400" y="7924800"/>
            <a:ext cx="12838289" cy="82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5143" tIns="72571" rIns="145143" bIns="72571">
            <a:spAutoFit/>
          </a:bodyPr>
          <a:lstStyle>
            <a:defPPr>
              <a:defRPr lang="x-none"/>
            </a:defPPr>
            <a:lvl1pPr marL="0" algn="l" defTabSz="91436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4" algn="l" defTabSz="91436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6" algn="l" defTabSz="91436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9" algn="l" defTabSz="91436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5" algn="l" defTabSz="91436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2" algn="l" defTabSz="91436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6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2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Расходы на дополнительное пенсионное обеспечение </a:t>
            </a:r>
            <a:r>
              <a:rPr lang="ru-RU" altLang="ru-RU" sz="2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социальную поддержку </a:t>
            </a:r>
          </a:p>
          <a:p>
            <a:pPr algn="ctr">
              <a:defRPr/>
            </a:pPr>
            <a:r>
              <a:rPr lang="ru-RU" sz="2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отдельных </a:t>
            </a:r>
            <a:r>
              <a:rPr lang="ru-RU" sz="2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категорий </a:t>
            </a:r>
            <a:r>
              <a:rPr lang="ru-RU" sz="2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altLang="ru-RU" sz="2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2023 году составили 96,3 млн. рублей</a:t>
            </a:r>
            <a:endParaRPr lang="ru-RU" altLang="ru-RU" sz="22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032000" y="1295400"/>
            <a:ext cx="13792200" cy="6705600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AutoNum type="arabicPeriod"/>
              <a:defRPr/>
            </a:pPr>
            <a:r>
              <a:rPr lang="ru-RU" altLang="ru-RU" sz="22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Беззаявительное</a:t>
            </a:r>
            <a:r>
              <a:rPr lang="ru-RU" altLang="ru-RU" sz="2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назначение:</a:t>
            </a:r>
          </a:p>
          <a:p>
            <a:pPr algn="just">
              <a:buNone/>
              <a:defRPr/>
            </a:pPr>
            <a:endParaRPr lang="ru-RU" alt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2000" dirty="0" smtClean="0">
              <a:solidFill>
                <a:srgbClr val="18107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2000" b="1" dirty="0" smtClean="0">
              <a:solidFill>
                <a:srgbClr val="18107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 Назначение страховой пенсии по старости в автоматическом режиме  («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Пенсия-Онлайн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(69)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Пересмотр размера страховых пенсий в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беззаявительном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порядке на основании поступивших документов, подтверждающих обстоятельства, имевшие место до дня назначения страховой пенсии: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с даты назначения, если пенсия назначена после 01.01.2022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(589)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с 01.01.2022, если пенсия назначена до 01.01.2022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5000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94200" y="457200"/>
            <a:ext cx="7273925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«удобного»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закона*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803400" y="7924800"/>
            <a:ext cx="982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51000" y="8077200"/>
            <a:ext cx="14224000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*Федеральный закон от 26.05.2021 N 153-ФЗ (ред. от 12.12.2023) "О внесении изменений в отдельные законодательные акты Российской Федерации"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641600" y="1828800"/>
          <a:ext cx="11658600" cy="4176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object 2"/>
          <p:cNvSpPr>
            <a:spLocks/>
          </p:cNvSpPr>
          <p:nvPr/>
        </p:nvSpPr>
        <p:spPr bwMode="auto">
          <a:xfrm>
            <a:off x="1854201" y="6769101"/>
            <a:ext cx="4354688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8" name="object 3"/>
          <p:cNvSpPr>
            <a:spLocks/>
          </p:cNvSpPr>
          <p:nvPr/>
        </p:nvSpPr>
        <p:spPr bwMode="auto">
          <a:xfrm>
            <a:off x="9423400" y="0"/>
            <a:ext cx="6832601" cy="46482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30" name="object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912" y="251884"/>
            <a:ext cx="1281289" cy="76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3">
            <a:extLst>
              <a:ext uri="{FF2B5EF4-FFF2-40B4-BE49-F238E27FC236}"/>
            </a:extLst>
          </p:cNvPr>
          <p:cNvSpPr/>
          <p:nvPr/>
        </p:nvSpPr>
        <p:spPr>
          <a:xfrm>
            <a:off x="166513" y="143934"/>
            <a:ext cx="2071511" cy="8856133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032" name="object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6379" y="129118"/>
            <a:ext cx="730955" cy="886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2413000" y="2438400"/>
            <a:ext cx="6553200" cy="43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0465" tIns="80233" rIns="160465" bIns="80233">
            <a:spAutoFit/>
          </a:bodyPr>
          <a:lstStyle/>
          <a:p>
            <a:r>
              <a:rPr lang="ru-RU" altLang="ru-RU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Омской области – </a:t>
            </a:r>
          </a:p>
          <a:p>
            <a:r>
              <a:rPr lang="ru-RU" altLang="ru-RU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млн. 832,1 тыс. человек,</a:t>
            </a:r>
          </a:p>
          <a:p>
            <a:endParaRPr lang="ru-RU" altLang="ru-RU" sz="2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количество трудоспособного населения</a:t>
            </a:r>
            <a:r>
              <a:rPr lang="en-US" altLang="ru-RU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      1 млн. 011,5  тыс. человек, </a:t>
            </a:r>
          </a:p>
          <a:p>
            <a:endParaRPr lang="en-US" altLang="ru-RU" sz="2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численность работающего населения  – </a:t>
            </a:r>
          </a:p>
          <a:p>
            <a:r>
              <a:rPr lang="ru-RU" altLang="ru-RU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932,9 тыс. человек,</a:t>
            </a:r>
          </a:p>
          <a:p>
            <a:endParaRPr lang="ru-RU" altLang="ru-RU" sz="2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количество получателей пенсии  –             554,1 тыс. человек </a:t>
            </a:r>
            <a:r>
              <a:rPr lang="ru-RU" alt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(без учета военнослужащих</a:t>
            </a:r>
            <a:r>
              <a:rPr lang="ru-RU" altLang="ru-RU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9956800" y="1371600"/>
          <a:ext cx="5181599" cy="6786032"/>
        </p:xfrm>
        <a:graphic>
          <a:graphicData uri="http://schemas.openxmlformats.org/presentationml/2006/ole">
            <p:oleObj spid="_x0000_s1026" name="Picture" r:id="rId6" imgW="4090416" imgH="5878068" progId="Word.Picture.8">
              <p:embed/>
            </p:oleObj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03400" y="1371600"/>
            <a:ext cx="13335000" cy="1928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360" tIns="40680" rIns="81360" bIns="4068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целях сохранения пенсионных прав граждан и установления пенсий по данным индивидуального лицевого счета, усовершенствования и повышения эффективности дистанционного взаимодействия с лицами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возраста в части назначения пенсий без личной явки гражданина проводится заблаговременная работа с документами, необходимыми для назначения пенсии. 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2023 году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итогам проведенной заблаговременной работы назначено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95 %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страховых пенсий (за исключением пенсий по случаю потери кормильца).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2641600" y="3429000"/>
          <a:ext cx="11582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70213" y="685800"/>
            <a:ext cx="10720387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Заблаговременная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гражданами предпенсионного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60800" y="533400"/>
            <a:ext cx="8064500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полноты сведений ИЛС.</a:t>
            </a: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1803400" y="1295400"/>
            <a:ext cx="135636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2023 году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поступило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2295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заявлений о корректировке сведений индивидуального  (персонифицированного) учета, из них по состоянию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31.12.2023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рассмотрено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2160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заявлений (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94%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 По результатам рассмотрения заявлений вынесено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1609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решений о корректировке (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74%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551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решение об отказе в корректировке (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26%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graphicFrame>
        <p:nvGraphicFramePr>
          <p:cNvPr id="12" name="Диаграмма 10"/>
          <p:cNvGraphicFramePr>
            <a:graphicFrameLocks/>
          </p:cNvGraphicFramePr>
          <p:nvPr/>
        </p:nvGraphicFramePr>
        <p:xfrm>
          <a:off x="3251200" y="2286000"/>
          <a:ext cx="10744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879600" y="6934200"/>
            <a:ext cx="13411200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indent="396875" algn="just" eaLnBrk="0" hangingPunct="0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2023 году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проводились плановые проверки сведений индивидуального (персонифицированного) учета за 2022 год в части:</a:t>
            </a:r>
          </a:p>
          <a:p>
            <a:pPr indent="396875" algn="just" eaLnBrk="0" hangingPunct="0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стажа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соответствующих видах работ. Проверено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1811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страхователей и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45531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сведение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96875" algn="just" eaLnBrk="0" hangingPunct="0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страхового стажа в отношении работников, замещающих государственные должности, должности государственной гражданской и муниципальной службы. Проверено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345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страхователей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5102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сведения. </a:t>
            </a:r>
          </a:p>
          <a:p>
            <a:pPr indent="396875" algn="just" eaLnBrk="0" hangingPunct="0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результатам проверок выявлено 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636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недостоверных сведений (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1,3 %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2242800" y="845820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318000" y="609600"/>
            <a:ext cx="7086600" cy="4513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1272" tIns="40636" rIns="81272" bIns="40636">
            <a:spAutoFit/>
          </a:bodyPr>
          <a:lstStyle/>
          <a:p>
            <a:pPr algn="ctr"/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Формирование накопительной пенсии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489200" y="1600200"/>
            <a:ext cx="111252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Количество принятых заявлений (уведомлений) застрахованных лиц переходной кампании 2023г. по формированию и инвестированию средств пенсионных накоплений.</a:t>
            </a:r>
          </a:p>
        </p:txBody>
      </p:sp>
      <p:graphicFrame>
        <p:nvGraphicFramePr>
          <p:cNvPr id="11" name="Object 3"/>
          <p:cNvGraphicFramePr>
            <a:graphicFrameLocks/>
          </p:cNvGraphicFramePr>
          <p:nvPr/>
        </p:nvGraphicFramePr>
        <p:xfrm>
          <a:off x="2794000" y="2590800"/>
          <a:ext cx="10515600" cy="574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2"/>
          <p:cNvGraphicFramePr>
            <a:graphicFrameLocks/>
          </p:cNvGraphicFramePr>
          <p:nvPr/>
        </p:nvGraphicFramePr>
        <p:xfrm>
          <a:off x="3860800" y="2514600"/>
          <a:ext cx="8839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 rot="10800000" flipV="1">
            <a:off x="1803400" y="1238070"/>
            <a:ext cx="13182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850" algn="just">
              <a:defRPr/>
            </a:pP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Количество принятых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решений 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2023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году по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заявлениям правопреемников о выплате средств пенсионных накоплений  умерших застрахованных лиц в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соответствии 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Постановлением РФ от 30.07.2014 №711 «Об утверждении Правил выплаты Фондом пенсионного и социального страхования Российской Федерации правопреемникам умерших застрахованных лиц средств пенсионных накоплений, учтенных в специальной части индивидуальных лицевых счетов»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032000" y="5943600"/>
            <a:ext cx="131064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Отделением СФР по Омской области в 2023 году принято:</a:t>
            </a:r>
          </a:p>
          <a:p>
            <a:pPr algn="ctr">
              <a:defRPr/>
            </a:pPr>
            <a:endParaRPr lang="ru-RU" sz="1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2030</a:t>
            </a: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заявлений правопреемников о выплате (об отказе от получения) средств пенсионных накоплений умерших застрахованных лиц, из них 42 заявления на основании судебного решения о восстановлении пропущенного срока. Проведено 32 заседания Комиссии по комплексному решению вопросов, связанных с выплатой средств пенсионных накоплений правопреемникам.</a:t>
            </a:r>
          </a:p>
          <a:p>
            <a:pPr algn="just">
              <a:defRPr/>
            </a:pPr>
            <a:endParaRPr lang="ru-RU" sz="1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1634</a:t>
            </a: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решения о выплате средств пенсионных накоплений  правопреемникам на сумму </a:t>
            </a: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58 279 258,94 </a:t>
            </a: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руб.,   </a:t>
            </a:r>
            <a:endParaRPr lang="ru-RU" sz="18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решений о дополнительной выплате правопреемникам на общую сумму </a:t>
            </a: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111 718,09 </a:t>
            </a: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8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решения об отказе в выплате</a:t>
            </a:r>
            <a:r>
              <a:rPr lang="ru-RU" sz="1800" b="1" cap="all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файлы заявлений  выгружены и переданы на федеральный уровень в установленные сроки.</a:t>
            </a:r>
            <a:endParaRPr lang="ru-RU" sz="1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27400" y="533400"/>
            <a:ext cx="99822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Выплаты средств пенсионных накоплений 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правопреемникам</a:t>
            </a:r>
            <a:endParaRPr lang="ru-RU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785600" y="845820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ustomShape 1"/>
          <p:cNvSpPr/>
          <p:nvPr/>
        </p:nvSpPr>
        <p:spPr>
          <a:xfrm>
            <a:off x="4241800" y="304800"/>
            <a:ext cx="7414920" cy="5029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Федеральная социальная доплата к пенсии</a:t>
            </a:r>
            <a:endParaRPr lang="ru-RU" sz="2400" b="0" strike="noStrike" spc="-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ustomShape 2"/>
          <p:cNvSpPr/>
          <p:nvPr/>
        </p:nvSpPr>
        <p:spPr>
          <a:xfrm>
            <a:off x="2108200" y="762000"/>
            <a:ext cx="13258800" cy="12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2000" b="0" strike="noStrike" spc="-1" dirty="0" smtClean="0">
              <a:solidFill>
                <a:srgbClr val="003399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 </a:t>
            </a:r>
            <a:r>
              <a:rPr lang="ru-RU" sz="2000" b="0" strike="noStrike" spc="-1" dirty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2022 года в соответствии с </a:t>
            </a:r>
            <a:r>
              <a:rPr lang="ru-RU" sz="2000" b="0" strike="noStrike" spc="-1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приказом </a:t>
            </a:r>
            <a:r>
              <a:rPr lang="ru-RU" sz="2000" b="0" strike="noStrike" spc="-1" dirty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Министерства труда и социальной защиты </a:t>
            </a:r>
            <a:r>
              <a:rPr lang="ru-RU" sz="2000" b="0" strike="noStrike" spc="-1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Российской Федерации </a:t>
            </a:r>
            <a:r>
              <a:rPr lang="ru-RU" sz="2000" b="0" strike="noStrike" spc="-1" dirty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от 27.07.2021 </a:t>
            </a:r>
            <a:r>
              <a:rPr lang="ru-RU" sz="2000" b="0" strike="noStrike" spc="-1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№</a:t>
            </a:r>
            <a:r>
              <a:rPr lang="ru-RU" sz="2000" b="0" strike="noStrike" spc="-1" dirty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512н федеральная социальная доплата к пенсии </a:t>
            </a:r>
            <a:r>
              <a:rPr lang="ru-RU" sz="2000" b="0" strike="noStrike" spc="-1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назначается  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 </a:t>
            </a:r>
            <a:r>
              <a:rPr lang="ru-RU" sz="2000" b="1" strike="noStrike" spc="-1" dirty="0" err="1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беззаявительном</a:t>
            </a:r>
            <a:r>
              <a:rPr lang="ru-RU" sz="2000" b="1" strike="noStrike" spc="-1" dirty="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порядке</a:t>
            </a:r>
            <a:r>
              <a:rPr lang="ru-RU" sz="2000" b="0" strike="noStrike" spc="-1" dirty="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lang="ru-RU" sz="2000" b="0" strike="noStrike" spc="-1" dirty="0" smtClean="0">
              <a:solidFill>
                <a:srgbClr val="C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со </a:t>
            </a:r>
            <a:r>
              <a:rPr lang="ru-RU" sz="2000" b="0" strike="noStrike" spc="-1" dirty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дня установления пенсии.</a:t>
            </a:r>
            <a:endParaRPr lang="ru-RU" sz="2000" b="0" strike="noStrike" spc="-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ustomShape 4"/>
          <p:cNvSpPr/>
          <p:nvPr/>
        </p:nvSpPr>
        <p:spPr>
          <a:xfrm>
            <a:off x="1727200" y="1980720"/>
            <a:ext cx="140970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0" strike="noStrike" spc="-1" dirty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 2023 году </a:t>
            </a:r>
            <a:r>
              <a:rPr lang="ru-RU" sz="2000" b="1" spc="-1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4814</a:t>
            </a:r>
            <a:r>
              <a:rPr lang="ru-RU" sz="2000" spc="-1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неработающим пенсионерам федеральная </a:t>
            </a:r>
            <a:r>
              <a:rPr lang="ru-RU" sz="2000" b="0" strike="noStrike" spc="-1" dirty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социальная доплата </a:t>
            </a:r>
            <a:r>
              <a:rPr lang="ru-RU" sz="2000" b="0" strike="noStrike" spc="-1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назначена </a:t>
            </a:r>
            <a:r>
              <a:rPr lang="ru-RU" sz="2000" b="1" strike="noStrike" spc="-1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 </a:t>
            </a:r>
            <a:r>
              <a:rPr lang="ru-RU" sz="2000" b="1" strike="noStrike" spc="-1" dirty="0" err="1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беззаявительном</a:t>
            </a:r>
            <a:r>
              <a:rPr lang="ru-RU" sz="2000" b="1" strike="noStrike" spc="-1" dirty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порядке</a:t>
            </a:r>
            <a:r>
              <a:rPr lang="ru-RU" sz="2000" b="0" strike="noStrike" spc="-1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ru-RU" sz="2000" b="0" strike="noStrike" spc="-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32000" y="990120"/>
            <a:ext cx="13868400" cy="1981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CustomShape 2"/>
          <p:cNvSpPr/>
          <p:nvPr/>
        </p:nvSpPr>
        <p:spPr>
          <a:xfrm>
            <a:off x="2413000" y="4038600"/>
            <a:ext cx="13030200" cy="1321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2519C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</a:t>
            </a:r>
            <a:r>
              <a:rPr lang="ru-RU" sz="2000" b="1" strike="noStrike" spc="-1" dirty="0">
                <a:solidFill>
                  <a:srgbClr val="2519C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28.07.2020 </a:t>
            </a:r>
            <a:r>
              <a:rPr lang="ru-RU" sz="2000" b="0" strike="noStrike" spc="-1" dirty="0">
                <a:solidFill>
                  <a:srgbClr val="2519C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года в связи с вступлением  в силу приказа Министерства труда и социальной защиты Российской Федерации от </a:t>
            </a:r>
            <a:r>
              <a:rPr lang="ru-RU" sz="2000" b="0" strike="noStrike" spc="-1" dirty="0" smtClean="0">
                <a:solidFill>
                  <a:srgbClr val="2519C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11.06.2020 </a:t>
            </a:r>
            <a:r>
              <a:rPr lang="ru-RU" sz="2000" b="0" strike="noStrike" spc="-1" dirty="0">
                <a:solidFill>
                  <a:srgbClr val="2519C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№ 327н назначение ЕДВ инвалидам и детям- инвалидам осуществляется </a:t>
            </a:r>
            <a:r>
              <a:rPr lang="ru-RU" sz="2000" b="0" strike="noStrike" spc="-1" dirty="0" smtClean="0">
                <a:solidFill>
                  <a:srgbClr val="2519C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 </a:t>
            </a:r>
            <a:r>
              <a:rPr lang="ru-RU" sz="2000" b="1" strike="noStrike" spc="-1" dirty="0" err="1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беззаявительном</a:t>
            </a:r>
            <a:r>
              <a:rPr lang="ru-RU" sz="2000" b="1" strike="noStrike" spc="-1" dirty="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порядке.</a:t>
            </a:r>
            <a:endParaRPr lang="ru-RU" sz="2000" b="0" strike="noStrike" spc="-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0" u="sng" strike="noStrike" spc="-1" dirty="0">
                <a:solidFill>
                  <a:srgbClr val="C00000"/>
                </a:solidFill>
                <a:uFillTx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lang="ru-RU" sz="20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ustomShape 3"/>
          <p:cNvSpPr/>
          <p:nvPr/>
        </p:nvSpPr>
        <p:spPr>
          <a:xfrm>
            <a:off x="2108200" y="4993923"/>
            <a:ext cx="1356360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ЕДВ  устанавливается со дня признания  гражданина инвалидом (ребенком-инвалидом) на основании сведений из </a:t>
            </a:r>
            <a:r>
              <a:rPr lang="ru-RU" sz="2000" strike="noStrike" spc="-1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Федеральной  </a:t>
            </a:r>
            <a:r>
              <a:rPr lang="ru-RU" sz="2000" strike="noStrike" spc="-1" dirty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государственной информационной </a:t>
            </a:r>
            <a:r>
              <a:rPr lang="ru-RU" sz="2000" strike="noStrike" spc="-1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системы  </a:t>
            </a:r>
            <a:r>
              <a:rPr lang="ru-RU" sz="2000" spc="-1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2000" strike="noStrike" spc="-1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«</a:t>
            </a:r>
            <a:r>
              <a:rPr lang="ru-RU" sz="2000" strike="noStrike" spc="-1" dirty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Федеральный реестр инвалидов» </a:t>
            </a:r>
            <a:r>
              <a:rPr lang="ru-RU" sz="2000" b="0" strike="noStrike" spc="-1" dirty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(</a:t>
            </a:r>
            <a:r>
              <a:rPr lang="ru-RU" sz="2000" b="1" strike="noStrike" spc="-1" dirty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ФГИС ФРИ</a:t>
            </a:r>
            <a:r>
              <a:rPr lang="ru-RU" sz="2000" b="0" strike="noStrike" spc="-1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).</a:t>
            </a:r>
            <a:endParaRPr lang="ru-RU" sz="2000" b="0" strike="noStrike" spc="-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ustomShape 4"/>
          <p:cNvSpPr/>
          <p:nvPr/>
        </p:nvSpPr>
        <p:spPr>
          <a:xfrm>
            <a:off x="3098800" y="5715000"/>
            <a:ext cx="11658600" cy="39865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strike="noStrike" spc="-1" dirty="0">
                <a:solidFill>
                  <a:srgbClr val="2519C1"/>
                </a:solidFill>
                <a:latin typeface="Times New Roman"/>
                <a:ea typeface="DejaVu Sans"/>
              </a:rPr>
              <a:t>В 2023 году </a:t>
            </a:r>
            <a:r>
              <a:rPr lang="ru-RU" sz="2000" b="1" strike="noStrike" spc="-1" dirty="0" smtClean="0">
                <a:solidFill>
                  <a:srgbClr val="2519C1"/>
                </a:solidFill>
                <a:latin typeface="Times New Roman"/>
                <a:ea typeface="DejaVu Sans"/>
              </a:rPr>
              <a:t>10623 инвалидам </a:t>
            </a:r>
            <a:r>
              <a:rPr lang="ru-RU" sz="2000" b="1" strike="noStrike" spc="-1" dirty="0">
                <a:solidFill>
                  <a:srgbClr val="2519C1"/>
                </a:solidFill>
                <a:latin typeface="Times New Roman"/>
                <a:ea typeface="DejaVu Sans"/>
              </a:rPr>
              <a:t>и детям – инвалидам </a:t>
            </a:r>
            <a:r>
              <a:rPr lang="ru-RU" sz="2000" spc="-1" dirty="0" smtClean="0">
                <a:solidFill>
                  <a:srgbClr val="2519C1"/>
                </a:solidFill>
                <a:latin typeface="Times New Roman"/>
                <a:ea typeface="DejaVu Sans"/>
              </a:rPr>
              <a:t>ЕДВ установлена в </a:t>
            </a:r>
            <a:r>
              <a:rPr lang="ru-RU" sz="2000" b="1" strike="noStrike" spc="-1" dirty="0" err="1">
                <a:solidFill>
                  <a:srgbClr val="2519C1"/>
                </a:solidFill>
                <a:latin typeface="Times New Roman"/>
                <a:ea typeface="DejaVu Sans"/>
              </a:rPr>
              <a:t>беззаявительном</a:t>
            </a:r>
            <a:r>
              <a:rPr lang="ru-RU" sz="2000" b="1" strike="noStrike" spc="-1" dirty="0">
                <a:solidFill>
                  <a:srgbClr val="2519C1"/>
                </a:solidFill>
                <a:latin typeface="Times New Roman"/>
                <a:ea typeface="DejaVu Sans"/>
              </a:rPr>
              <a:t> порядке</a:t>
            </a:r>
            <a:r>
              <a:rPr lang="ru-RU" sz="2000" strike="noStrike" spc="-1" dirty="0">
                <a:solidFill>
                  <a:srgbClr val="2519C1"/>
                </a:solidFill>
                <a:latin typeface="Times New Roman"/>
                <a:ea typeface="DejaVu Sans"/>
              </a:rPr>
              <a:t>. </a:t>
            </a:r>
            <a:endParaRPr lang="ru-RU" sz="2000" strike="noStrike" spc="-1" dirty="0">
              <a:latin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84400" y="6400800"/>
            <a:ext cx="1341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pc="-1" dirty="0" smtClean="0">
                <a:solidFill>
                  <a:srgbClr val="2519C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</a:t>
            </a:r>
            <a:r>
              <a:rPr lang="ru-RU" sz="2000" b="1" spc="-1" dirty="0" smtClean="0">
                <a:solidFill>
                  <a:srgbClr val="2519C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24.07.2023 </a:t>
            </a:r>
            <a:r>
              <a:rPr lang="ru-RU" sz="2000" spc="-1" dirty="0" smtClean="0">
                <a:solidFill>
                  <a:srgbClr val="2519C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года в связи с вступлением  в силу Федерального закона от 24.07.2023 № 342-ФЗ  назначение ЕДВ ветеранам боевых действий осуществляется  </a:t>
            </a:r>
            <a:r>
              <a:rPr lang="ru-RU" sz="2000" b="1" spc="-1" dirty="0" smtClean="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 полном размере без удержания стоимости набора социальных услуг.</a:t>
            </a:r>
            <a:endParaRPr lang="ru-RU" sz="2000" spc="-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ustomShape 3"/>
          <p:cNvSpPr/>
          <p:nvPr/>
        </p:nvSpPr>
        <p:spPr>
          <a:xfrm>
            <a:off x="2717800" y="7772400"/>
            <a:ext cx="1181100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Ветераны боевых действий вправе до 1 октября текущего года подать заявление о предоставлении набора социальных услуг (социальной услуги) на период с 1 января года, следующего за годом подачи </a:t>
            </a:r>
            <a:r>
              <a:rPr lang="ru-RU" sz="2000" spc="-1" dirty="0" smtClean="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заявления.</a:t>
            </a:r>
            <a:endParaRPr lang="ru-RU" sz="2000" spc="-1" dirty="0">
              <a:solidFill>
                <a:srgbClr val="C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</p:txBody>
      </p:sp>
      <p:sp>
        <p:nvSpPr>
          <p:cNvPr id="30" name="CustomShape 4"/>
          <p:cNvSpPr/>
          <p:nvPr/>
        </p:nvSpPr>
        <p:spPr>
          <a:xfrm>
            <a:off x="2108200" y="7315200"/>
            <a:ext cx="13563600" cy="39865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strike="noStrike" spc="-1" dirty="0">
                <a:solidFill>
                  <a:srgbClr val="2519C1"/>
                </a:solidFill>
                <a:latin typeface="Times New Roman"/>
                <a:ea typeface="DejaVu Sans"/>
              </a:rPr>
              <a:t>В 2023 году </a:t>
            </a:r>
            <a:r>
              <a:rPr lang="ru-RU" sz="2000" b="1" strike="noStrike" spc="-1" dirty="0" smtClean="0">
                <a:solidFill>
                  <a:srgbClr val="2519C1"/>
                </a:solidFill>
                <a:latin typeface="Times New Roman"/>
                <a:ea typeface="DejaVu Sans"/>
              </a:rPr>
              <a:t>1602 ветеранам </a:t>
            </a:r>
            <a:r>
              <a:rPr lang="ru-RU" sz="2000" b="1" strike="noStrike" spc="-1" dirty="0">
                <a:solidFill>
                  <a:srgbClr val="2519C1"/>
                </a:solidFill>
                <a:latin typeface="Times New Roman"/>
                <a:ea typeface="DejaVu Sans"/>
              </a:rPr>
              <a:t>боевых </a:t>
            </a:r>
            <a:r>
              <a:rPr lang="ru-RU" sz="2000" b="1" strike="noStrike" spc="-1" dirty="0" smtClean="0">
                <a:solidFill>
                  <a:srgbClr val="2519C1"/>
                </a:solidFill>
                <a:latin typeface="Times New Roman"/>
                <a:ea typeface="DejaVu Sans"/>
              </a:rPr>
              <a:t>действий </a:t>
            </a:r>
            <a:r>
              <a:rPr lang="ru-RU" sz="2000" strike="noStrike" spc="-1" dirty="0" smtClean="0">
                <a:solidFill>
                  <a:srgbClr val="2519C1"/>
                </a:solidFill>
                <a:latin typeface="Times New Roman"/>
                <a:ea typeface="DejaVu Sans"/>
              </a:rPr>
              <a:t> </a:t>
            </a:r>
            <a:r>
              <a:rPr lang="ru-RU" sz="2000" spc="-1" dirty="0" smtClean="0">
                <a:solidFill>
                  <a:srgbClr val="2519C1"/>
                </a:solidFill>
                <a:latin typeface="Times New Roman"/>
                <a:ea typeface="DejaVu Sans"/>
              </a:rPr>
              <a:t>ЕДВ установлена в </a:t>
            </a:r>
            <a:r>
              <a:rPr lang="ru-RU" sz="2000" strike="noStrike" spc="-1" dirty="0">
                <a:solidFill>
                  <a:srgbClr val="2519C1"/>
                </a:solidFill>
                <a:latin typeface="Times New Roman"/>
                <a:ea typeface="DejaVu Sans"/>
              </a:rPr>
              <a:t>полном размере без удержания стоимости </a:t>
            </a:r>
            <a:r>
              <a:rPr lang="ru-RU" sz="2000" strike="noStrike" spc="-1" dirty="0" smtClean="0">
                <a:solidFill>
                  <a:srgbClr val="2519C1"/>
                </a:solidFill>
                <a:latin typeface="Times New Roman"/>
                <a:ea typeface="DejaVu Sans"/>
              </a:rPr>
              <a:t>НСУ.</a:t>
            </a:r>
            <a:endParaRPr lang="ru-RU" sz="2000" strike="noStrike" spc="-1" dirty="0">
              <a:latin typeface="Arial"/>
            </a:endParaRPr>
          </a:p>
        </p:txBody>
      </p:sp>
      <p:sp>
        <p:nvSpPr>
          <p:cNvPr id="31" name="CustomShape 1"/>
          <p:cNvSpPr/>
          <p:nvPr/>
        </p:nvSpPr>
        <p:spPr>
          <a:xfrm>
            <a:off x="4318000" y="3276600"/>
            <a:ext cx="7414920" cy="5029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Ежемесячная денежная выплата</a:t>
            </a:r>
            <a:endParaRPr lang="ru-RU" sz="2400" b="0" strike="noStrike" spc="-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32000" y="3886200"/>
            <a:ext cx="13792200" cy="2362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032000" y="6324600"/>
            <a:ext cx="13792200" cy="2209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/>
          <p:cNvSpPr>
            <a:spLocks/>
          </p:cNvSpPr>
          <p:nvPr/>
        </p:nvSpPr>
        <p:spPr bwMode="auto">
          <a:xfrm>
            <a:off x="1470379" y="6769101"/>
            <a:ext cx="3838221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963" name="object 3"/>
          <p:cNvSpPr>
            <a:spLocks/>
          </p:cNvSpPr>
          <p:nvPr/>
        </p:nvSpPr>
        <p:spPr bwMode="auto">
          <a:xfrm>
            <a:off x="10718799" y="1"/>
            <a:ext cx="5537201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3">
            <a:extLst>
              <a:ext uri="{FF2B5EF4-FFF2-40B4-BE49-F238E27FC236}"/>
            </a:extLst>
          </p:cNvPr>
          <p:cNvSpPr/>
          <p:nvPr/>
        </p:nvSpPr>
        <p:spPr>
          <a:xfrm>
            <a:off x="1" y="0"/>
            <a:ext cx="18796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40966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734" y="0"/>
            <a:ext cx="73377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2032000" y="533400"/>
            <a:ext cx="12829820" cy="52429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60486" tIns="80243" rIns="160486" bIns="80243">
            <a:spAutoFit/>
          </a:bodyPr>
          <a:lstStyle/>
          <a:p>
            <a:pPr algn="just">
              <a:defRPr/>
            </a:pPr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Численность получателей, которым назначена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ежемесячная денежная выплата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отдельным категориям граждан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состоянию на 1 января 2024 года –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146 579 человек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Увеличение численности получателей ЕДВ за 2023 год – 2 849человек (2,0%), в основном за счет увеличения числа ветеранов (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2 415 чел.). </a:t>
            </a:r>
          </a:p>
          <a:p>
            <a:pPr algn="just">
              <a:defRPr/>
            </a:pPr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Средний   размер  назначенных  ЕДВ (по состоянию на 01.01.2024г.)  составил 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3 007,95 руб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endParaRPr lang="ru-RU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увеличение 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 2023 год  - (+)  306,04 руб. или  11,33%, в том числе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ветераны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	  –    3 684,35 руб. (на  355,90 руб. или 10,69%); </a:t>
            </a:r>
          </a:p>
          <a:p>
            <a:pPr algn="just">
              <a:defRPr/>
            </a:pP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инвалиды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  –    2 861,73 руб. (на  280,74 руб. или 10,88%);</a:t>
            </a:r>
          </a:p>
          <a:p>
            <a:pPr algn="just">
              <a:defRPr/>
            </a:pP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ЧАЭС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                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   2 664,65 руб. (на  280,99 руб. или 11,79%); </a:t>
            </a:r>
          </a:p>
          <a:p>
            <a:pPr algn="just">
              <a:spcAft>
                <a:spcPts val="1905"/>
              </a:spcAft>
              <a:defRPr/>
            </a:pP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Герои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               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 57 064,46 руб. (снижение на  5 329,29 руб. или 8,54%).</a:t>
            </a:r>
          </a:p>
          <a:p>
            <a:pPr algn="just">
              <a:spcAft>
                <a:spcPts val="952"/>
              </a:spcAft>
              <a:defRPr/>
            </a:pP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С 1 февраля 2023 года размеры ежемесячных денежных выплат и стоимость набора социальных услуг с учетом темпов инфляции увеличены на  11,9 %. </a:t>
            </a:r>
          </a:p>
          <a:p>
            <a:pPr algn="just">
              <a:defRPr/>
            </a:pPr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965200" y="4572000"/>
          <a:ext cx="14630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955800" y="914400"/>
            <a:ext cx="13193713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граждан, состоящих на учёте для обеспечения санаторно-курортным лечением</a:t>
            </a: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6000" y="2438400"/>
            <a:ext cx="9906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2400" y="1219200"/>
            <a:ext cx="6705600" cy="646331"/>
          </a:xfrm>
          <a:prstGeom prst="rect">
            <a:avLst/>
          </a:prstGeom>
          <a:solidFill>
            <a:schemeClr val="bg2"/>
          </a:solidFill>
          <a:ln>
            <a:solidFill>
              <a:srgbClr val="D0AD6E"/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Выдано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2 485 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путёвок на 76,1 млн. руб., </a:t>
            </a:r>
            <a:endParaRPr lang="ru-RU" sz="1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составляет 99,7% исполнения от доведённых лимитов.</a:t>
            </a:r>
            <a:endParaRPr lang="ru-RU" sz="20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6200" y="1981200"/>
            <a:ext cx="677299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2514600"/>
            <a:ext cx="6772991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509000" y="1295400"/>
            <a:ext cx="7010400" cy="923330"/>
          </a:xfrm>
          <a:prstGeom prst="rect">
            <a:avLst/>
          </a:prstGeom>
          <a:solidFill>
            <a:schemeClr val="bg2"/>
          </a:solidFill>
          <a:ln>
            <a:solidFill>
              <a:srgbClr val="D0AD6E"/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1 607 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гражданам льготной категории и их сопровождающим оформлены специальные талоны на право бесплатного получения проездных документов в поездах дальнего следования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5955">
            <a:off x="6299833" y="7051034"/>
            <a:ext cx="2842347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1422400" y="762000"/>
            <a:ext cx="14249400" cy="108075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863" tIns="44932" rIns="89863" bIns="44932">
            <a:spAutoFit/>
          </a:bodyPr>
          <a:lstStyle/>
          <a:p>
            <a:pPr algn="ctr">
              <a:spcAft>
                <a:spcPts val="988"/>
              </a:spcAft>
              <a:defRPr/>
            </a:pP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01.01.2022 года Отделение СФР осуществляет полномочия по предоставлению отдельных мер социальной поддержки</a:t>
            </a:r>
          </a:p>
          <a:p>
            <a:pPr algn="ctr"/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(Федеральный закон РФ от 06.12.2021г.  № 409-ФЗ «О внесении изменений в отдельные законодательные акты Российской Федерации и о приостановлении действия отдельных положений статьи 4 Федерального закона "О прожиточном минимуме в Российской Федерации"»)</a:t>
            </a:r>
            <a:endParaRPr lang="ru-RU" sz="1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3937000" y="228600"/>
            <a:ext cx="7414920" cy="5029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Предоставление мер социальной поддержки</a:t>
            </a:r>
            <a:endParaRPr lang="ru-RU" sz="2400" b="0" strike="noStrike" spc="-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2400" y="19050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2000" spc="-1" dirty="0" smtClean="0">
                <a:solidFill>
                  <a:srgbClr val="003399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В 2023 году гражданам предоставлено  </a:t>
            </a:r>
            <a:r>
              <a:rPr lang="ru-RU" sz="2000" spc="-1" dirty="0" smtClean="0">
                <a:solidFill>
                  <a:srgbClr val="C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4152  </a:t>
            </a:r>
            <a:r>
              <a:rPr lang="ru-RU" sz="2000" spc="-1" dirty="0" smtClean="0">
                <a:solidFill>
                  <a:srgbClr val="003399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мер социальной поддержки, в том числе: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346200" y="1752600"/>
          <a:ext cx="14325600" cy="719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6764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stomShape 2"/>
          <p:cNvSpPr/>
          <p:nvPr/>
        </p:nvSpPr>
        <p:spPr>
          <a:xfrm>
            <a:off x="2794000" y="2743200"/>
            <a:ext cx="11734800" cy="34456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indent="-216000" algn="ctr">
              <a:buClr>
                <a:srgbClr val="18107E"/>
              </a:buClr>
              <a:defRPr/>
            </a:pPr>
            <a:r>
              <a:rPr lang="ru-RU" sz="2000" spc="-1" dirty="0" smtClean="0">
                <a:solidFill>
                  <a:srgbClr val="000099"/>
                </a:solidFill>
                <a:latin typeface="Times New Roman"/>
              </a:rPr>
              <a:t>Для </a:t>
            </a:r>
            <a:r>
              <a:rPr lang="ru-RU" sz="2000" spc="-1" dirty="0">
                <a:solidFill>
                  <a:srgbClr val="000099"/>
                </a:solidFill>
                <a:latin typeface="Times New Roman"/>
              </a:rPr>
              <a:t>семей с детьми наиболее востребованным является </a:t>
            </a:r>
            <a:endParaRPr lang="ru-RU" sz="2000" spc="-1" dirty="0" smtClean="0">
              <a:solidFill>
                <a:srgbClr val="000099"/>
              </a:solidFill>
              <a:latin typeface="Times New Roman"/>
            </a:endParaRPr>
          </a:p>
          <a:p>
            <a:pPr indent="-216000" algn="ctr">
              <a:buClr>
                <a:srgbClr val="18107E"/>
              </a:buClr>
              <a:defRPr/>
            </a:pPr>
            <a:r>
              <a:rPr lang="ru-RU" sz="2000" spc="-1" dirty="0" smtClean="0">
                <a:solidFill>
                  <a:srgbClr val="000099"/>
                </a:solidFill>
                <a:latin typeface="Times New Roman"/>
              </a:rPr>
              <a:t>ежемесячное </a:t>
            </a:r>
            <a:r>
              <a:rPr lang="ru-RU" sz="2000" spc="-1" dirty="0">
                <a:solidFill>
                  <a:srgbClr val="000099"/>
                </a:solidFill>
                <a:latin typeface="Times New Roman"/>
              </a:rPr>
              <a:t>пособие в связи с рождением и воспитанием ребенка </a:t>
            </a:r>
            <a:r>
              <a:rPr lang="ru-RU" sz="2000" b="1" spc="-1" dirty="0">
                <a:solidFill>
                  <a:srgbClr val="000099"/>
                </a:solidFill>
                <a:latin typeface="Times New Roman"/>
              </a:rPr>
              <a:t>(Единое пособие).</a:t>
            </a:r>
          </a:p>
          <a:p>
            <a:pPr indent="-216000" algn="just">
              <a:buClr>
                <a:srgbClr val="18107E"/>
              </a:buClr>
              <a:defRPr/>
            </a:pPr>
            <a:endParaRPr lang="ru-RU" sz="1000" spc="-1" dirty="0">
              <a:solidFill>
                <a:srgbClr val="000099"/>
              </a:solidFill>
              <a:latin typeface="Times New Roman"/>
            </a:endParaRPr>
          </a:p>
          <a:p>
            <a:pPr indent="-216000" algn="ctr">
              <a:buClr>
                <a:srgbClr val="18107E"/>
              </a:buClr>
              <a:defRPr/>
            </a:pPr>
            <a:r>
              <a:rPr lang="ru-RU" sz="2000" spc="-1" dirty="0">
                <a:solidFill>
                  <a:srgbClr val="000099"/>
                </a:solidFill>
                <a:latin typeface="Times New Roman"/>
              </a:rPr>
              <a:t>В 2023 году Единое пособие назначено </a:t>
            </a:r>
            <a:r>
              <a:rPr lang="ru-RU" sz="2000" b="1" spc="-1" dirty="0">
                <a:solidFill>
                  <a:srgbClr val="000099"/>
                </a:solidFill>
                <a:latin typeface="Times New Roman"/>
              </a:rPr>
              <a:t>102848 гражданам</a:t>
            </a:r>
            <a:r>
              <a:rPr lang="ru-RU" sz="2000" spc="-1" dirty="0">
                <a:solidFill>
                  <a:srgbClr val="000099"/>
                </a:solidFill>
                <a:latin typeface="Times New Roman"/>
              </a:rPr>
              <a:t>, имеющим детей и беременным </a:t>
            </a:r>
            <a:r>
              <a:rPr lang="ru-RU" sz="2000" spc="-1" dirty="0" smtClean="0">
                <a:solidFill>
                  <a:srgbClr val="000099"/>
                </a:solidFill>
                <a:latin typeface="Times New Roman"/>
              </a:rPr>
              <a:t>женщинам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z="2000" spc="-1" dirty="0" smtClean="0">
                <a:solidFill>
                  <a:srgbClr val="000099"/>
                </a:solidFill>
                <a:latin typeface="Times New Roman"/>
              </a:rPr>
              <a:t> </a:t>
            </a:r>
            <a:r>
              <a:rPr lang="ru-RU" sz="2000" spc="-1" dirty="0">
                <a:solidFill>
                  <a:srgbClr val="000099"/>
                </a:solidFill>
                <a:latin typeface="Times New Roman"/>
              </a:rPr>
              <a:t>в </a:t>
            </a:r>
            <a:r>
              <a:rPr lang="ru-RU" sz="2000" spc="-1" dirty="0" smtClean="0">
                <a:solidFill>
                  <a:srgbClr val="000099"/>
                </a:solidFill>
                <a:latin typeface="Times New Roman"/>
              </a:rPr>
              <a:t>размере: </a:t>
            </a:r>
            <a:r>
              <a:rPr lang="ru-RU" sz="2000" b="1" spc="-1" dirty="0" smtClean="0">
                <a:solidFill>
                  <a:srgbClr val="000099"/>
                </a:solidFill>
                <a:latin typeface="Times New Roman"/>
              </a:rPr>
              <a:t>50</a:t>
            </a:r>
            <a:r>
              <a:rPr lang="ru-RU" sz="2000" b="1" spc="-1" dirty="0">
                <a:solidFill>
                  <a:srgbClr val="000099"/>
                </a:solidFill>
                <a:latin typeface="Times New Roman"/>
              </a:rPr>
              <a:t>% - 20570, </a:t>
            </a:r>
            <a:r>
              <a:rPr lang="ru-RU" sz="2000" b="1" spc="-1" dirty="0" smtClean="0">
                <a:solidFill>
                  <a:srgbClr val="000099"/>
                </a:solidFill>
                <a:latin typeface="Times New Roman"/>
              </a:rPr>
              <a:t> 75</a:t>
            </a:r>
            <a:r>
              <a:rPr lang="ru-RU" sz="2000" b="1" spc="-1" dirty="0">
                <a:solidFill>
                  <a:srgbClr val="000099"/>
                </a:solidFill>
                <a:latin typeface="Times New Roman"/>
              </a:rPr>
              <a:t>% - 10285, </a:t>
            </a:r>
            <a:r>
              <a:rPr lang="ru-RU" sz="2000" b="1" spc="-1" dirty="0" smtClean="0">
                <a:solidFill>
                  <a:srgbClr val="000099"/>
                </a:solidFill>
                <a:latin typeface="Times New Roman"/>
              </a:rPr>
              <a:t> 100</a:t>
            </a:r>
            <a:r>
              <a:rPr lang="ru-RU" sz="2000" b="1" spc="-1" dirty="0">
                <a:solidFill>
                  <a:srgbClr val="000099"/>
                </a:solidFill>
                <a:latin typeface="Times New Roman"/>
              </a:rPr>
              <a:t>% - 71993 </a:t>
            </a:r>
            <a:endParaRPr lang="ru-RU" sz="2000" b="1" spc="-1" dirty="0" smtClean="0">
              <a:solidFill>
                <a:srgbClr val="000099"/>
              </a:solidFill>
              <a:latin typeface="Times New Roman"/>
            </a:endParaRPr>
          </a:p>
          <a:p>
            <a:pPr indent="-216000" algn="ctr">
              <a:buClr>
                <a:srgbClr val="18107E"/>
              </a:buClr>
              <a:defRPr/>
            </a:pPr>
            <a:r>
              <a:rPr lang="ru-RU" sz="2000" spc="-1" dirty="0" smtClean="0">
                <a:solidFill>
                  <a:srgbClr val="000099"/>
                </a:solidFill>
                <a:latin typeface="Times New Roman"/>
              </a:rPr>
              <a:t>Пособие </a:t>
            </a:r>
            <a:r>
              <a:rPr lang="ru-RU" sz="2000" spc="-1" dirty="0">
                <a:solidFill>
                  <a:srgbClr val="000099"/>
                </a:solidFill>
                <a:latin typeface="Times New Roman"/>
              </a:rPr>
              <a:t>назначено на </a:t>
            </a:r>
            <a:r>
              <a:rPr lang="ru-RU" sz="2000" b="1" spc="-1" dirty="0">
                <a:solidFill>
                  <a:srgbClr val="000099"/>
                </a:solidFill>
                <a:latin typeface="Times New Roman"/>
              </a:rPr>
              <a:t>154368 детей и 4604 беременным женщинам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z="2000" spc="-1" dirty="0">
                <a:solidFill>
                  <a:srgbClr val="000099"/>
                </a:solidFill>
                <a:latin typeface="Times New Roman"/>
              </a:rPr>
              <a:t>		           </a:t>
            </a:r>
            <a:r>
              <a:rPr lang="ru-RU" sz="2000" spc="-1" dirty="0" smtClean="0">
                <a:solidFill>
                  <a:srgbClr val="000099"/>
                </a:solidFill>
                <a:latin typeface="Times New Roman"/>
              </a:rPr>
              <a:t>             </a:t>
            </a:r>
            <a:r>
              <a:rPr lang="ru-RU" sz="2000" spc="-1" dirty="0">
                <a:solidFill>
                  <a:srgbClr val="000099"/>
                </a:solidFill>
                <a:latin typeface="Times New Roman"/>
              </a:rPr>
              <a:t>Размеры </a:t>
            </a:r>
            <a:r>
              <a:rPr lang="ru-RU" sz="2000" b="1" spc="-1" dirty="0">
                <a:solidFill>
                  <a:srgbClr val="000099"/>
                </a:solidFill>
                <a:latin typeface="Times New Roman"/>
              </a:rPr>
              <a:t>Единого пособия </a:t>
            </a:r>
            <a:r>
              <a:rPr lang="ru-RU" sz="2000" spc="-1" dirty="0">
                <a:solidFill>
                  <a:srgbClr val="000099"/>
                </a:solidFill>
                <a:latin typeface="Times New Roman"/>
              </a:rPr>
              <a:t>в 2023 году </a:t>
            </a:r>
            <a:r>
              <a:rPr lang="ru-RU" sz="2000" b="1" spc="-1" dirty="0">
                <a:solidFill>
                  <a:srgbClr val="000099"/>
                </a:solidFill>
                <a:latin typeface="Times New Roman"/>
              </a:rPr>
              <a:t>	                </a:t>
            </a:r>
            <a:r>
              <a:rPr lang="ru-RU" sz="1800" spc="-1" dirty="0">
                <a:solidFill>
                  <a:srgbClr val="000099"/>
                </a:solidFill>
                <a:latin typeface="Times New Roman"/>
              </a:rPr>
              <a:t>		</a:t>
            </a:r>
            <a:endParaRPr lang="ru-RU" sz="1800" spc="-1" dirty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pPr indent="-216000" algn="ctr">
              <a:buClr>
                <a:srgbClr val="18107E"/>
              </a:buClr>
              <a:defRPr/>
            </a:pPr>
            <a:r>
              <a:rPr lang="ru-RU" sz="1800" spc="-1" dirty="0">
                <a:solidFill>
                  <a:srgbClr val="000099"/>
                </a:solidFill>
                <a:latin typeface="Times New Roman"/>
              </a:rPr>
              <a:t>		</a:t>
            </a:r>
            <a:r>
              <a:rPr lang="ru-RU" sz="1800" spc="-1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   </a:t>
            </a:r>
            <a:r>
              <a:rPr lang="ru-RU" sz="1800" b="1" i="1" spc="-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На </a:t>
            </a:r>
            <a:r>
              <a:rPr lang="ru-RU" sz="1800" b="1" i="1" spc="-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детей			</a:t>
            </a:r>
            <a:r>
              <a:rPr lang="ru-RU" sz="1800" b="1" i="1" spc="-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Беременным </a:t>
            </a:r>
            <a:r>
              <a:rPr lang="ru-RU" sz="1800" b="1" i="1" spc="-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женщинам	</a:t>
            </a:r>
            <a:r>
              <a:rPr lang="ru-RU" sz="1800" spc="-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z="1800" spc="-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	50% - 6812,00 			</a:t>
            </a:r>
            <a:r>
              <a:rPr lang="ru-RU" sz="1800" spc="-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50</a:t>
            </a:r>
            <a:r>
              <a:rPr lang="ru-RU" sz="1800" spc="-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% - 7191,50		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z="1800" spc="-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	75% - 10218,00			</a:t>
            </a:r>
            <a:r>
              <a:rPr lang="ru-RU" sz="1800" spc="-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75</a:t>
            </a:r>
            <a:r>
              <a:rPr lang="ru-RU" sz="1800" spc="-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% - 10787,25		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z="1800" spc="-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	</a:t>
            </a:r>
            <a:r>
              <a:rPr lang="ru-RU" sz="1800" spc="-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    100</a:t>
            </a:r>
            <a:r>
              <a:rPr lang="ru-RU" sz="1800" spc="-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% - 13624,00			</a:t>
            </a:r>
            <a:r>
              <a:rPr lang="ru-RU" sz="1800" spc="-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100</a:t>
            </a:r>
            <a:r>
              <a:rPr lang="ru-RU" sz="1800" spc="-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% - 14383,00 </a:t>
            </a:r>
            <a:r>
              <a:rPr lang="ru-RU" sz="1800" spc="-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</a:t>
            </a:r>
            <a:r>
              <a:rPr lang="ru-RU" sz="1600" spc="-1" dirty="0" smtClean="0">
                <a:solidFill>
                  <a:srgbClr val="000099"/>
                </a:solidFill>
                <a:latin typeface="Times New Roman"/>
              </a:rPr>
              <a:t>	</a:t>
            </a:r>
            <a:endParaRPr lang="ru-RU" sz="1600" spc="-1" dirty="0">
              <a:solidFill>
                <a:srgbClr val="A50021"/>
              </a:solidFill>
            </a:endParaRPr>
          </a:p>
          <a:p>
            <a:pPr algn="just">
              <a:spcAft>
                <a:spcPts val="601"/>
              </a:spcAft>
              <a:defRPr/>
            </a:pPr>
            <a:endParaRPr lang="ru-RU" sz="1600" spc="-1" dirty="0">
              <a:solidFill>
                <a:srgbClr val="000099"/>
              </a:solidFill>
            </a:endParaRPr>
          </a:p>
        </p:txBody>
      </p:sp>
      <p:pic>
        <p:nvPicPr>
          <p:cNvPr id="10" name="Рисунок 9" descr="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800" y="3124200"/>
            <a:ext cx="2209800" cy="2619021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2565400" y="6096000"/>
            <a:ext cx="121920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Ежемесячная выплата </a:t>
            </a:r>
            <a:r>
              <a:rPr lang="ru-RU" sz="2000" b="1" strike="noStrike" spc="-1" dirty="0" smtClean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 </a:t>
            </a:r>
            <a:r>
              <a:rPr lang="ru-RU" sz="2000" b="1" strike="noStrike" spc="-1" dirty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связи с рождением (усыновлением) первого ребенка</a:t>
            </a:r>
            <a:endParaRPr lang="ru-RU" sz="2000" b="0" strike="noStrike" spc="-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ustomShape 2"/>
          <p:cNvSpPr/>
          <p:nvPr/>
        </p:nvSpPr>
        <p:spPr>
          <a:xfrm>
            <a:off x="1651000" y="6629400"/>
            <a:ext cx="13487400" cy="2133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66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 1 января 2023 года ОСФР по Омской области переданы полномочия по осуществлению  ежемесячной выплаты в связи с рождением (усыновлением) первого ребенка в соответствии с Федеральным законом от 28.12.2017 № 418-ФЗ.</a:t>
            </a:r>
            <a:endParaRPr lang="ru-RU" sz="1800" b="0" strike="noStrike" spc="-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66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Право на выплату от органов СФР имеют семьи, у которых среднедушевой доход не превышает 2-х кратную величину прожиточного минимума трудоспособного населения </a:t>
            </a:r>
            <a:r>
              <a:rPr lang="ru-RU" sz="1800" b="0" strike="noStrike" spc="-1" dirty="0" smtClean="0">
                <a:solidFill>
                  <a:srgbClr val="0066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1800" b="1" strike="noStrike" spc="-1" dirty="0" smtClean="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(в 2023 году – 28 </a:t>
            </a:r>
            <a:r>
              <a:rPr lang="ru-RU" sz="1800" b="1" strike="noStrike" spc="-1" dirty="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766 руб.).</a:t>
            </a:r>
            <a:endParaRPr lang="ru-RU" sz="1800" b="1" strike="noStrike" spc="-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0" strike="noStrike" spc="-1" dirty="0">
                <a:solidFill>
                  <a:srgbClr val="0066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Размер выплаты – </a:t>
            </a:r>
            <a:r>
              <a:rPr lang="ru-RU" sz="1800" b="0" strike="noStrike" spc="-1" dirty="0" smtClean="0">
                <a:solidFill>
                  <a:srgbClr val="0066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один </a:t>
            </a:r>
            <a:r>
              <a:rPr lang="ru-RU" sz="1800" b="0" strike="noStrike" spc="-1" dirty="0">
                <a:solidFill>
                  <a:srgbClr val="0066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региональный прожиточный минимум для </a:t>
            </a:r>
            <a:r>
              <a:rPr lang="ru-RU" sz="1800" b="0" strike="noStrike" spc="-1" dirty="0" smtClean="0">
                <a:solidFill>
                  <a:srgbClr val="0066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детей  </a:t>
            </a:r>
            <a:r>
              <a:rPr lang="ru-RU" sz="1800" b="1" strike="noStrike" spc="-1" dirty="0" smtClean="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(в 2023 году – 13 </a:t>
            </a:r>
            <a:r>
              <a:rPr lang="ru-RU" sz="1800" b="1" strike="noStrike" spc="-1" dirty="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624 руб.). </a:t>
            </a:r>
            <a:endParaRPr lang="ru-RU" sz="1800" b="1" strike="noStrike" spc="-1" dirty="0" smtClean="0">
              <a:solidFill>
                <a:srgbClr val="C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/>
            <a:r>
              <a:rPr lang="ru-RU" sz="1800" spc="-1" dirty="0" smtClean="0">
                <a:solidFill>
                  <a:srgbClr val="0066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 2023 году ежемесячная выплата назначена на </a:t>
            </a:r>
            <a:r>
              <a:rPr lang="ru-RU" sz="1800" b="1" spc="-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8345</a:t>
            </a:r>
            <a:r>
              <a:rPr lang="ru-RU" sz="1800" spc="-1" dirty="0" smtClean="0">
                <a:solidFill>
                  <a:srgbClr val="0066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детей.</a:t>
            </a:r>
          </a:p>
          <a:p>
            <a:pPr algn="ctr">
              <a:lnSpc>
                <a:spcPct val="100000"/>
              </a:lnSpc>
            </a:pPr>
            <a:endParaRPr lang="ru-RU" sz="1800" b="1" strike="noStrike" spc="-1" dirty="0" smtClean="0">
              <a:solidFill>
                <a:srgbClr val="C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800" b="1" strike="noStrike" spc="-1" dirty="0" smtClean="0">
              <a:solidFill>
                <a:srgbClr val="C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800" b="1" strike="noStrike" spc="-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800" b="1" dirty="0" smtClean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8200" y="1219200"/>
            <a:ext cx="132588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Единовременное пособие при рождении ребенка – </a:t>
            </a:r>
            <a:r>
              <a:rPr lang="ru-RU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3690</a:t>
            </a:r>
          </a:p>
          <a:p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- Единовременное пособие при передаче ребенка на воспитание в семью – </a:t>
            </a:r>
            <a:r>
              <a:rPr lang="ru-RU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518</a:t>
            </a:r>
          </a:p>
          <a:p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- Единовременное пособие беременной жене военнослужащего – </a:t>
            </a:r>
            <a:r>
              <a:rPr lang="ru-RU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191</a:t>
            </a:r>
          </a:p>
          <a:p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- Ежемесячное пособие на ребенка военнослужащего, проходящего военную службу по призыву (по мобилизации) – </a:t>
            </a:r>
            <a:r>
              <a:rPr lang="ru-RU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784</a:t>
            </a:r>
          </a:p>
          <a:p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Ежемесячное пособие по уходу за ребенком до 1,5 лет - </a:t>
            </a:r>
            <a:r>
              <a:rPr lang="ru-RU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1449</a:t>
            </a:r>
            <a:endParaRPr lang="ru-RU" sz="1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498600" y="381000"/>
            <a:ext cx="144780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Пособия беременным женщинам и гражданам, имеющим детей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соответствии с Федеральным законом от 19.05.1995 №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81-ФЗ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государственных пособиях гражданам, имеющим детей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2031133" y="8475138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3"/>
          <p:cNvSpPr>
            <a:spLocks/>
          </p:cNvSpPr>
          <p:nvPr/>
        </p:nvSpPr>
        <p:spPr bwMode="auto">
          <a:xfrm>
            <a:off x="9920113" y="1"/>
            <a:ext cx="6335888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" name="object 3">
            <a:extLst>
              <a:ext uri="{FF2B5EF4-FFF2-40B4-BE49-F238E27FC236}"/>
            </a:extLst>
          </p:cNvPr>
          <p:cNvSpPr/>
          <p:nvPr/>
        </p:nvSpPr>
        <p:spPr>
          <a:xfrm>
            <a:off x="166513" y="143934"/>
            <a:ext cx="2071511" cy="8856133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31748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12" y="154518"/>
            <a:ext cx="733778" cy="886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93802" y="626533"/>
          <a:ext cx="14350998" cy="8208452"/>
        </p:xfrm>
        <a:graphic>
          <a:graphicData uri="http://schemas.openxmlformats.org/drawingml/2006/table">
            <a:tbl>
              <a:tblPr/>
              <a:tblGrid>
                <a:gridCol w="7667977"/>
                <a:gridCol w="2139244"/>
                <a:gridCol w="2367845"/>
                <a:gridCol w="2175932"/>
              </a:tblGrid>
              <a:tr h="374612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основных показателей пенсионного обеспечения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803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8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31.12.2021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31.12.2022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31.12.2023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Численность пенсионеров  по видам получаемых пенсий, человек  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всего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571 932</a:t>
                      </a: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566 400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554 060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страховые пенсии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522 892</a:t>
                      </a: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516 359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502 785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страховые пенсии по старости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477 974</a:t>
                      </a: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471 556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457 245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социальные пенсии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47 253</a:t>
                      </a: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48 283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49 315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Средний размер назначенных пенсий, рублей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всех видов пенсий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14 883,18</a:t>
                      </a: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17 475,77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18 525,52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страховые пенсии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15 265,23</a:t>
                      </a: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17 922,65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19 048,32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страховые пенсии по старости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15 723,42</a:t>
                      </a: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18 457,59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19 633,95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социальные пенсии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10 526,73</a:t>
                      </a: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12 533,26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12 877,51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7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2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Прожиточный минимум пенсионера, установленный Законом Омской области для выплаты федеральной социальной доплаты (ФСД), рублей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8 932,00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10 694,00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11 348,00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Соотношение средних размеров пенсий к  прожиточному минимуму пенсионера, в %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всех видов пенсий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166,7</a:t>
                      </a: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163,4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163,3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страховых пенсий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170,9</a:t>
                      </a: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167,6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167,9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страховых пенсий по старости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176,0</a:t>
                      </a: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172,6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173,0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социальных пенсий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117,9</a:t>
                      </a: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117,2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113,5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02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Средняя заработная плата в регионе за январь-декабрь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данным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Омскстата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рублей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за 2023 год – за январь- ноябрь</a:t>
                      </a: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40 680,00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46 565,00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Arial" charset="0"/>
                        </a:rPr>
                        <a:t>52 666,00*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Коэффициент  замещения утраченного заработка страховой пенсией по старости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341" marR="6034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Times New Roman" pitchFamily="18" charset="0"/>
                        </a:rPr>
                        <a:t>0,39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Times New Roman" pitchFamily="18" charset="0"/>
                        </a:rPr>
                        <a:t>0,40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7675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96938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46200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795463" defTabSz="449263" eaLnBrk="0" hangingPunct="0">
                        <a:spcBef>
                          <a:spcPct val="200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526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098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670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24263" indent="365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Microsoft YaHei" charset="-122"/>
                          <a:cs typeface="Times New Roman" pitchFamily="18" charset="0"/>
                        </a:rPr>
                        <a:t>0,37</a:t>
                      </a:r>
                    </a:p>
                  </a:txBody>
                  <a:tcPr marL="60160" marR="6016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2090400" y="8657167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6"/>
          <p:cNvGraphicFramePr>
            <a:graphicFrameLocks noChangeAspect="1"/>
          </p:cNvGraphicFramePr>
          <p:nvPr/>
        </p:nvGraphicFramePr>
        <p:xfrm>
          <a:off x="2794000" y="3276600"/>
          <a:ext cx="11293475" cy="4383088"/>
        </p:xfrm>
        <a:graphic>
          <a:graphicData uri="http://schemas.openxmlformats.org/presentationml/2006/ole">
            <p:oleObj spid="_x0000_s172034" name="Worksheet" r:id="rId4" imgW="8562944" imgH="3143340" progId="Excel.Sheet.8">
              <p:embed/>
            </p:oleObj>
          </a:graphicData>
        </a:graphic>
      </p:graphicFrame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346200" y="8001000"/>
            <a:ext cx="14173200" cy="39856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5" eaLnBrk="0" hangingPunct="0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Начиная с 15.04.2020 года сертификат на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МСК оформляется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форме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электронного документа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022600" y="609600"/>
            <a:ext cx="115062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89911" tIns="44956" rIns="89911" bIns="44956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Дополнительные меры государственной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поддержки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семей, имеющих детей, 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форме материнского (семейного)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капитала (МСК)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574800" y="1600200"/>
            <a:ext cx="13944600" cy="13218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5" eaLnBrk="0" hangingPunct="0">
              <a:defRPr/>
            </a:pP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 период действия Федерального закона от 29.12.2006 № 256-ФЗ «О дополнительных мерах государственной поддержки семей, имеющих детей»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Омской области выдано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193878</a:t>
            </a:r>
            <a:r>
              <a:rPr lang="en-US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государственных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сертификатов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МСК. </a:t>
            </a:r>
            <a:endParaRPr lang="ru-RU" sz="20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49325" eaLnBrk="0" hangingPunct="0">
              <a:defRPr/>
            </a:pP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01.01.2020 закреплено право получения государственного сертификата на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МСК при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рождении (усыновлении) первого ребенка. 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2023 году выдано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5841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государственных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сертификата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МСК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связи с рождением 1-го ребенка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4800" y="228600"/>
            <a:ext cx="1378340" cy="13716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553200"/>
            <a:ext cx="3581400" cy="25908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3251200" y="2057400"/>
          <a:ext cx="10287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94000" y="3581400"/>
            <a:ext cx="458577" cy="2382793"/>
          </a:xfrm>
          <a:prstGeom prst="rect">
            <a:avLst/>
          </a:prstGeom>
          <a:solidFill>
            <a:srgbClr val="F2F2F2"/>
          </a:solidFill>
        </p:spPr>
        <p:txBody>
          <a:bodyPr vert="vert270" wrap="square" lIns="89911" tIns="44956" rIns="89911" bIns="44956">
            <a:spAutoFit/>
          </a:bodyPr>
          <a:lstStyle/>
          <a:p>
            <a:pPr algn="ctr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семей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51200" y="914400"/>
            <a:ext cx="11506200" cy="10141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9911" tIns="44956" rIns="89911" bIns="44956">
            <a:spAutoFit/>
          </a:bodyPr>
          <a:lstStyle/>
          <a:p>
            <a:pPr algn="just" defTabSz="950623" eaLnBrk="0" hangingPunct="0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2009 года с заявлением о распоряжении средствами материнского (семейного) капитала обратилось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175083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омских семьи или 90% от общего количества  семей, имеющих право на дополнительные  меры государственной поддержки.</a:t>
            </a:r>
          </a:p>
        </p:txBody>
      </p:sp>
      <p:sp useBgFill="1"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955800" y="7696200"/>
            <a:ext cx="13030200" cy="10141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5" eaLnBrk="0" hangingPunct="0"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118657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семей использовали материнский (семейный) капитал  в полном объеме. </a:t>
            </a:r>
          </a:p>
          <a:p>
            <a:pPr algn="ctr" defTabSz="949325" eaLnBrk="0" hangingPunct="0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Всего с начала 2009 года на счета граждан, организаций и физических лиц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перечислено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64,6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миллиардов рублей средств  материнского (семейного) капитала.</a:t>
            </a:r>
          </a:p>
        </p:txBody>
      </p:sp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1000" y="533400"/>
            <a:ext cx="1447800" cy="1440720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553200"/>
            <a:ext cx="3581400" cy="25908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3251200" y="533400"/>
            <a:ext cx="106680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Предоставление государственной услуги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выдаче </a:t>
            </a:r>
            <a:r>
              <a:rPr lang="ru-RU" altLang="ru-RU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государственного сертификата на материнский (семейный) капитал</a:t>
            </a: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2413000" y="1600200"/>
            <a:ext cx="11662667" cy="132189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5" eaLnBrk="0" hangingPunct="0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 материнского (семейного) капитала продлен до 31 декабря 2026 года.</a:t>
            </a:r>
          </a:p>
          <a:p>
            <a:pPr algn="ctr" defTabSz="949325" eaLnBrk="0" hangingPunct="0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апреля 2020 года упрощена процедура получения государственного сертификата на материнский (семейный) капитал: право на получение сертификата реализовано в проактивном режиме на основании сведений о рождении (усыновлении) ребенка, полученных из ФГИС «ЕГР ЗАГС».</a:t>
            </a:r>
          </a:p>
        </p:txBody>
      </p:sp>
      <p:sp useBgFill="1"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10337800" y="4038600"/>
            <a:ext cx="4876800" cy="13218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50623" eaLnBrk="0" hangingPunct="0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2023 года  в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территориальным органом СФР выдано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9922 государственных сертификатов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материнский (семейный) капитал.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1955800" y="6629400"/>
            <a:ext cx="13792200" cy="1937449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5" eaLnBrk="0" hangingPunct="0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2007 году – первый год действия программы поддержки семей с двумя (и более) детьми – 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49325" eaLnBrk="0" hangingPunct="0"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размер  МСК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составлял 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250 000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49325" eaLnBrk="0" hangingPunct="0">
              <a:defRPr/>
            </a:pP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 0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1.02.2023 года размер материнского (семейного) капитала  проиндексирован на 11.9%  и составил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defTabSz="949325" eaLnBrk="0" hangingPunct="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586946,72 руб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при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рождении (усыновлении) 1-го ребенка начиная с 01.01.2020, а также при условии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право на дополнительные меры государственной поддержки возникло до 31.12.2019 года; </a:t>
            </a:r>
          </a:p>
          <a:p>
            <a:pPr algn="ctr" defTabSz="949325" eaLnBrk="0" hangingPunct="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775628,25 руб.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случае рождения (усыновления) второго ребенка начиная с 1 января 2020 года. 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117600" y="2209800"/>
          <a:ext cx="8915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3400" y="152400"/>
            <a:ext cx="1295400" cy="1289066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3556000" y="609600"/>
            <a:ext cx="107442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Предоставление государственной услуги по рассмотрению </a:t>
            </a:r>
            <a:r>
              <a:rPr lang="ru-RU" alt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заявления</a:t>
            </a:r>
          </a:p>
          <a:p>
            <a:pPr algn="ctr"/>
            <a:r>
              <a:rPr lang="ru-RU" alt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распоряжении </a:t>
            </a:r>
            <a:r>
              <a:rPr lang="ru-RU" altLang="ru-RU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средствами материнского (семейного) капитала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336800" y="1828800"/>
            <a:ext cx="12115800" cy="10141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5" eaLnBrk="0" hangingPunct="0">
              <a:defRPr/>
            </a:pP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2021  года для лиц, имеющих право на дополнительные меры государственной поддержки, предоставлена возможность подать заявление на распоряжение средствами материнского (семейного) капитала непосредственно в кредитную организацию, предоставившую кредит.</a:t>
            </a:r>
          </a:p>
        </p:txBody>
      </p:sp>
      <p:sp useBgFill="1"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0261600" y="3352800"/>
            <a:ext cx="4876800" cy="13218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2023 года  в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территориальный орган СФР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поступило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21234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заявлений о распоряжении средствами материнского (семейного) капитала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889000" y="2895600"/>
          <a:ext cx="10524067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 useBgFill="1"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0185400" y="5867400"/>
            <a:ext cx="5105400" cy="13218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2023 года 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счета граждан , организаций  и физических лиц перечислено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5,7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млрд. рублей средств материнского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(семейного) капитала</a:t>
            </a:r>
          </a:p>
        </p:txBody>
      </p:sp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4800" y="152400"/>
            <a:ext cx="1600200" cy="1440720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0" y="228600"/>
            <a:ext cx="1593743" cy="1952625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556000" y="838200"/>
            <a:ext cx="97536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реализации программы «Родовой сертификат»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MP90040714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800" y="4876800"/>
            <a:ext cx="326114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rcRect l="6117" r="6117"/>
          <a:stretch>
            <a:fillRect/>
          </a:stretch>
        </p:blipFill>
        <p:spPr bwMode="auto">
          <a:xfrm>
            <a:off x="2260600" y="4267200"/>
            <a:ext cx="208911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51000" y="2133600"/>
            <a:ext cx="13563600" cy="10156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 целях финансового обеспечения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расходов на оплату медицинским организациям,  участвующим в реализации программы «Родовой сертификат» за оказанные 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услуги женщинам и новорожденным детям ежегодно Отделением Фонда оплачивается порядка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170 млн. руб.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1673282192"/>
              </p:ext>
            </p:extLst>
          </p:nvPr>
        </p:nvGraphicFramePr>
        <p:xfrm>
          <a:off x="4089400" y="3124200"/>
          <a:ext cx="9220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31770411"/>
              </p:ext>
            </p:extLst>
          </p:nvPr>
        </p:nvGraphicFramePr>
        <p:xfrm>
          <a:off x="2260600" y="1828800"/>
          <a:ext cx="12247500" cy="803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3556000" y="685800"/>
            <a:ext cx="98298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Оплачено талонов родовых сертификатов </a:t>
            </a:r>
          </a:p>
          <a:p>
            <a:pPr lvl="0"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медицинским организациям за оказанные услуги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3400" y="381000"/>
            <a:ext cx="1752600" cy="2147254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032000" y="609600"/>
            <a:ext cx="13411200" cy="83099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выплат </a:t>
            </a:r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застрахованным гражданам, получающим страховое обеспечение по обязательному социальному страхованию по состоянию на 31  декабря  2023 года 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307679322"/>
              </p:ext>
            </p:extLst>
          </p:nvPr>
        </p:nvGraphicFramePr>
        <p:xfrm>
          <a:off x="3479800" y="457200"/>
          <a:ext cx="11277600" cy="853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38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ardrop 34"/>
          <p:cNvSpPr/>
          <p:nvPr/>
        </p:nvSpPr>
        <p:spPr>
          <a:xfrm rot="14928253">
            <a:off x="2246569" y="6600307"/>
            <a:ext cx="2154140" cy="2333725"/>
          </a:xfrm>
          <a:prstGeom prst="teardrop">
            <a:avLst>
              <a:gd name="adj" fmla="val 1407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64" name="Teardrop 34"/>
          <p:cNvSpPr/>
          <p:nvPr/>
        </p:nvSpPr>
        <p:spPr>
          <a:xfrm rot="12392267">
            <a:off x="3986902" y="3649069"/>
            <a:ext cx="2154140" cy="2333725"/>
          </a:xfrm>
          <a:prstGeom prst="teardrop">
            <a:avLst>
              <a:gd name="adj" fmla="val 1407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63" name="Teardrop 34"/>
          <p:cNvSpPr/>
          <p:nvPr/>
        </p:nvSpPr>
        <p:spPr>
          <a:xfrm rot="10985190">
            <a:off x="2771645" y="1873970"/>
            <a:ext cx="2154140" cy="2333725"/>
          </a:xfrm>
          <a:prstGeom prst="teardrop">
            <a:avLst>
              <a:gd name="adj" fmla="val 1407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65" name="Teardrop 34"/>
          <p:cNvSpPr/>
          <p:nvPr/>
        </p:nvSpPr>
        <p:spPr>
          <a:xfrm rot="6449559">
            <a:off x="284037" y="1557726"/>
            <a:ext cx="2154140" cy="2333725"/>
          </a:xfrm>
          <a:prstGeom prst="teardrop">
            <a:avLst>
              <a:gd name="adj" fmla="val 1407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549200" y="1682107"/>
            <a:ext cx="0" cy="67222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ardrop 6"/>
          <p:cNvSpPr>
            <a:spLocks noChangeAspect="1"/>
          </p:cNvSpPr>
          <p:nvPr/>
        </p:nvSpPr>
        <p:spPr>
          <a:xfrm rot="9541687">
            <a:off x="410986" y="3945511"/>
            <a:ext cx="2736244" cy="2736245"/>
          </a:xfrm>
          <a:prstGeom prst="teardrop">
            <a:avLst>
              <a:gd name="adj" fmla="val 112833"/>
            </a:avLst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956">
            <a:off x="876371" y="5343063"/>
            <a:ext cx="1305929" cy="146118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2" name="TextBox 61"/>
          <p:cNvSpPr txBox="1"/>
          <p:nvPr/>
        </p:nvSpPr>
        <p:spPr>
          <a:xfrm>
            <a:off x="511629" y="4221668"/>
            <a:ext cx="2429744" cy="10002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>
                <a:solidFill>
                  <a:schemeClr val="bg1"/>
                </a:solidFill>
              </a:rPr>
              <a:t>Начислено к  выплате пенсии  и социальных выплат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72" name="Teardrop 34"/>
          <p:cNvSpPr/>
          <p:nvPr/>
        </p:nvSpPr>
        <p:spPr>
          <a:xfrm rot="14344190">
            <a:off x="3884819" y="5713843"/>
            <a:ext cx="2154140" cy="2333725"/>
          </a:xfrm>
          <a:prstGeom prst="teardrop">
            <a:avLst>
              <a:gd name="adj" fmla="val 1407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14119" y="2179971"/>
            <a:ext cx="2144671" cy="123110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Страховых пенсий и социальных выплат -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rgbClr val="FF0000"/>
                </a:solidFill>
              </a:rPr>
              <a:t>  116, 9 </a:t>
            </a:r>
            <a:r>
              <a:rPr lang="ru-RU" sz="1800" dirty="0" err="1" smtClean="0">
                <a:solidFill>
                  <a:srgbClr val="FF0000"/>
                </a:solidFill>
              </a:rPr>
              <a:t>млд</a:t>
            </a:r>
            <a:r>
              <a:rPr lang="ru-RU" sz="1800" dirty="0" smtClean="0">
                <a:solidFill>
                  <a:srgbClr val="FF0000"/>
                </a:solidFill>
              </a:rPr>
              <a:t>. руб.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10321" y="2620447"/>
            <a:ext cx="2144671" cy="10002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/>
              <a:t>Мер социальной поддержки -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>
                <a:solidFill>
                  <a:srgbClr val="FF0000"/>
                </a:solidFill>
              </a:rPr>
              <a:t>271,1 млн. руб.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58326" y="4317860"/>
            <a:ext cx="2144671" cy="10002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/>
              <a:t>Пособий семьям с детьми -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>
                <a:solidFill>
                  <a:srgbClr val="FF0000"/>
                </a:solidFill>
              </a:rPr>
              <a:t>21,9 </a:t>
            </a:r>
            <a:r>
              <a:rPr lang="ru-RU" sz="1900" dirty="0" err="1" smtClean="0">
                <a:solidFill>
                  <a:srgbClr val="FF0000"/>
                </a:solidFill>
              </a:rPr>
              <a:t>млд</a:t>
            </a:r>
            <a:r>
              <a:rPr lang="ru-RU" sz="1900" dirty="0" smtClean="0">
                <a:solidFill>
                  <a:srgbClr val="FF0000"/>
                </a:solidFill>
              </a:rPr>
              <a:t>. руб.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06918" y="7191561"/>
            <a:ext cx="2144671" cy="129265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/>
              <a:t>Социального пособия на погребение-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>
                <a:solidFill>
                  <a:srgbClr val="FF0000"/>
                </a:solidFill>
              </a:rPr>
              <a:t>153,6 млн. руб.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01040" y="6341076"/>
            <a:ext cx="2144671" cy="70788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/>
              <a:t>Средств МСК -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>
                <a:solidFill>
                  <a:srgbClr val="FF0000"/>
                </a:solidFill>
              </a:rPr>
              <a:t>5,7 </a:t>
            </a:r>
            <a:r>
              <a:rPr lang="ru-RU" sz="1900" dirty="0" err="1" smtClean="0">
                <a:solidFill>
                  <a:srgbClr val="FF0000"/>
                </a:solidFill>
              </a:rPr>
              <a:t>млд</a:t>
            </a:r>
            <a:r>
              <a:rPr lang="ru-RU" sz="1900" dirty="0" smtClean="0">
                <a:solidFill>
                  <a:srgbClr val="FF0000"/>
                </a:solidFill>
              </a:rPr>
              <a:t>. руб.</a:t>
            </a:r>
            <a:endParaRPr lang="ru-RU" sz="1900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204209530"/>
              </p:ext>
            </p:extLst>
          </p:nvPr>
        </p:nvGraphicFramePr>
        <p:xfrm>
          <a:off x="6248398" y="805542"/>
          <a:ext cx="9546772" cy="744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12275407" y="4306547"/>
            <a:ext cx="3429133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Кредитные организации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409018" y="5477674"/>
            <a:ext cx="965593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900" b="1" dirty="0" smtClean="0">
                <a:solidFill>
                  <a:srgbClr val="FF0000"/>
                </a:solidFill>
              </a:rPr>
              <a:t>74 %</a:t>
            </a:r>
            <a:endParaRPr lang="ru-RU" sz="1900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1027585" y="2790645"/>
            <a:ext cx="1049041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900" b="1" dirty="0" smtClean="0">
                <a:solidFill>
                  <a:srgbClr val="FF0000"/>
                </a:solidFill>
              </a:rPr>
              <a:t>    26 %</a:t>
            </a:r>
            <a:endParaRPr lang="ru-RU" sz="19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2600" y="6781800"/>
            <a:ext cx="8665029" cy="207748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«Сбербанк России»,  ПАО «АК Барс Банк»,  АО «Банк Акцепт»,  АО «Альфа Банк»,                      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Азиатско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Тихоокеанский Банк», ПАО «Банк ВТБ»,  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Газпромбанк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ПАО «МТС-БАНК»,  ПАО Банк «ФК Открытие», АО «ОТП Банк»,  АО КБ «Пойдем»,  АО «Почта Банк»,                         ПАО СКБ Приморья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Примсоцбанк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ПАО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Промсвязьбанк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ПАО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                                      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Россельхозбанк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 АО «АБ «Россия»,  АО «Банк Русский Стандарт»,  ПАО Банк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Синара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         ПАО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Совкомбанк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 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Тинькофф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Банк», ПАО «Уральский банк реконструкции и развития», ПАО «Банк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Уралсиб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sz="1500" dirty="0" smtClean="0"/>
              <a:t> </a:t>
            </a:r>
            <a:endParaRPr lang="ru-RU" sz="15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58580"/>
            <a:ext cx="693132" cy="4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indent="442373" defTabSz="1219170" fontAlgn="base">
              <a:spcBef>
                <a:spcPct val="0"/>
              </a:spcBef>
              <a:spcAft>
                <a:spcPct val="0"/>
              </a:spcAft>
              <a:tabLst>
                <a:tab pos="4561303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70200" y="381000"/>
            <a:ext cx="11199349" cy="5334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ru-RU" sz="2700" dirty="0" smtClean="0"/>
              <a:t>ВЫПЛАТА И ДОСТАВКА ПЕНСИЙ И СОЦИАЛЬНЫХ ВЫПЛАТ В  2023 ГОДУ</a:t>
            </a:r>
            <a:endParaRPr lang="ru-RU" sz="2700" dirty="0"/>
          </a:p>
        </p:txBody>
      </p:sp>
      <p:sp>
        <p:nvSpPr>
          <p:cNvPr id="26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650133" y="8475138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2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64" grpId="0" animBg="1"/>
      <p:bldP spid="63" grpId="0" animBg="1"/>
      <p:bldP spid="65" grpId="0" animBg="1"/>
      <p:bldP spid="55" grpId="0" animBg="1"/>
      <p:bldP spid="7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6764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58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73559" y="2796308"/>
            <a:ext cx="4113136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Поступило исполнительных документов от ФССП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45016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8398" y="3577530"/>
            <a:ext cx="4072725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Поступило исполнительных документов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взыскателей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6236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8818" y="4504036"/>
            <a:ext cx="4144352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исполнительных документов от ФССП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31859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5833" y="5447276"/>
            <a:ext cx="378843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исполнительных документов от взыскателей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4186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79944" y="2905597"/>
            <a:ext cx="4714753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Приостановлено исполнение в связи с сохранением прожиточного минимума  с 01.01.2024  по - 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4186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8538" y="6171124"/>
            <a:ext cx="3983900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Поступило исполнительных документов от ФССП о сохранении ПМ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1446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47907" y="3441244"/>
            <a:ext cx="3606349" cy="186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019201" y="5117656"/>
            <a:ext cx="3769391" cy="199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07543" y="6018003"/>
            <a:ext cx="3900791" cy="76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007544" y="7050519"/>
            <a:ext cx="4110593" cy="342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987451" y="3871182"/>
            <a:ext cx="4618720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55016" y="4180901"/>
            <a:ext cx="37253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621600" y="3448973"/>
            <a:ext cx="1709057" cy="5116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756787" y="5092715"/>
            <a:ext cx="1497669" cy="268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752228" y="4178315"/>
            <a:ext cx="1445435" cy="3686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886563" y="5506372"/>
            <a:ext cx="1433209" cy="5249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107252" y="6172200"/>
            <a:ext cx="1626177" cy="85944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9883654" y="3249139"/>
            <a:ext cx="1116975" cy="6243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79400" y="1066800"/>
            <a:ext cx="838110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Работа с исполнительными документами</a:t>
            </a:r>
          </a:p>
          <a:p>
            <a:pPr algn="ctr"/>
            <a:r>
              <a:rPr lang="ru-RU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 2023 году</a:t>
            </a:r>
            <a:endParaRPr lang="ru-RU" sz="2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667000"/>
            <a:ext cx="3977364" cy="41148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2" name="TextBox 91"/>
          <p:cNvSpPr txBox="1"/>
          <p:nvPr/>
        </p:nvSpPr>
        <p:spPr>
          <a:xfrm>
            <a:off x="893061" y="7672630"/>
            <a:ext cx="3983900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Исполнялось  ИД об удержании алиментов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1360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157283" y="4544923"/>
            <a:ext cx="474311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Производится удержаний с сохранением прожиточного минимума 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1667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11065843" y="5523438"/>
            <a:ext cx="4618720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979708" y="8288409"/>
            <a:ext cx="387657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4851400" y="6705600"/>
            <a:ext cx="2333749" cy="15954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 flipV="1">
            <a:off x="10288255" y="5005105"/>
            <a:ext cx="788573" cy="5230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8966200" y="1066800"/>
            <a:ext cx="6397171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Изменения в законодательстве с 01.01.2024, внесенные Федеральным законом от 29.05.2023   № 190 - ФЗ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0200" y="304800"/>
            <a:ext cx="11199349" cy="5334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ru-RU" sz="2700" dirty="0" smtClean="0"/>
              <a:t>ВЫПЛАТА И ДОСТАВКА ПЕНСИЙ И СОЦИАЛЬНЫХ ВЫПЛАТ В  2023 ГОДУ</a:t>
            </a:r>
            <a:endParaRPr lang="ru-RU" sz="2700" dirty="0"/>
          </a:p>
        </p:txBody>
      </p:sp>
      <p:sp>
        <p:nvSpPr>
          <p:cNvPr id="3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650133" y="8475138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42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79600" y="533400"/>
            <a:ext cx="13487400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Специальная социальная выплата отдельным категориям медицинских работников </a:t>
            </a:r>
            <a:r>
              <a:rPr lang="ru-RU" sz="24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№2568 от 31.12.2022 г.)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72110541"/>
              </p:ext>
            </p:extLst>
          </p:nvPr>
        </p:nvGraphicFramePr>
        <p:xfrm>
          <a:off x="2184400" y="1905000"/>
          <a:ext cx="7620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65400" y="7767935"/>
            <a:ext cx="11811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12669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медицинским работникам 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произведено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131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557 </a:t>
            </a: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выплат 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980,4</a:t>
            </a: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млн. руб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http://mguu.ru/wp-content/uploads/2015/08/zdrav-31092015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60"/>
          <a:stretch>
            <a:fillRect/>
          </a:stretch>
        </p:blipFill>
        <p:spPr bwMode="auto">
          <a:xfrm>
            <a:off x="11023600" y="3048000"/>
            <a:ext cx="417619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46200" y="8305800"/>
            <a:ext cx="1447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Размер выплаты составляет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4500 до 18500 рублей 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зависимости от категории медицинского работника</a:t>
            </a:r>
            <a:endParaRPr lang="ru-RU" sz="2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709400" y="8657167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object 2"/>
          <p:cNvSpPr>
            <a:spLocks/>
          </p:cNvSpPr>
          <p:nvPr/>
        </p:nvSpPr>
        <p:spPr bwMode="auto">
          <a:xfrm>
            <a:off x="1854201" y="6769101"/>
            <a:ext cx="4354688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" name="object 3"/>
          <p:cNvSpPr>
            <a:spLocks/>
          </p:cNvSpPr>
          <p:nvPr/>
        </p:nvSpPr>
        <p:spPr bwMode="auto">
          <a:xfrm>
            <a:off x="10947399" y="1"/>
            <a:ext cx="5308601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3">
            <a:extLst>
              <a:ext uri="{FF2B5EF4-FFF2-40B4-BE49-F238E27FC236}"/>
            </a:extLst>
          </p:cNvPr>
          <p:cNvSpPr/>
          <p:nvPr/>
        </p:nvSpPr>
        <p:spPr>
          <a:xfrm>
            <a:off x="-64911" y="0"/>
            <a:ext cx="2074334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2055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12" y="0"/>
            <a:ext cx="73095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89200" y="609600"/>
            <a:ext cx="11534423" cy="5149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29003" tIns="64502" rIns="129003" bIns="64502"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Соотношение основных показателей пенсионного обеспечения</a:t>
            </a:r>
            <a:endParaRPr lang="ru-RU" sz="22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/>
        </p:nvGraphicFramePr>
        <p:xfrm>
          <a:off x="1574800" y="1295400"/>
          <a:ext cx="14020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08200" y="1600200"/>
          <a:ext cx="12877800" cy="632957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9782226"/>
                <a:gridCol w="3095574"/>
              </a:tblGrid>
              <a:tr h="527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Доведено лимитов бюджетных ассигнований , всего: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/>
                        <a:t>726,3   млн.руб.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anchor="ctr" horzOverflow="overflow"/>
                </a:tc>
              </a:tr>
              <a:tr h="57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из них, </a:t>
                      </a:r>
                      <a:r>
                        <a:rPr lang="ru-RU" sz="1800" kern="1200" dirty="0" smtClean="0"/>
                        <a:t>на приобретение товаров, работ и услуг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/>
                        <a:t>428,2   млн.руб.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anchor="ctr" horzOverflow="overflow"/>
                </a:tc>
              </a:tr>
              <a:tr h="1908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lang="ru-RU" sz="1800" kern="1200" dirty="0" smtClean="0"/>
                        <a:t> из них, на выплату компенсации за самостоятельно приобретенные изделия и электронный сертификат (в целях сокращения сроков их получения, и для закупки средств реабилитации с индивидуальными характеристиками (с почтовыми расходами)</a:t>
                      </a:r>
                      <a:endParaRPr lang="ru-RU" sz="1800" b="1" kern="1200" dirty="0" smtClean="0">
                        <a:solidFill>
                          <a:srgbClr val="0033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3943" marR="339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/>
                        <a:t>298,1 млн.руб.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anchor="ctr" horzOverflow="overflow"/>
                </a:tc>
              </a:tr>
              <a:tr h="12587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Заключено 146 государственных контрактов,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закуплено более 4,5 млн. изделий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8955">
                <a:tc>
                  <a:txBody>
                    <a:bodyPr/>
                    <a:lstStyle>
                      <a:lvl1pPr defTabSz="896938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96938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9693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9693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96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инвалидов, обеспеченных в указанный период ТСР, ПОИ включенными в Федеральный перечень составляет 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defTabSz="896938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96938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9693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9693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96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/>
                        <a:t>15 596 человек (98,2%) 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/>
                </a:tc>
              </a:tr>
              <a:tr h="803424">
                <a:tc>
                  <a:txBody>
                    <a:bodyPr/>
                    <a:lstStyle/>
                    <a:p>
                      <a:pPr marL="0" marR="0" lvl="0" indent="0" algn="l" defTabSz="896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граждан, которым была выплачена компенсация за самостоятельно приобретенные ТСР, ПОИ, и оформлен электронный сертификат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96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2 452 человека (89,5%) 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784600" y="685800"/>
            <a:ext cx="9473913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Обеспечение инвалидов Омской области ТСР, ПОИ в 2023 году: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25062\Desktop\7a59d6311f7c917a188b8457425eaf98_handshake-transparent-png-clip-art-image-gallery-yopriceville-shake-hand-clipart-png_8000-48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0" y="4800600"/>
            <a:ext cx="1471854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20"/>
          <p:cNvGrpSpPr>
            <a:grpSpLocks/>
          </p:cNvGrpSpPr>
          <p:nvPr/>
        </p:nvGrpSpPr>
        <p:grpSpPr bwMode="auto">
          <a:xfrm>
            <a:off x="12623802" y="4953000"/>
            <a:ext cx="1223503" cy="914400"/>
            <a:chOff x="13344652" y="5556332"/>
            <a:chExt cx="2591733" cy="2268658"/>
          </a:xfrm>
        </p:grpSpPr>
        <p:sp>
          <p:nvSpPr>
            <p:cNvPr id="14" name="object 66"/>
            <p:cNvSpPr>
              <a:spLocks noChangeArrowheads="1"/>
            </p:cNvSpPr>
            <p:nvPr/>
          </p:nvSpPr>
          <p:spPr bwMode="auto">
            <a:xfrm>
              <a:off x="14474545" y="5556332"/>
              <a:ext cx="1461840" cy="2268658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" name="object 67"/>
            <p:cNvSpPr>
              <a:spLocks noChangeArrowheads="1"/>
            </p:cNvSpPr>
            <p:nvPr/>
          </p:nvSpPr>
          <p:spPr bwMode="auto">
            <a:xfrm>
              <a:off x="13344652" y="6103988"/>
              <a:ext cx="1449298" cy="1715601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32000" y="1828800"/>
          <a:ext cx="12725400" cy="6296026"/>
        </p:xfrm>
        <a:graphic>
          <a:graphicData uri="http://schemas.openxmlformats.org/drawingml/2006/table">
            <a:tbl>
              <a:tblPr/>
              <a:tblGrid>
                <a:gridCol w="5293946"/>
                <a:gridCol w="2481304"/>
                <a:gridCol w="1620830"/>
                <a:gridCol w="1564256"/>
                <a:gridCol w="1765064"/>
              </a:tblGrid>
              <a:tr h="42709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КАТЕГОРИИ   СТРАХОВАТЕЛЕЙ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atin typeface="Times New Roman"/>
                          <a:ea typeface="Times New Roman"/>
                          <a:cs typeface="Times New Roman"/>
                        </a:rPr>
                        <a:t>Вид страхования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01.01.2022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01.01.2023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01.01.2024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10"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atin typeface="Times New Roman"/>
                          <a:ea typeface="Times New Roman"/>
                          <a:cs typeface="Times New Roman"/>
                        </a:rPr>
                        <a:t>Юридические лица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35 871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35 839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34 249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ОСС НСиПЗ, ОСС ВНИМ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35 871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35 839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34 249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10"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atin typeface="Times New Roman"/>
                          <a:ea typeface="Times New Roman"/>
                          <a:cs typeface="Times New Roman"/>
                        </a:rPr>
                        <a:t>Юридические лица по месту нахождения обособленных подразделений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215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171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148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ОСС НСиПЗ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ОСС ВНИМ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9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предприниматели (главы КФХ), адвокаты, нотариусы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40 367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41 380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44 241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09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предприниматели (главы КФХ), использующие труд наемных работников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ОПС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9 597</a:t>
                      </a: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14 202</a:t>
                      </a: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14 944</a:t>
                      </a: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10"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atin typeface="Times New Roman"/>
                          <a:ea typeface="Times New Roman"/>
                          <a:cs typeface="Times New Roman"/>
                        </a:rPr>
                        <a:t>Лица,  уплачивающие добровольные страховые взносы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1 254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2 199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3 492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ОСС ВНИМ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430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356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93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latin typeface="Times New Roman"/>
                          <a:ea typeface="Times New Roman"/>
                          <a:cs typeface="Times New Roman"/>
                        </a:rPr>
                        <a:t>Лица, применяющие специальный налоговый режим «Налог на профессиональный доход»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49 131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80 093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115 626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10"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136 525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173 884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212 700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65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ОСС НСиПЗ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35 969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35 944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34 359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90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ОСС ВНИМ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36 012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36 057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34 620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2717800" y="914400"/>
            <a:ext cx="110490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Информация о стоящих на учете  страхователях в органах СФР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784600" y="1295400"/>
          <a:ext cx="8857615" cy="914400"/>
        </p:xfrm>
        <a:graphic>
          <a:graphicData uri="http://schemas.openxmlformats.org/drawingml/2006/table">
            <a:tbl>
              <a:tblPr/>
              <a:tblGrid>
                <a:gridCol w="4495800"/>
                <a:gridCol w="4361815"/>
              </a:tblGrid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На 01.01.2023г.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2 868 576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На 01.01.2024г.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2 893 607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3784600" y="620524"/>
            <a:ext cx="8839200" cy="430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Регистрация граждан в системе ПУ, открытие СНИЛС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4436583" y="2373124"/>
            <a:ext cx="7213641" cy="430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Внесение сведений на индивидуальные лицевые счета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08200" y="2877205"/>
            <a:ext cx="1341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Сведения о страховом стаже за 2022 год представлены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35414 страхователями на 794524 зарегистрированных лица.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Сведения о факте работы за 2022 год предоставлены: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2108200" y="3008055"/>
            <a:ext cx="6019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33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январь – 31342 страхователя на 564271 ЗЛ;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февраль – 34411 страхователя на 569765 ЗЛ;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март  - 34454 страхователя на 575118 ЗЛ;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апрель – 34409 страхователей на 578238 ЗЛ;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май – 34401 страхователь на 578230 ЗЛ;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июнь – 34445 страхователей на 577277 ЗЛ;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1651000" y="5638800"/>
            <a:ext cx="13622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Сведения о страховом стаже за 2023 год представлены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26923 страхователями в отношении 593483 застрахованных лиц.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08200" y="6172200"/>
            <a:ext cx="1272540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</a:t>
            </a:r>
            <a:endParaRPr lang="ru-RU" sz="22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28000" y="3657600"/>
            <a:ext cx="8128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июль – 34330 страхователей на 570775 ЗЛ;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август – 34264 страхователя на 561259 ЗЛ;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сентябрь – 34296 страхователей на 574178 ЗЛ;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октябрь – 34083 страхователя на 570886 ЗЛ;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ноябрь – 33953 страхователя на 567178 ЗЛ;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декабрь – 33876 страхователей на 565525 ЗЛ. </a:t>
            </a:r>
            <a:endParaRPr lang="ru-RU" sz="2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5003800" y="66716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2023 год сведения представлены: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 1 квартал 2023 г.- 34443 страхователя,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 2 квартал 2023 г.- 34977 страхователей,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 3 квартал 2023 г. – 35285 страхователей,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 4 квартал 2023 г. - 34837 страхователя.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16023566"/>
              </p:ext>
            </p:extLst>
          </p:nvPr>
        </p:nvGraphicFramePr>
        <p:xfrm>
          <a:off x="9042400" y="1371600"/>
          <a:ext cx="6172200" cy="754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8" descr="MP9002898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429000"/>
            <a:ext cx="3791184" cy="2600761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2167206"/>
              </p:ext>
            </p:extLst>
          </p:nvPr>
        </p:nvGraphicFramePr>
        <p:xfrm>
          <a:off x="2489200" y="6781800"/>
          <a:ext cx="6362416" cy="1307232"/>
        </p:xfrm>
        <a:graphic>
          <a:graphicData uri="http://schemas.openxmlformats.org/drawingml/2006/table">
            <a:tbl>
              <a:tblPr/>
              <a:tblGrid>
                <a:gridCol w="3382867"/>
                <a:gridCol w="961145"/>
                <a:gridCol w="961145"/>
                <a:gridCol w="1057259"/>
              </a:tblGrid>
              <a:tr h="3958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Количество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работодателей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2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08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Трудоустроено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1879600" y="533400"/>
            <a:ext cx="130302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Выплаты субсидий юридическим лицам и индивидуальным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предпринимателям</a:t>
            </a:r>
          </a:p>
          <a:p>
            <a:pPr lvl="0" algn="ctr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трудоустройстве отдельных категорий граждан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51000" y="17526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Правительства РФ от 13.03.2021 N 362 (ред. от 31.03.2023)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государственной поддержке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2023 году юридических лиц, включая некоммерческие организации, и индивидуальных предпринимателей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целях стимулирования занятости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отдельных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категорий граждан"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489200" y="2133600"/>
          <a:ext cx="12496800" cy="64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13365" y="914400"/>
            <a:ext cx="1273560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Динамика расходов на финансирование предупредительных мер</a:t>
            </a:r>
          </a:p>
          <a:p>
            <a:pPr algn="ctr"/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по сокращению производственного травматизма и профзаболеваний за 2001-2023г.г. (млн.руб.)</a:t>
            </a:r>
            <a:endParaRPr lang="ru-RU" sz="2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57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2400" y="533400"/>
          <a:ext cx="13716001" cy="815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955800" y="381000"/>
            <a:ext cx="13414702" cy="68223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267"/>
              </a:lnSpc>
              <a:spcAft>
                <a:spcPts val="400"/>
              </a:spcAft>
              <a:defRPr/>
            </a:pPr>
            <a:r>
              <a:rPr lang="ru-RU" alt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предупредительных мер по сокращению производственного травматизма и профзаболеваний  (по статьям расходов) за 2023 год</a:t>
            </a:r>
            <a:endParaRPr lang="ru-RU" altLang="ru-RU" sz="2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384800" y="7772400"/>
            <a:ext cx="6400800" cy="782481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0000" tIns="62400" rIns="120000" bIns="624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133" b="1" dirty="0">
                <a:solidFill>
                  <a:srgbClr val="DB1318"/>
                </a:solidFill>
                <a:latin typeface="Calibri" panose="020F0502020204030204" pitchFamily="34" charset="0"/>
              </a:rPr>
              <a:t>Всего возмещено страхователям– </a:t>
            </a:r>
            <a:r>
              <a:rPr lang="en-US" altLang="ru-RU" sz="2133" b="1" dirty="0">
                <a:solidFill>
                  <a:srgbClr val="DB1318"/>
                </a:solidFill>
                <a:latin typeface="Calibri" panose="020F0502020204030204" pitchFamily="34" charset="0"/>
              </a:rPr>
              <a:t> </a:t>
            </a:r>
            <a:endParaRPr lang="ru-RU" altLang="ru-RU" sz="2133" b="1" dirty="0">
              <a:solidFill>
                <a:srgbClr val="DB1318"/>
              </a:solidFill>
              <a:latin typeface="Calibri" panose="020F0502020204030204" pitchFamily="34" charset="0"/>
            </a:endParaRPr>
          </a:p>
          <a:p>
            <a:pPr algn="ctr" eaLnBrk="1" hangingPunct="1">
              <a:buSzPct val="100000"/>
            </a:pPr>
            <a:r>
              <a:rPr lang="ru-RU" altLang="ru-RU" sz="2133" b="1" dirty="0">
                <a:solidFill>
                  <a:srgbClr val="DB1318"/>
                </a:solidFill>
                <a:latin typeface="Calibri" panose="020F0502020204030204" pitchFamily="34" charset="0"/>
              </a:rPr>
              <a:t>127 712,95 тыс. 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57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98800" y="685800"/>
            <a:ext cx="115062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6700" algn="ctr">
              <a:defRPr/>
            </a:pP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Отделение СФР осуществляет полное сопровождение ветеранов, участников СВО по обеспечению ТСР, ПОИ</a:t>
            </a: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184400" y="2057400"/>
            <a:ext cx="1379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3399"/>
                </a:solidFill>
              </a:rPr>
              <a:t>По состоянию на 01.01.2024 в Отделении Фонда на учете </a:t>
            </a:r>
            <a:r>
              <a:rPr lang="ru-RU" sz="2000" dirty="0" smtClean="0">
                <a:solidFill>
                  <a:srgbClr val="003399"/>
                </a:solidFill>
              </a:rPr>
              <a:t>состоят  участники </a:t>
            </a:r>
            <a:r>
              <a:rPr lang="ru-RU" sz="2000" dirty="0">
                <a:solidFill>
                  <a:srgbClr val="003399"/>
                </a:solidFill>
              </a:rPr>
              <a:t>СВО, </a:t>
            </a:r>
            <a:r>
              <a:rPr lang="ru-RU" sz="2000" dirty="0" smtClean="0">
                <a:solidFill>
                  <a:srgbClr val="003399"/>
                </a:solidFill>
              </a:rPr>
              <a:t>нуждающиеся </a:t>
            </a:r>
            <a:r>
              <a:rPr lang="ru-RU" sz="2000" dirty="0">
                <a:solidFill>
                  <a:srgbClr val="003399"/>
                </a:solidFill>
              </a:rPr>
              <a:t>в обеспечении ТСР, ПОИ</a:t>
            </a: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1955800" y="2514600"/>
            <a:ext cx="136398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особого контроля обеспеченности участников СВО ТСР, ПОИ проводится постоянный мониторинг своевременности обеспечения, а также мероприятия, направленные на обеспечение эффективного взаимодействия с Государственным фондом поддержки участников специальной военной операции «Защитники отечества», в рамках заключенного Соглашения</a:t>
            </a:r>
          </a:p>
        </p:txBody>
      </p:sp>
      <p:pic>
        <p:nvPicPr>
          <p:cNvPr id="12" name="Рисунок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4495800"/>
            <a:ext cx="1219200" cy="1637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во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0800" y="6781800"/>
            <a:ext cx="2289221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вог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66400" y="6248400"/>
            <a:ext cx="2752948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ВО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99000" y="4191000"/>
            <a:ext cx="2070724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ворд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61200" y="7162800"/>
            <a:ext cx="2786062" cy="153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эмблема СФР квадрат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70800" y="5594272"/>
            <a:ext cx="1524000" cy="1044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Выгнутая вверх стрелка 18"/>
          <p:cNvSpPr/>
          <p:nvPr/>
        </p:nvSpPr>
        <p:spPr>
          <a:xfrm rot="16709895">
            <a:off x="6129025" y="5787018"/>
            <a:ext cx="1499787" cy="854071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Рисунок 19" descr="защитники.JPG"/>
          <p:cNvPicPr>
            <a:picLocks noChangeAspect="1"/>
          </p:cNvPicPr>
          <p:nvPr/>
        </p:nvPicPr>
        <p:blipFill>
          <a:blip r:embed="rId10" cstate="print">
            <a:lum bright="10000" contrast="20000"/>
          </a:blip>
          <a:stretch>
            <a:fillRect/>
          </a:stretch>
        </p:blipFill>
        <p:spPr>
          <a:xfrm>
            <a:off x="8966200" y="3581400"/>
            <a:ext cx="3840177" cy="167640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22" name="Выгнутая вверх стрелка 21"/>
          <p:cNvSpPr/>
          <p:nvPr/>
        </p:nvSpPr>
        <p:spPr>
          <a:xfrm rot="4810159">
            <a:off x="9129680" y="5865191"/>
            <a:ext cx="1362052" cy="704807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Рисунок 20" descr="Снимок.JPG"/>
          <p:cNvPicPr>
            <a:picLocks noChangeAspect="1"/>
          </p:cNvPicPr>
          <p:nvPr/>
        </p:nvPicPr>
        <p:blipFill>
          <a:blip r:embed="rId11" cstate="print">
            <a:lum bright="20000"/>
          </a:blip>
          <a:stretch>
            <a:fillRect/>
          </a:stretch>
        </p:blipFill>
        <p:spPr>
          <a:xfrm>
            <a:off x="1222375" y="390825"/>
            <a:ext cx="1647825" cy="1133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154" y="0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21161" y="5334000"/>
            <a:ext cx="601726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Пересмотр размера пенсии гражданам, проживающим на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Артемовского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Луганска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97360" y="3581400"/>
            <a:ext cx="5979187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 пенсионной базы данных жителей Артемовского района г. Луганска</a:t>
            </a:r>
          </a:p>
          <a:p>
            <a:pPr eaLnBrk="0" hangingPunct="0"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879600" y="7237092"/>
            <a:ext cx="6172215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подготовке ответов на обращения граждан,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проживающих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Артемовском районе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Луганска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6364560" y="6250308"/>
            <a:ext cx="1763440" cy="3790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106" tIns="50553" rIns="101106" bIns="50553">
            <a:spAutoFit/>
          </a:bodyPr>
          <a:lstStyle/>
          <a:p>
            <a:pPr algn="ctr" eaLnBrk="0" hangingPunct="0">
              <a:defRPr/>
            </a:pPr>
            <a:r>
              <a:rPr lang="ru-RU" sz="1800" b="1" dirty="0">
                <a:solidFill>
                  <a:srgbClr val="FF0000"/>
                </a:solidFill>
                <a:cs typeface="Arial" pitchFamily="34" charset="0"/>
              </a:rPr>
              <a:t>6565</a:t>
            </a:r>
            <a:endParaRPr lang="ru-RU" sz="18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6299200" y="4419600"/>
            <a:ext cx="1763440" cy="3790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106" tIns="50553" rIns="101106" bIns="50553">
            <a:spAutoFit/>
          </a:bodyPr>
          <a:lstStyle/>
          <a:p>
            <a:pPr algn="ctr" eaLnBrk="0" hangingPunct="0">
              <a:defRPr/>
            </a:pPr>
            <a:r>
              <a:rPr lang="ru-RU" sz="18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7058</a:t>
            </a:r>
            <a:endParaRPr lang="ru-RU" sz="18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6364560" y="8155308"/>
            <a:ext cx="1763440" cy="3790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106" tIns="50553" rIns="101106" bIns="50553">
            <a:spAutoFit/>
          </a:bodyPr>
          <a:lstStyle/>
          <a:p>
            <a:pPr algn="ctr" eaLnBrk="0" hangingPunct="0">
              <a:defRPr/>
            </a:pPr>
            <a:r>
              <a:rPr lang="ru-RU" sz="18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172</a:t>
            </a:r>
            <a:endParaRPr lang="ru-RU" sz="18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2032000" y="1219200"/>
            <a:ext cx="6756073" cy="19487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106" tIns="50553" rIns="101106" bIns="50553">
            <a:spAutoFit/>
          </a:bodyPr>
          <a:lstStyle/>
          <a:p>
            <a:pPr indent="450850" algn="just">
              <a:defRPr/>
            </a:pP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Реализация Федерального закона от 17.02.2023 № 17-ФЗ «Об особенностях пенсионного и дополнительного социального обеспечения граждан, проживающих на территориях Донецкой Народной Республики, Луганской Народной Республики, Запорожской области и Херсонской области»: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689156" y="3962400"/>
            <a:ext cx="73152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Лицам, заключившим контракт о пребывании в добровольческом формировании и ставшими инвалидами, устанавливается пенсия по инвалидности. В случае их смерти – пенсия по случаю потери кормильца членам их семей.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23600" y="1828800"/>
            <a:ext cx="2590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8993956" y="6019800"/>
            <a:ext cx="684212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пенсии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СПК членам семей граждан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пребывавшим в добровольческих формированиях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гражданам, заключившим контракт – пенсия по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инвалидности;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11051356" y="5486400"/>
            <a:ext cx="2952328" cy="379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1106" tIns="50553" rIns="101106" bIns="50553">
            <a:spAutoFit/>
          </a:bodyPr>
          <a:lstStyle/>
          <a:p>
            <a:pPr algn="ctr" eaLnBrk="0" hangingPunct="0">
              <a:defRPr/>
            </a:pPr>
            <a:r>
              <a:rPr lang="ru-RU" sz="1800" b="1" dirty="0">
                <a:solidFill>
                  <a:srgbClr val="FF0000"/>
                </a:solidFill>
                <a:cs typeface="Times New Roman" pitchFamily="18" charset="0"/>
              </a:rPr>
              <a:t>За 2023 год назначено:</a:t>
            </a:r>
            <a:endParaRPr lang="ru-RU" sz="18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9651953" y="526386"/>
            <a:ext cx="5486400" cy="1073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Повышение социальной защищенности отдельных категорий граждан, принимавших участие в специальной военной операции.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09000" y="34290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93956" y="7543800"/>
            <a:ext cx="684212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2187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ежемесячных денежных выплат по категории «ветераны боевых действий»;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661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ежемесячных денежных выплат по категории «члены семей погибших (умерших) военнослужащих».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Снимок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307975" y="304800"/>
            <a:ext cx="1647825" cy="1133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12462933" y="845820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032000" y="7924800"/>
            <a:ext cx="130302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регулярная система учета и внутренний контроль за своевременным и объективным рассмотрением обращений граждан. По результатам рассмотрения обращений заявителям даны письменные ответы.</a:t>
            </a:r>
          </a:p>
        </p:txBody>
      </p:sp>
      <p:sp>
        <p:nvSpPr>
          <p:cNvPr id="11" name="AutoShape 156"/>
          <p:cNvSpPr>
            <a:spLocks noGrp="1" noChangeArrowheads="1"/>
          </p:cNvSpPr>
          <p:nvPr>
            <p:ph type="title"/>
          </p:nvPr>
        </p:nvSpPr>
        <p:spPr>
          <a:xfrm>
            <a:off x="1803400" y="304800"/>
            <a:ext cx="12725400" cy="1519237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89911" tIns="44956" rIns="89911" bIns="44956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граждан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поступивших в ОСФР по Омской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и </a:t>
            </a: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рассмотренных в рамках Федерального закона от 02.05.2002 № 59-ФЗ </a:t>
            </a:r>
            <a:br>
              <a:rPr lang="ru-RU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порядке рассмотрения обращений граждан Российской Федерации» в 2022-2023 гг.</a:t>
            </a:r>
            <a:br>
              <a:rPr lang="ru-RU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7"/>
          <p:cNvGraphicFramePr>
            <a:graphicFrameLocks noGrp="1"/>
          </p:cNvGraphicFramePr>
          <p:nvPr>
            <p:ph sz="half" idx="4294967295"/>
          </p:nvPr>
        </p:nvGraphicFramePr>
        <p:xfrm>
          <a:off x="8051800" y="762000"/>
          <a:ext cx="6400800" cy="7086601"/>
        </p:xfrm>
        <a:graphic>
          <a:graphicData uri="http://schemas.openxmlformats.org/presentationml/2006/ole">
            <p:oleObj spid="_x0000_s130050" name="Диаграмма" r:id="rId5" imgW="3865199" imgH="4730906" progId="Excel.Sheet.8">
              <p:embed/>
            </p:oleObj>
          </a:graphicData>
        </a:graphic>
      </p:graphicFrame>
      <p:graphicFrame>
        <p:nvGraphicFramePr>
          <p:cNvPr id="13" name="Объект 8"/>
          <p:cNvGraphicFramePr>
            <a:graphicFrameLocks noGrp="1"/>
          </p:cNvGraphicFramePr>
          <p:nvPr>
            <p:ph sz="half" idx="1"/>
          </p:nvPr>
        </p:nvGraphicFramePr>
        <p:xfrm>
          <a:off x="1955800" y="1905000"/>
          <a:ext cx="6172200" cy="6019800"/>
        </p:xfrm>
        <a:graphic>
          <a:graphicData uri="http://schemas.openxmlformats.org/presentationml/2006/ole">
            <p:oleObj spid="_x0000_s130051" name="Диаграмма" r:id="rId6" imgW="4151736" imgH="3926164" progId="Excel.Sheet.8">
              <p:embed/>
            </p:oleObj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2014200" y="8657167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9"/>
          <p:cNvGraphicFramePr>
            <a:graphicFrameLocks/>
          </p:cNvGraphicFramePr>
          <p:nvPr/>
        </p:nvGraphicFramePr>
        <p:xfrm>
          <a:off x="8737600" y="3352800"/>
          <a:ext cx="6756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403600" y="685800"/>
            <a:ext cx="9353550" cy="4062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ЕГИССО в Омской области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879600" y="1295400"/>
            <a:ext cx="13258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ЕГИССО – единая государственная информационная система социального обеспечения</a:t>
            </a:r>
          </a:p>
          <a:p>
            <a:pPr algn="just"/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состоянию на 31 декабря 2023г. в регионе зарегистрировано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238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поставщиков информации в ЕГИССО,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1028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организаций зарегистрированы как организации, назначающие меры социальной защиты (поддержки).</a:t>
            </a:r>
          </a:p>
          <a:p>
            <a:pPr algn="just"/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Отделением СФР по Омской области  проводится постоянная консультативная и методологическая работа с поставщиками информации региона, мониторинг своевременности и полноты загруженных сведений о фактах назначений мер социальной поддержки в ЕГИССО.</a:t>
            </a:r>
          </a:p>
          <a:p>
            <a:pPr algn="just"/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689600" y="2971800"/>
            <a:ext cx="35814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Загрузка сведений в ЕГИССО: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1498600" y="3556000"/>
          <a:ext cx="695960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784600" y="75438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0975" algn="just">
              <a:defRPr/>
            </a:pP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Загрузка банка данных по трём реестрам:</a:t>
            </a:r>
          </a:p>
          <a:p>
            <a:pPr marL="446088">
              <a:buFontTx/>
              <a:buChar char="-"/>
              <a:defRPr/>
            </a:pP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реестр лиц, лишенных(ограниченных) родительских прав (РП)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11106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записей, </a:t>
            </a:r>
          </a:p>
          <a:p>
            <a:pPr marL="446088">
              <a:buFontTx/>
              <a:buChar char="-"/>
              <a:defRPr/>
            </a:pP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реестр законных представителей (ЗП)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-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25294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записей, </a:t>
            </a:r>
          </a:p>
          <a:p>
            <a:pPr marL="446088">
              <a:buFontTx/>
              <a:buChar char="-"/>
              <a:defRPr/>
            </a:pP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реестр недееспособных или ограниченных в дееспособности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6910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записей.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2"/>
          <p:cNvSpPr>
            <a:spLocks/>
          </p:cNvSpPr>
          <p:nvPr/>
        </p:nvSpPr>
        <p:spPr bwMode="auto">
          <a:xfrm>
            <a:off x="1854201" y="6769101"/>
            <a:ext cx="4354688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939" name="object 3"/>
          <p:cNvSpPr>
            <a:spLocks/>
          </p:cNvSpPr>
          <p:nvPr/>
        </p:nvSpPr>
        <p:spPr bwMode="auto">
          <a:xfrm>
            <a:off x="9920113" y="1"/>
            <a:ext cx="6335888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9941" name="object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12" y="251884"/>
            <a:ext cx="1281289" cy="76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3">
            <a:extLst>
              <a:ext uri="{FF2B5EF4-FFF2-40B4-BE49-F238E27FC236}"/>
            </a:extLst>
          </p:cNvPr>
          <p:cNvSpPr/>
          <p:nvPr/>
        </p:nvSpPr>
        <p:spPr>
          <a:xfrm>
            <a:off x="166513" y="143934"/>
            <a:ext cx="2071511" cy="8856133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39943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131233"/>
            <a:ext cx="730955" cy="886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13000" y="685800"/>
            <a:ext cx="12496800" cy="11387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Величина прожиточного  минимума</a:t>
            </a:r>
          </a:p>
          <a:p>
            <a:pPr algn="ctr"/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душу населения  и по основным социально-демографическим группам </a:t>
            </a:r>
          </a:p>
          <a:p>
            <a:pPr algn="ctr"/>
            <a:r>
              <a:rPr lang="ru-RU" alt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населения в Омской области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794000" y="2819400"/>
          <a:ext cx="12115800" cy="544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36800" y="2133600"/>
            <a:ext cx="12927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01 января 2023 года  установлена Постановлением Правительства Омской области от 15.12.2022 года  №721-п:</a:t>
            </a:r>
            <a:endParaRPr lang="ru-RU" sz="2000" i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17800" y="6477000"/>
            <a:ext cx="111252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717800" y="5257800"/>
            <a:ext cx="11125200" cy="2057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17800" y="3200400"/>
            <a:ext cx="11125200" cy="2209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17800" y="1295400"/>
            <a:ext cx="111252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/>
        </p:nvSpPr>
        <p:spPr bwMode="auto">
          <a:xfrm>
            <a:off x="4165600" y="685800"/>
            <a:ext cx="7772400" cy="434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924" tIns="47963" rIns="95924" bIns="47963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Судебно – исковая работа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7800" y="1542871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Взыскание финансовых санкций за непредставление в установленные сроки необходимых для осуществления индивидуального (персонифицированного) учета в системах обязательного пенсионного страхования и обязательного социального страхования сведений, либо представление страхователем неполных и  (или) недостоверных сведений о застрахованных лицах (ст.17 ФЗ №27-ФЗ)</a:t>
            </a:r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13200" y="2706469"/>
            <a:ext cx="812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Рассмотрено  1705 заявлений на сумму  7 159,4 тыс.руб. </a:t>
            </a:r>
          </a:p>
          <a:p>
            <a:pPr algn="ctr">
              <a:buFontTx/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Удовлетворено  1616  заявлений на сумму  6 189,4 тыс.руб.  -  94,8%</a:t>
            </a:r>
          </a:p>
        </p:txBody>
      </p:sp>
      <p:sp>
        <p:nvSpPr>
          <p:cNvPr id="12" name="Rectangle 2"/>
          <p:cNvSpPr>
            <a:spLocks noGrp="1" noChangeArrowheads="1"/>
          </p:cNvSpPr>
          <p:nvPr/>
        </p:nvSpPr>
        <p:spPr bwMode="auto">
          <a:xfrm>
            <a:off x="3403600" y="3124200"/>
            <a:ext cx="922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 anchor="ctr"/>
          <a:lstStyle/>
          <a:p>
            <a:pPr algn="ctr"/>
            <a:endParaRPr lang="ru-RU" sz="1800" b="1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Взыскание административных штрафов, в порядке установленном Кодексом Российской Федерации об административных правонарушениях</a:t>
            </a:r>
          </a:p>
        </p:txBody>
      </p:sp>
      <p:sp>
        <p:nvSpPr>
          <p:cNvPr id="13" name="Rectangle 4"/>
          <p:cNvSpPr>
            <a:spLocks noGrp="1" noChangeArrowheads="1"/>
          </p:cNvSpPr>
          <p:nvPr/>
        </p:nvSpPr>
        <p:spPr bwMode="auto">
          <a:xfrm>
            <a:off x="2032000" y="4267200"/>
            <a:ext cx="12573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/>
          <a:lstStyle/>
          <a:p>
            <a:pPr algn="ctr"/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Рассмотрено 8907 дел на сумму  788,9 тыс.руб. </a:t>
            </a:r>
          </a:p>
          <a:p>
            <a:pPr algn="ctr"/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Вынесено 8907 постановлений о привлечении к административной ответственности </a:t>
            </a:r>
            <a:endParaRPr lang="ru-RU" sz="1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сумму 788,9 тыс.руб. – 100%</a:t>
            </a:r>
          </a:p>
          <a:p>
            <a:pPr algn="ctr"/>
            <a:endParaRPr lang="ru-RU" sz="18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/>
        </p:nvSpPr>
        <p:spPr bwMode="auto">
          <a:xfrm>
            <a:off x="4089400" y="5791200"/>
            <a:ext cx="7143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 anchor="ctr"/>
          <a:lstStyle/>
          <a:p>
            <a:pPr algn="ctr"/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Взыскание переплат пенсий, пособий и иных выплат</a:t>
            </a:r>
          </a:p>
        </p:txBody>
      </p:sp>
      <p:sp>
        <p:nvSpPr>
          <p:cNvPr id="15" name="Rectangle 4"/>
          <p:cNvSpPr>
            <a:spLocks noGrp="1" noChangeArrowheads="1"/>
          </p:cNvSpPr>
          <p:nvPr/>
        </p:nvSpPr>
        <p:spPr bwMode="auto">
          <a:xfrm>
            <a:off x="4318000" y="6172200"/>
            <a:ext cx="7162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/>
          <a:lstStyle/>
          <a:p>
            <a:pPr algn="ctr"/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Рассмотрено 911 исков на сумму 15 730,9 тыс.руб. </a:t>
            </a:r>
          </a:p>
          <a:p>
            <a:pPr algn="ctr"/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Удовлетворено  869 исков на  сумму 13313,8 тыс.руб. –  92,1 %</a:t>
            </a:r>
          </a:p>
          <a:p>
            <a:pPr algn="ctr"/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/>
        </p:nvSpPr>
        <p:spPr bwMode="auto">
          <a:xfrm>
            <a:off x="3098800" y="7239000"/>
            <a:ext cx="982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 anchor="ctr"/>
          <a:lstStyle/>
          <a:p>
            <a:pPr algn="ctr"/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Возложение обязанности на страхователя представить сведения о застрахованных лицах</a:t>
            </a:r>
          </a:p>
        </p:txBody>
      </p:sp>
      <p:sp>
        <p:nvSpPr>
          <p:cNvPr id="17" name="Rectangle 4"/>
          <p:cNvSpPr>
            <a:spLocks noGrp="1" noChangeArrowheads="1"/>
          </p:cNvSpPr>
          <p:nvPr/>
        </p:nvSpPr>
        <p:spPr bwMode="auto">
          <a:xfrm>
            <a:off x="4318000" y="7696200"/>
            <a:ext cx="6981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/>
          <a:lstStyle/>
          <a:p>
            <a:pPr algn="ctr"/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Рассмотрено 908 исков </a:t>
            </a:r>
          </a:p>
          <a:p>
            <a:pPr algn="ctr"/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Удовлетворено  908 исков –  100 %</a:t>
            </a:r>
          </a:p>
          <a:p>
            <a:pPr algn="ctr"/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ис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28400" y="5486400"/>
            <a:ext cx="2362200" cy="1700069"/>
          </a:xfrm>
          <a:prstGeom prst="rect">
            <a:avLst/>
          </a:prstGeom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1727200" y="2058888"/>
            <a:ext cx="135636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2023 год ОСФР по Омской области (далее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Отделение) с целью социального обеспечения граждан было проведено                         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150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конкурентных процедур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определения поставщиков (подрядчиков, исполнителей) и осуществлено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123 закупки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единственного поставщика (подрядчика, исполнителя). Суммарная начальная (максимальная) цена контрактов и цена контрактов, заключаемых с единственным поставщиком, составила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595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524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062,23 рублей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составляет 34,3 % от сметы Отделения, из которых: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осуществлено с целью обеспечения потребности в 2023 году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	на сумму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904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592,94 рублей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(30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830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133,94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конкурентные/ 2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074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459,00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ед.поставщик) с целью обеспечения застрахованных лиц, получивших повреждение здоровья вследствие несчастного случая на производстве и/или профессионального заболевания;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	на сумму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583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712,64 рублей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(9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785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977,92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конкурентные/ 1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797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734,72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ед.поставщик) с целью обеспечения граждан санаторно-курортным лечением и по авиаперевозкам граждан, имеющих право на получение государственной социальной помощи в виде набора социальных услуг, к месту лечения и обратно;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сумму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134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473,32 рублей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(143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433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607,18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конкурентные/ 203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700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866,14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ед.поставщик) с целью обеспечения инвалидов и отдельных категорий граждан из числа ветеранов;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2.1.	</a:t>
            </a:r>
            <a:r>
              <a:rPr kumimoji="0" lang="ru-RU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осуществлено с целью обеспечения потребности в 2024 году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	на сумму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129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700,00 рублей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129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700,00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конкурентные) с целью обеспечения застрахованных лиц, получивших повреждение здоровья вследствие несчастного случая на производстве и/или профессионального заболевания;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	на сумму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68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354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745,60 рублей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(68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354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745,60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конкурентные) с целью обеспечения граждан санаторно-курортным лечением;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085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сумму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118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416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837,73 рублей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(114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045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461,73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конкурентные/ 4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371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376,00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ед.поставщик) с целью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обеспечения инвалидов и отдельных категорий граждан из числа ветеранов;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информационный компонент СФР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ОТКРЫТЫЙ КОНТРАКТ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направлено свыше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 конкурентных закупок социального назначения.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44ф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81831" y="7162800"/>
            <a:ext cx="2032769" cy="179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закупки.JPG"/>
          <p:cNvPicPr>
            <a:picLocks noChangeAspect="1"/>
          </p:cNvPicPr>
          <p:nvPr/>
        </p:nvPicPr>
        <p:blipFill>
          <a:blip r:embed="rId5" cstate="print"/>
          <a:srcRect t="14286" b="9524"/>
          <a:stretch>
            <a:fillRect/>
          </a:stretch>
        </p:blipFill>
        <p:spPr>
          <a:xfrm>
            <a:off x="5156200" y="304800"/>
            <a:ext cx="57150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2014200" y="845820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61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8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10947400" y="1828800"/>
          <a:ext cx="181451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51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Монтаж поручней на крыльце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13400" y="3337561"/>
          <a:ext cx="4648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8984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капитального ремонта                                                       с 2012-2023 г.г.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7996,7 тыс.руб.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Содержимое 5"/>
          <p:cNvGraphicFramePr>
            <a:graphicFrameLocks/>
          </p:cNvGraphicFramePr>
          <p:nvPr/>
        </p:nvGraphicFramePr>
        <p:xfrm>
          <a:off x="7899400" y="1752600"/>
          <a:ext cx="291147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475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Перепланировка санитарных комнат с установкой опорного оборудования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3" descr="C:\Users\pk1\Pictures\Пленка\Desktop\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4613" y="4191000"/>
            <a:ext cx="2852587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27200" y="1752600"/>
          <a:ext cx="172819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34463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Устройство и модернизация существующих  пандусов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Содержимое 5"/>
          <p:cNvGraphicFramePr>
            <a:graphicFrameLocks/>
          </p:cNvGraphicFramePr>
          <p:nvPr/>
        </p:nvGraphicFramePr>
        <p:xfrm>
          <a:off x="12852400" y="1676400"/>
          <a:ext cx="2590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Устройство кабин для приема МГН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Содержимое 5"/>
          <p:cNvGraphicFramePr>
            <a:graphicFrameLocks/>
          </p:cNvGraphicFramePr>
          <p:nvPr/>
        </p:nvGraphicFramePr>
        <p:xfrm>
          <a:off x="3632200" y="1905000"/>
          <a:ext cx="19015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55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Расширение входной площадки крыльца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V="1">
            <a:off x="7747000" y="3962400"/>
            <a:ext cx="0" cy="217488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5"/>
          <p:cNvGraphicFramePr>
            <a:graphicFrameLocks noGrp="1"/>
          </p:cNvGraphicFramePr>
          <p:nvPr/>
        </p:nvGraphicFramePr>
        <p:xfrm>
          <a:off x="5842000" y="1676400"/>
          <a:ext cx="1893615" cy="914400"/>
        </p:xfrm>
        <a:graphic>
          <a:graphicData uri="http://schemas.openxmlformats.org/drawingml/2006/table">
            <a:tbl>
              <a:tblPr/>
              <a:tblGrid>
                <a:gridCol w="189361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Расширение тамбуров, дверных проемов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461000" y="5867400"/>
          <a:ext cx="5638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/>
              </a:tblGrid>
              <a:tr h="432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оборудования и спецприспособлений                                      с 2012-2023 г.г.  9700,7 тыс. руб., в т.ч.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2023 г. 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375,6 тыс.руб.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117600" y="6400800"/>
          <a:ext cx="377063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635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Портативный цифровой увеличитель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Содержимое 5"/>
          <p:cNvGraphicFramePr>
            <a:graphicFrameLocks/>
          </p:cNvGraphicFramePr>
          <p:nvPr/>
        </p:nvGraphicFramePr>
        <p:xfrm>
          <a:off x="584200" y="7772400"/>
          <a:ext cx="35052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8984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Световые, звуковые маяки, Информационное табло «Бегущая строка»</a:t>
                      </a: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Содержимое 5"/>
          <p:cNvGraphicFramePr>
            <a:graphicFrameLocks/>
          </p:cNvGraphicFramePr>
          <p:nvPr/>
        </p:nvGraphicFramePr>
        <p:xfrm>
          <a:off x="5842000" y="7162800"/>
          <a:ext cx="122413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</a:tblGrid>
              <a:tr h="40466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Опорные поручни</a:t>
                      </a: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366000" y="6705600"/>
          <a:ext cx="209661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616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8984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Вертикальная подъемная платформа, лестничный подъемник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Содержимое 5"/>
          <p:cNvGraphicFramePr>
            <a:graphicFrameLocks/>
          </p:cNvGraphicFramePr>
          <p:nvPr/>
        </p:nvGraphicFramePr>
        <p:xfrm>
          <a:off x="1041400" y="5791200"/>
          <a:ext cx="4072260" cy="42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260"/>
              </a:tblGrid>
              <a:tr h="42649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Напольные тактильно - рельефные указатели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889000" y="7010400"/>
          <a:ext cx="409949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496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Переносные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сурдотехнические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устройства для слабослышащих </a:t>
                      </a: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5537200" y="6553200"/>
          <a:ext cx="153312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12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вызова помощи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Содержимое 5"/>
          <p:cNvGraphicFramePr>
            <a:graphicFrameLocks/>
          </p:cNvGraphicFramePr>
          <p:nvPr/>
        </p:nvGraphicFramePr>
        <p:xfrm>
          <a:off x="11480800" y="5410200"/>
          <a:ext cx="187220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Дорожные знаки  для автостоянок для инвалидов</a:t>
                      </a: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2623800" y="7086600"/>
          <a:ext cx="25908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Текстовая и графическая информация – знаки, выполненные рельефно - точечным шрифтом Брайля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9804400" y="6858000"/>
          <a:ext cx="218539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9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Универсальный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ержатель для трости и костылей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2794000" y="381000"/>
            <a:ext cx="11201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Направления работы по повышению показателей  уровня доступности зданий и помещений ОСФР по Омской области для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маломобильных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групп населения (МГН) в рамках реализации государственной программы РФ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«Доступная среда»</a:t>
            </a:r>
            <a:r>
              <a:rPr lang="ru-RU" sz="200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</a:br>
            <a:endParaRPr lang="ru-RU" sz="200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9728200" y="4038600"/>
          <a:ext cx="5989166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9166"/>
              </a:tblGrid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Взаимодействие с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6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Министерством труда и социального развития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Омской области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Администрациями муниципальных  образований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Общественными организациями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1879600" y="3810000"/>
          <a:ext cx="35685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50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Паспортизация и актуализация</a:t>
                      </a: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объектов СФР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965200" y="4724400"/>
          <a:ext cx="516393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3939"/>
              </a:tblGrid>
              <a:tr h="52235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мероприятий по повышению доступности для инвалидов объектов </a:t>
                      </a: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предоставляемых в них услуг («Дорожная карта») 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4" name="Прямая со стрелкой 33"/>
          <p:cNvCxnSpPr/>
          <p:nvPr/>
        </p:nvCxnSpPr>
        <p:spPr>
          <a:xfrm flipH="1" flipV="1">
            <a:off x="6070600" y="5029200"/>
            <a:ext cx="360363" cy="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842000" y="2743200"/>
            <a:ext cx="457200" cy="457199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4165600" y="2895600"/>
            <a:ext cx="1219200" cy="581026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7213600" y="2667000"/>
            <a:ext cx="228600" cy="53340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8661400" y="2743200"/>
            <a:ext cx="228600" cy="38100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9423400" y="2667000"/>
            <a:ext cx="1447800" cy="58420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10490200" y="2743200"/>
            <a:ext cx="2362200" cy="80010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Содержимое 5"/>
          <p:cNvGraphicFramePr>
            <a:graphicFrameLocks/>
          </p:cNvGraphicFramePr>
          <p:nvPr/>
        </p:nvGraphicFramePr>
        <p:xfrm>
          <a:off x="12319000" y="6324600"/>
          <a:ext cx="172819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Травмобезопасное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поворотное зеркало</a:t>
                      </a: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cxnSp>
        <p:nvCxnSpPr>
          <p:cNvPr id="44" name="Прямая со стрелкой 43"/>
          <p:cNvCxnSpPr/>
          <p:nvPr/>
        </p:nvCxnSpPr>
        <p:spPr>
          <a:xfrm>
            <a:off x="9347200" y="5029200"/>
            <a:ext cx="350838" cy="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58296" y="7871636"/>
          <a:ext cx="813690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248472"/>
              </a:tblGrid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объектов, в которых осуществляется прием населения по состоянию на 31.12.2023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них, полностью соответствующих требованиям  доступности для МГН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Содержимое 6"/>
          <p:cNvGraphicFramePr>
            <a:graphicFrameLocks/>
          </p:cNvGraphicFramePr>
          <p:nvPr/>
        </p:nvGraphicFramePr>
        <p:xfrm>
          <a:off x="4258296" y="8534400"/>
          <a:ext cx="8136904" cy="35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248472"/>
              </a:tblGrid>
              <a:tr h="359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7" name="Прямая со стрелкой 46"/>
          <p:cNvCxnSpPr/>
          <p:nvPr/>
        </p:nvCxnSpPr>
        <p:spPr>
          <a:xfrm flipH="1">
            <a:off x="5080000" y="6172200"/>
            <a:ext cx="288925" cy="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5003800" y="6400800"/>
            <a:ext cx="517526" cy="38100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0390659" y="6446061"/>
            <a:ext cx="431800" cy="287337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Номер слайда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098800" y="710558"/>
            <a:ext cx="11506200" cy="4600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89889" tIns="44944" rIns="89889" bIns="44944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Информационно-разъяснительная работа в 2023 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260600" y="1524000"/>
            <a:ext cx="12725400" cy="2944378"/>
          </a:xfrm>
          <a:prstGeom prst="rect">
            <a:avLst/>
          </a:prstGeom>
          <a:ln w="9525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262" tIns="40631" rIns="81262" bIns="40631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sz="2400" dirty="0">
                <a:solidFill>
                  <a:srgbClr val="000099"/>
                </a:solidFill>
              </a:rPr>
              <a:t>            </a:t>
            </a:r>
            <a:r>
              <a:rPr lang="ru-RU" sz="2400" i="1" dirty="0">
                <a:solidFill>
                  <a:srgbClr val="000099"/>
                </a:solidFill>
              </a:rPr>
              <a:t>Главными темами информационно-разъяснительной работы в 2023 г. стали: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DEF6F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 меры социальной поддержки семей с детьми и беременных </a:t>
            </a:r>
            <a:r>
              <a:rPr lang="ru-RU" sz="2400" dirty="0" smtClean="0">
                <a:solidFill>
                  <a:srgbClr val="DEF6F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женщин;</a:t>
            </a:r>
            <a:endParaRPr lang="ru-RU" sz="2400" dirty="0">
              <a:solidFill>
                <a:srgbClr val="DEF6F1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DEF6F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возможности и преимущества получения государственных услуг в электронном виде;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DEF6F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условия возникновения прав на получение материнского (семейного) капитала, разъяснение правил распоряжения средствами материнского (семейного) капитала;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ECFAF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формирование и ведение сведений о трудовой деятельности работников в электронном </a:t>
            </a:r>
            <a:r>
              <a:rPr lang="ru-RU" sz="2400" dirty="0" smtClean="0">
                <a:solidFill>
                  <a:srgbClr val="ECFAF7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виде.</a:t>
            </a:r>
            <a:endParaRPr lang="ru-RU" sz="2400" dirty="0">
              <a:solidFill>
                <a:srgbClr val="ECFAF7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22" descr="Screenshot_2021-03-01 «Радио России» - ГТРК Иртыш 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0800" y="7010400"/>
            <a:ext cx="3356417" cy="102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Вести_F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99800" y="5791200"/>
            <a:ext cx="3958464" cy="576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4400" y="5105400"/>
            <a:ext cx="4343400" cy="364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Криворучки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3600" y="5029200"/>
            <a:ext cx="3200400" cy="3733800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154" y="0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156200" y="942131"/>
            <a:ext cx="10134600" cy="1620938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262" tIns="40631" rIns="81262" bIns="40631" anchor="ctr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итогам 2023 года пресс-службой совместно со специалистами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отделения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Социального фонда России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Омской области выпущено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142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пресс-релиза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пенсионную и социальную тематику, проведено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пресс-конференций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средств массовой информации, управляющим, заместителями управляющего и руководителями подразделений ОСФР дано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интервью на областном телевидении, радио и в печатных СМИ.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156200" y="2971800"/>
            <a:ext cx="10134600" cy="2236492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262" tIns="40631" rIns="81262" bIns="40631" anchor="ctr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печатных и электронных (ТВ, радио, Интернет, социальные сети) СМИ г. Омска и Омской области опубликовано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1283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материала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пенсионную и социальную тематику. 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759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Интернет-СМИ, 366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в печатных СМИ,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140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сюжетов с повторами – на региональных телеканалах,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сообщений на радио.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Важная и полезная информация Социального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фонда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ежедневно размещается в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аккаунтах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Отделения в социальных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сетях «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Телеграм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», «Одноклассники».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итогам 2023 года размещено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760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постов, дано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около 1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консультаций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омичам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613400" y="5943600"/>
            <a:ext cx="6019800" cy="1620938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262" tIns="40631" rIns="81262" bIns="40631" anchor="ctr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рамках реализации 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-проекта в 2023 году Отделение размещало печатные модули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социальной 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рекламы 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СФР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газете «Аргументы и факты в Омске», а также информационные баннеры 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сайте ИА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Омскрегион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12" name="Рисунок 11" descr="Омская правда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31372">
            <a:off x="1815181" y="2550047"/>
            <a:ext cx="2866311" cy="1490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Комсомольская правда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52235">
            <a:off x="1600358" y="1119499"/>
            <a:ext cx="3197511" cy="602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968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38000" y="5562600"/>
            <a:ext cx="3987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Смигасевич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4800" y="4876800"/>
            <a:ext cx="3505200" cy="3352800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479800" y="381000"/>
            <a:ext cx="93651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Функционирование Центра общения старшего поколения 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574800" y="1009471"/>
            <a:ext cx="1386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1 марта 2023г.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базе  Клиентской службы №6 по адресу: г.Омск, ул. Семиреченская,18. 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состоялось открытие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«Центра общения старшего поколения» (ЦОСП) 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Данная Клиентская служба расположена на левобережной окраине города, где проживает много пенсионеров, а мест для их досуга не достаточно. При выборе площадки было учтено мнение РО ООО «Союз пенсионеров России» 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60600" y="7772400"/>
            <a:ext cx="1264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Проводится индивидуальное бесплатное консультирование посетителей ЦОСП специалистами клиентской службы.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проведения выездных мероприятий, с большим количеством участников Отделением СФР  предоставляются транспорт, помещения на других территориях.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84600" y="2286000"/>
            <a:ext cx="4038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800" dirty="0" smtClean="0"/>
              <a:t>За период с открытия ЦОСП было проведено 113 мероприятий</a:t>
            </a:r>
            <a:endParaRPr lang="ru-RU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8966200" y="2410599"/>
            <a:ext cx="3733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800" dirty="0" smtClean="0"/>
              <a:t>с участием более 1500 человек.</a:t>
            </a:r>
            <a:endParaRPr lang="ru-RU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1803400" y="6477000"/>
            <a:ext cx="13716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800" dirty="0" smtClean="0"/>
              <a:t>-  Участие в региональном этапе IX Всесоюзной Спартакиады пенсионеров России, </a:t>
            </a:r>
          </a:p>
          <a:p>
            <a:pPr lvl="0" algn="just"/>
            <a:r>
              <a:rPr lang="ru-RU" sz="1800" dirty="0" smtClean="0"/>
              <a:t>-  Праздник скандинавской ходьбы «Здоровье в каждом шаге», шахматный турнир,  «Эхо Победы в наших сердцах»</a:t>
            </a:r>
          </a:p>
          <a:p>
            <a:pPr lvl="0" algn="just"/>
            <a:r>
              <a:rPr lang="ru-RU" sz="1800" dirty="0" smtClean="0"/>
              <a:t>- Обмен опытом по рукоделию, кулинарии, садоводству, творчеству, мастер-классы, тематические лекции и встречи, занятия по компьютерной грамотности, конкурсы, выставки, викторины. </a:t>
            </a:r>
            <a:endParaRPr lang="ru-RU" sz="1800" dirty="0"/>
          </a:p>
        </p:txBody>
      </p:sp>
      <p:pic>
        <p:nvPicPr>
          <p:cNvPr id="33" name="Рисунок 32" descr="IMG20230301122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7200" y="3124200"/>
            <a:ext cx="4165600" cy="3124200"/>
          </a:xfrm>
          <a:prstGeom prst="rect">
            <a:avLst/>
          </a:prstGeom>
        </p:spPr>
      </p:pic>
      <p:sp>
        <p:nvSpPr>
          <p:cNvPr id="35" name="Стрелка вправо 34"/>
          <p:cNvSpPr/>
          <p:nvPr/>
        </p:nvSpPr>
        <p:spPr>
          <a:xfrm>
            <a:off x="7899400" y="2475131"/>
            <a:ext cx="9144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i.jpeg"/>
          <p:cNvPicPr>
            <a:picLocks noChangeAspect="1"/>
          </p:cNvPicPr>
          <p:nvPr/>
        </p:nvPicPr>
        <p:blipFill>
          <a:blip r:embed="rId5" cstate="print"/>
          <a:srcRect l="6250" t="10938" b="6250"/>
          <a:stretch>
            <a:fillRect/>
          </a:stretch>
        </p:blipFill>
        <p:spPr>
          <a:xfrm>
            <a:off x="12623800" y="2895600"/>
            <a:ext cx="2846716" cy="3352800"/>
          </a:xfrm>
          <a:prstGeom prst="rect">
            <a:avLst/>
          </a:prstGeom>
        </p:spPr>
      </p:pic>
      <p:pic>
        <p:nvPicPr>
          <p:cNvPr id="18" name="Рисунок 17" descr="IMG_20240322_131105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rcRect l="6061" t="17508" b="5724"/>
          <a:stretch>
            <a:fillRect/>
          </a:stretch>
        </p:blipFill>
        <p:spPr>
          <a:xfrm>
            <a:off x="6604000" y="3048000"/>
            <a:ext cx="5410200" cy="3315929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6917" y="0"/>
            <a:ext cx="1467908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79800" y="762000"/>
            <a:ext cx="9372600" cy="52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01" tIns="44950" rIns="89901" bIns="44950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3399"/>
                </a:solidFill>
                <a:latin typeface="Calibri" pitchFamily="34" charset="0"/>
              </a:rPr>
              <a:t>ПЕРВООЧЕРЕДНЫЕ  ЗАДАЧИ  </a:t>
            </a:r>
            <a:r>
              <a:rPr lang="ru-RU" sz="2800" b="1" i="1" dirty="0" smtClean="0">
                <a:solidFill>
                  <a:srgbClr val="003399"/>
                </a:solidFill>
                <a:latin typeface="Calibri" pitchFamily="34" charset="0"/>
              </a:rPr>
              <a:t>ОСФР </a:t>
            </a:r>
            <a:r>
              <a:rPr lang="ru-RU" sz="2800" b="1" i="1" dirty="0">
                <a:solidFill>
                  <a:srgbClr val="003399"/>
                </a:solidFill>
                <a:latin typeface="Calibri" pitchFamily="34" charset="0"/>
              </a:rPr>
              <a:t>НА </a:t>
            </a:r>
            <a:r>
              <a:rPr lang="ru-RU" sz="2800" b="1" i="1" dirty="0" smtClean="0">
                <a:solidFill>
                  <a:srgbClr val="003399"/>
                </a:solidFill>
                <a:latin typeface="Calibri" pitchFamily="34" charset="0"/>
              </a:rPr>
              <a:t>2024 </a:t>
            </a:r>
            <a:r>
              <a:rPr lang="ru-RU" sz="2800" b="1" i="1" dirty="0">
                <a:solidFill>
                  <a:srgbClr val="003399"/>
                </a:solidFill>
                <a:latin typeface="Calibri" pitchFamily="34" charset="0"/>
              </a:rPr>
              <a:t>ГОД: </a:t>
            </a: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651000" y="1263015"/>
            <a:ext cx="1424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1800" b="1" u="sng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66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51000" y="1447800"/>
            <a:ext cx="14097000" cy="734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Совершенствование сервисов, обеспечивающих </a:t>
            </a:r>
            <a:r>
              <a:rPr lang="ru-RU" sz="18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клиентоцентричность</a:t>
            </a: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Переход на единую цифровую платформу в социальной сфере (ГИС ЕЦП).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Внедрение электронного информационного взаимодействия с государственными и муниципальными архивами региона через ГИС ЕЦП.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Увеличение доли массовых государственных, социально значимых услуг, реализованных и доступных в электронном виде.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услуг, предоставляемых в </a:t>
            </a:r>
            <a:r>
              <a:rPr lang="ru-RU" sz="18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беззаявительном</a:t>
            </a: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порядке.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Повышение рейтинга клиентских служб.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 на программное обеспечение «Единое социальное казначейство».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размеров пенсий и социальных выплат.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800" spc="-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Предоставление мер социальной поддержки инвалидам и ветеранам специальной военной операции; </a:t>
            </a: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персональное сопровождение участников специальной военной операции в обеспечении ТСР.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Своевременное обеспечение ТСР и ПОИ. Увеличение доли использования электронного сертификата по обеспечению ТСР и ПОИ.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Дальнейшее развитие электронного информационного взаимодействия со страхователями и иными партнерами по представлению документов, необходимых для ведения персонифицированного учета и реализации прав граждан на пенсионное и социальное обеспечение.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Актуализация баз данных и лицевых счетов граждан сведениями о пенсионных правах по обязательному пенсионному и социальному страхованию, мерах социальной поддержки.</a:t>
            </a:r>
            <a:endParaRPr lang="ru-RU" sz="18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Проведение контрольных мероприятий по доходной и расходной частям взносов, </a:t>
            </a:r>
            <a:r>
              <a:rPr lang="ru-RU" sz="18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Фондом, и сведениям застрахованных лиц со стажем на соответствующих видах работ, представленных страхователями.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Активизация работы со страхователями по использованию денежных средств на финансирование предупредительных мер по сокращению производственного травматизма.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Организация работы  по своевременному  обеспечению  специальных социальных выплат отдельным категориям медицинских работников.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Активизация информационно-разъяснительной работы.</a:t>
            </a:r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0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1" y="7014"/>
            <a:ext cx="6146846" cy="3955386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7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22600" y="1828800"/>
            <a:ext cx="99822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заботимся о благополучии </a:t>
            </a:r>
          </a:p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каждого человека,  реализуя </a:t>
            </a:r>
          </a:p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социальную политику государства, обеспечиваем простоту и удобство получения гражданами мер социальной поддержки на основе современных технологий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99000" y="609600"/>
            <a:ext cx="69342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МИССИЯ СОЦИАЛЬНОГО ФОНДА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Рисунок 3" descr="Facebook-Timeline-Template----111111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800" y="5715000"/>
            <a:ext cx="7239000" cy="303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>
            <a:spLocks/>
          </p:cNvSpPr>
          <p:nvPr/>
        </p:nvSpPr>
        <p:spPr bwMode="auto">
          <a:xfrm>
            <a:off x="1854201" y="6553200"/>
            <a:ext cx="3987799" cy="2590801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2771" name="object 3"/>
          <p:cNvSpPr>
            <a:spLocks/>
          </p:cNvSpPr>
          <p:nvPr/>
        </p:nvSpPr>
        <p:spPr bwMode="auto">
          <a:xfrm>
            <a:off x="10794999" y="1"/>
            <a:ext cx="5461001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2514214"/>
              </p:ext>
            </p:extLst>
          </p:nvPr>
        </p:nvGraphicFramePr>
        <p:xfrm>
          <a:off x="1651000" y="620650"/>
          <a:ext cx="14097000" cy="81645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39600"/>
                <a:gridCol w="2057400"/>
              </a:tblGrid>
              <a:tr h="448636">
                <a:tc>
                  <a:txBody>
                    <a:bodyPr/>
                    <a:lstStyle/>
                    <a:p>
                      <a:pPr marL="342900" marR="0" indent="-342900" algn="ctr" defTabSz="1451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7868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Расходы на пенсионное обеспечение, федеральную социальную доплату   к пенсии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1451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- 124,65 млрд. руб.;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7868">
                <a:tc>
                  <a:txBody>
                    <a:bodyPr/>
                    <a:lstStyle/>
                    <a:p>
                      <a:pPr marL="342900" lvl="1" indent="-342900" algn="l">
                        <a:spcAft>
                          <a:spcPts val="600"/>
                        </a:spcAft>
                        <a:buFont typeface="+mj-lt"/>
                        <a:buNone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Расходы на осуществление мер социальной поддержки отдельным категориям граждан из числа военнослужащих и членов их семей,  реабилитированным лицам и выплату государственных пособий   гражданам и семьям, имеющим детей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- 22,14 млрд. руб.;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7868">
                <a:tc>
                  <a:txBody>
                    <a:bodyPr/>
                    <a:lstStyle/>
                    <a:p>
                      <a:pPr marL="342900" marR="0" lvl="1" indent="-342900" algn="l" defTabSz="1451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Расходы по страхованию на случай временной нетрудоспособности  и в связи с материнством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7,8 млрд. руб.;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6566">
                <a:tc>
                  <a:txBody>
                    <a:bodyPr/>
                    <a:lstStyle/>
                    <a:p>
                      <a:pPr marL="342900" lvl="1" indent="-342900" algn="l">
                        <a:spcAft>
                          <a:spcPts val="600"/>
                        </a:spcAft>
                        <a:buFont typeface="+mj-lt"/>
                        <a:buNone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Расходы на предоставление материнского (семейного) капитала и средств  пенсионных накоплений, правопреемникам умерших застрахованных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6,1 млрд. руб.;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6164">
                <a:tc>
                  <a:txBody>
                    <a:bodyPr/>
                    <a:lstStyle/>
                    <a:p>
                      <a:pPr marL="342900" lvl="1" indent="-342900" algn="l">
                        <a:spcAft>
                          <a:spcPts val="600"/>
                        </a:spcAft>
                        <a:buFont typeface="+mj-lt"/>
                        <a:buNone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 Расходы на осуществление  ежемесячных денежных выплат и улучшение   материального положения некоторых категорий граждан РФ и  осуществление МСП лицам, подвергшимся воздействию радиации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5,12 млрд. руб.;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7868">
                <a:tc>
                  <a:txBody>
                    <a:bodyPr/>
                    <a:lstStyle/>
                    <a:p>
                      <a:pPr marL="342900" marR="0" lvl="1" indent="-342900" algn="l" defTabSz="1451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 Расходы на содержание Отделения СФР по Омской области                	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1,74 млрд. руб.;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7868">
                <a:tc>
                  <a:txBody>
                    <a:bodyPr/>
                    <a:lstStyle/>
                    <a:p>
                      <a:pPr marL="342900" lvl="1" indent="-342900" algn="l">
                        <a:buFont typeface="+mj-lt"/>
                        <a:buNone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 Расходы на специальную социальную выплату отдельным категориям   медицинских работников			 	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 1,7 млрд.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1272">
                <a:tc>
                  <a:txBody>
                    <a:bodyPr/>
                    <a:lstStyle/>
                    <a:p>
                      <a:pPr marL="342900" lvl="1" indent="-342900" algn="l">
                        <a:spcAft>
                          <a:spcPts val="600"/>
                        </a:spcAft>
                        <a:buFont typeface="+mj-lt"/>
                        <a:buNone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 Расходы по страхованию от несчастных случаев на производстве  и профзаболеваний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 0,9 млрд. руб.;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6566">
                <a:tc>
                  <a:txBody>
                    <a:bodyPr/>
                    <a:lstStyle/>
                    <a:p>
                      <a:pPr marL="342900" lvl="1" indent="-342900" algn="l">
                        <a:spcAft>
                          <a:spcPts val="600"/>
                        </a:spcAft>
                        <a:buFont typeface="+mj-lt"/>
                        <a:buNone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9. Расходы по обеспечению инвалидов техническими средствами   реабилитации	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0,7 млрд. руб.;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636">
                <a:tc>
                  <a:txBody>
                    <a:bodyPr/>
                    <a:lstStyle/>
                    <a:p>
                      <a:pPr marL="342900" marR="0" lvl="1" indent="-342900" algn="l" defTabSz="1451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10. Расходы на дополнительное пенсионное обеспечение и социальной поддержки отдельных категорий граждан 	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0,1 млрд. руб.;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7868">
                <a:tc>
                  <a:txBody>
                    <a:bodyPr/>
                    <a:lstStyle/>
                    <a:p>
                      <a:pPr marL="0" lvl="1" indent="1588" algn="l">
                        <a:spcAft>
                          <a:spcPts val="600"/>
                        </a:spcAft>
                        <a:buFont typeface="+mj-lt"/>
                        <a:buNone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11. Расходы на оказание государственной социальной помощи отдельным   категориям граждан в части санаторно-курортного лечения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 0,08 млрд. руб.;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6164">
                <a:tc>
                  <a:txBody>
                    <a:bodyPr/>
                    <a:lstStyle/>
                    <a:p>
                      <a:pPr marL="0" lvl="1" indent="1588" algn="l">
                        <a:spcAft>
                          <a:spcPts val="600"/>
                        </a:spcAft>
                        <a:buFont typeface="+mj-lt"/>
                        <a:buNone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12. Расходы на субсидии юридическим лицам и индивидуальным   предпринимателям на стимулирование найма безработных граждан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 0,07  млрд.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90800" y="8424446"/>
            <a:ext cx="1201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9642" lvl="1" algn="just"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Всего расходов на пенсионное обеспечение и иные социальные выплаты  - 171,1  млрд. руб.</a:t>
            </a:r>
            <a:endParaRPr lang="ru-RU" sz="1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1200" y="457200"/>
            <a:ext cx="97536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 defTabSz="1451422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 Отделения СФР по Омской области на 2023 год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050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8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34" y="0"/>
            <a:ext cx="73095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69"/>
          <p:cNvSpPr>
            <a:spLocks noChangeArrowheads="1"/>
          </p:cNvSpPr>
          <p:nvPr/>
        </p:nvSpPr>
        <p:spPr bwMode="auto">
          <a:xfrm>
            <a:off x="279400" y="381000"/>
            <a:ext cx="762000" cy="838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pic>
        <p:nvPicPr>
          <p:cNvPr id="16" name="Рисунок 35"/>
          <p:cNvPicPr>
            <a:picLocks noChangeAspect="1"/>
          </p:cNvPicPr>
          <p:nvPr/>
        </p:nvPicPr>
        <p:blipFill>
          <a:blip r:embed="rId5" cstate="print">
            <a:lum bright="30000" contrast="20000"/>
            <a:grayscl/>
          </a:blip>
          <a:srcRect/>
          <a:stretch>
            <a:fillRect/>
          </a:stretch>
        </p:blipFill>
        <p:spPr bwMode="auto">
          <a:xfrm>
            <a:off x="13233400" y="228600"/>
            <a:ext cx="990600" cy="76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>
            <a:spLocks/>
          </p:cNvSpPr>
          <p:nvPr/>
        </p:nvSpPr>
        <p:spPr bwMode="auto">
          <a:xfrm>
            <a:off x="1854201" y="6769101"/>
            <a:ext cx="3835399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2771" name="object 3"/>
          <p:cNvSpPr>
            <a:spLocks/>
          </p:cNvSpPr>
          <p:nvPr/>
        </p:nvSpPr>
        <p:spPr bwMode="auto">
          <a:xfrm>
            <a:off x="10794999" y="1"/>
            <a:ext cx="5461001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2433492"/>
              </p:ext>
            </p:extLst>
          </p:nvPr>
        </p:nvGraphicFramePr>
        <p:xfrm>
          <a:off x="1803400" y="1371600"/>
          <a:ext cx="14020800" cy="72113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905067"/>
                <a:gridCol w="3115733"/>
              </a:tblGrid>
              <a:tr h="883980">
                <a:tc gridSpan="2">
                  <a:txBody>
                    <a:bodyPr/>
                    <a:lstStyle/>
                    <a:p>
                      <a:pPr marL="0" marR="0" indent="0" algn="ctr" defTabSz="1451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124,62 млрд. руб.,  или 74,04% от общих расходов на пенсии и иные социальные выплаты  </a:t>
                      </a:r>
                      <a:r>
                        <a:rPr lang="ru-RU" sz="1800" b="1" i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(168,32 млрд. руб.)</a:t>
                      </a:r>
                      <a:endParaRPr lang="ru-RU" sz="1800" b="1" dirty="0" smtClean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1451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в том числе на выплату: </a:t>
                      </a:r>
                      <a:endParaRPr lang="ru-RU" sz="1800" b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267038">
                <a:tc>
                  <a:txBody>
                    <a:bodyPr/>
                    <a:lstStyle/>
                    <a:p>
                      <a:pPr marL="0" lvl="2" indent="0" algn="l">
                        <a:buFont typeface="Arial" pitchFamily="34" charset="0"/>
                        <a:buNone/>
                        <a:defRPr/>
                      </a:pPr>
                      <a:endPara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2" indent="0" algn="l">
                        <a:buFont typeface="Arial" pitchFamily="34" charset="0"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Страховой пенсии 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1451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   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 94 млрд. руб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2" indent="0" algn="l" defTabSz="1451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(90,62 %)   (к  общей сумме расходов на пенсионное обеспечение</a:t>
                      </a:r>
                    </a:p>
                    <a:p>
                      <a:pPr marL="0" marR="0" lvl="2" indent="0" algn="l" defTabSz="1451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124,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млрд. руб.)</a:t>
                      </a:r>
                    </a:p>
                    <a:p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147">
                <a:tc>
                  <a:txBody>
                    <a:bodyPr/>
                    <a:lstStyle/>
                    <a:p>
                      <a:pPr marL="0" marR="0" lvl="1" indent="0" algn="l" defTabSz="1451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выплату пенсий по государственному пенсионному обеспечению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    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7,78 млрд. руб.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(6,24%);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147">
                <a:tc>
                  <a:txBody>
                    <a:bodyPr/>
                    <a:lstStyle/>
                    <a:p>
                      <a:pPr marL="0" marR="0" lvl="2" indent="0" algn="l" defTabSz="1451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Федеральной социальной доплаты 	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    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1,91 млрд. руб.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(1,53%); 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854">
                <a:tc>
                  <a:txBody>
                    <a:bodyPr/>
                    <a:lstStyle/>
                    <a:p>
                      <a:pPr marL="0" lvl="2" indent="0" algn="just">
                        <a:spcAft>
                          <a:spcPts val="952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Ежемесячной выплаты лицам, осуществляющим уход за и инвалидами  с детства 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группы детьми –инвалидами в соответствии с Указом  Президента РФ от 26.02.2013 года № 175 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    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1,08 млрд. руб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(0,87%);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729">
                <a:tc>
                  <a:txBody>
                    <a:bodyPr/>
                    <a:lstStyle/>
                    <a:p>
                      <a:pPr marL="0" lvl="2" indent="0" algn="just">
                        <a:spcAft>
                          <a:spcPts val="952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Компенсационных выплат лицам, осуществляющим уход за  нетрудоспособными гражданами в соответствии с Указом  Президента РФ от 26.12.2006 года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1455 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0,67 млрд. руб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(0,54%);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854"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Социального пособия на погребение, в соответствии   с Федеральным законом от 12 января 1996г №8-ФЗ 		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    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 млрд. руб. (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0,12%);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854"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Пенсий, назначенных досрочно гражданам, признанным   безработными 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    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0,05 млрд. руб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(0,04%);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5582"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Дополнительного материального обеспечения в соответствии   с Федеральным законом от  4 марта 2002 года № 21-ФЗ 	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    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 млрд. руб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(0,02%);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14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Накопительной пенсии и срочной пенсионной выплаты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	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    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 млрд. руб.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(0,02% );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866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Единовременной выплата пенсионерам 			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   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0,0005 млрд. руб.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(0,0004%).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41600" y="533400"/>
            <a:ext cx="128016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Кассовые расходы на пенсионное обеспечение, федеральную социальную доплату к пенсии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050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3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34" y="0"/>
            <a:ext cx="73095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ject 69"/>
          <p:cNvSpPr>
            <a:spLocks noChangeArrowheads="1"/>
          </p:cNvSpPr>
          <p:nvPr/>
        </p:nvSpPr>
        <p:spPr bwMode="auto">
          <a:xfrm>
            <a:off x="279400" y="533400"/>
            <a:ext cx="762000" cy="838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2"/>
          <p:cNvSpPr>
            <a:spLocks/>
          </p:cNvSpPr>
          <p:nvPr/>
        </p:nvSpPr>
        <p:spPr bwMode="auto">
          <a:xfrm>
            <a:off x="1854201" y="6769101"/>
            <a:ext cx="4354688" cy="23749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43" name="object 3"/>
          <p:cNvSpPr>
            <a:spLocks/>
          </p:cNvSpPr>
          <p:nvPr/>
        </p:nvSpPr>
        <p:spPr bwMode="auto">
          <a:xfrm>
            <a:off x="9920113" y="1"/>
            <a:ext cx="6335888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32000" y="1905000"/>
            <a:ext cx="13411200" cy="531218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60486" tIns="80243" rIns="160486" bIns="80243">
            <a:spAutoFit/>
          </a:bodyPr>
          <a:lstStyle/>
          <a:p>
            <a:pPr algn="just">
              <a:spcAft>
                <a:spcPts val="952"/>
              </a:spcAft>
              <a:defRPr/>
            </a:pP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22,1 млрд. руб., их удельный вес в общем объеме расходов на пенсии и иные социальные выплаты –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13,13%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635"/>
              </a:spcAft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числе на выплату: 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ежемесячного пособия в связи с рождением и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воспитанием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ребенка                    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15,33 млрд. руб. </a:t>
            </a:r>
            <a:endParaRPr lang="ru-RU" altLang="ru-RU" sz="1800" b="1" dirty="0" smtClean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69,4% от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суммы расходов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МСП  -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22,1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млрд. руб.);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ежемесячной денежной выплаты на ребенка от 8 до 17 лет </a:t>
            </a:r>
          </a:p>
          <a:p>
            <a:pPr algn="just" eaLnBrk="0" hangingPunct="0">
              <a:spcAft>
                <a:spcPts val="952"/>
              </a:spcAft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(Указ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31.03.2022г. №175)                                                         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 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3, 82 млрд</a:t>
            </a:r>
            <a:r>
              <a:rPr lang="ru-RU" altLang="ru-RU" sz="1800" b="1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altLang="ru-RU" sz="1800" b="1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руб.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(17,3%);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ежемесячной выплаты в связи с рождением (усыновлением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первого ребенка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  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1,76 млрд. руб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(7,9%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spcAft>
                <a:spcPts val="952"/>
              </a:spcAft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пособия по уходу за ребенком лицам, не подлежащих ОСС </a:t>
            </a:r>
            <a:r>
              <a:rPr lang="ru-RU" altLang="ru-RU" sz="1800" i="1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   </a:t>
            </a:r>
            <a:r>
              <a:rPr lang="ru-RU" altLang="ru-RU" sz="1800" i="1" dirty="0" smtClean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                             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–      </a:t>
            </a:r>
            <a:r>
              <a:rPr lang="ru-RU" altLang="ru-RU" sz="1800" b="1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0,74 млрд. руб.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(3,3%);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ежемесячного пособия на ребенка и единовременного пособия</a:t>
            </a:r>
            <a:endParaRPr lang="ru-RU" altLang="ru-RU" sz="1800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spcAft>
                <a:spcPts val="952"/>
              </a:spcAft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жене военнослужащего, проходящего военную службу по призыву 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–      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0,17 млрд. руб.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(0,8%);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 социальной поддержки отдельным категориям граждан</a:t>
            </a:r>
          </a:p>
          <a:p>
            <a:pPr algn="just" eaLnBrk="0" hangingPunct="0">
              <a:spcAft>
                <a:spcPts val="952"/>
              </a:spcAft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из числа военнослужащих и членов их семей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                                    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                           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–       </a:t>
            </a:r>
            <a:r>
              <a:rPr lang="ru-RU" altLang="ru-RU" sz="1800" b="1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0,16 млрд. </a:t>
            </a:r>
            <a:r>
              <a:rPr lang="ru-RU" altLang="ru-RU" sz="1800" b="1" dirty="0" smtClean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руб.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(0,7%);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единовременного пособия при рождении ребенка лицам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,  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не подлежащих ОСС </a:t>
            </a:r>
            <a:r>
              <a:rPr lang="ru-RU" altLang="ru-RU" sz="1800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   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–       </a:t>
            </a:r>
            <a:r>
              <a:rPr lang="ru-RU" altLang="ru-RU" sz="18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0,10 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млрд. руб.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(0,5%);</a:t>
            </a:r>
          </a:p>
          <a:p>
            <a:pPr algn="just" eaLnBrk="0" hangingPunct="0">
              <a:defRPr/>
            </a:pPr>
            <a:endParaRPr lang="ru-RU" altLang="ru-RU" sz="1800" dirty="0">
              <a:solidFill>
                <a:srgbClr val="195C4E"/>
              </a:solidFill>
              <a:latin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 единовременного пособия при всех формах 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устройствах  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детей в семью  	</a:t>
            </a:r>
            <a:r>
              <a:rPr lang="ru-RU" altLang="ru-RU" sz="1800" dirty="0" smtClean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                –       </a:t>
            </a:r>
            <a:r>
              <a:rPr lang="ru-RU" altLang="ru-RU" sz="1800" b="1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0,02 млрд. руб. </a:t>
            </a:r>
            <a:r>
              <a:rPr lang="ru-RU" altLang="ru-RU" sz="1800" dirty="0">
                <a:solidFill>
                  <a:srgbClr val="195C4E"/>
                </a:solidFill>
                <a:latin typeface="Times New Roman" pitchFamily="18" charset="0"/>
                <a:cs typeface="Arial" charset="0"/>
              </a:rPr>
              <a:t>(0,1%);</a:t>
            </a:r>
            <a:endParaRPr lang="ru-RU" altLang="ru-RU" sz="18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000" y="381000"/>
            <a:ext cx="132588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Кассовые расходы на осуществление мер социальной поддержки отдельным категориям граждан из числа военнослужащих и членов их семей, реабилитированным лицам и выплату государственных пособий гражданам и семьям, имеющим детей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879600" y="2286000"/>
            <a:ext cx="1318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050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3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34" y="0"/>
            <a:ext cx="73095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ject 69"/>
          <p:cNvSpPr>
            <a:spLocks noChangeArrowheads="1"/>
          </p:cNvSpPr>
          <p:nvPr/>
        </p:nvSpPr>
        <p:spPr bwMode="auto">
          <a:xfrm>
            <a:off x="279400" y="533400"/>
            <a:ext cx="762000" cy="838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18958</TotalTime>
  <Words>7745</Words>
  <Application>Microsoft Office PowerPoint</Application>
  <PresentationFormat>Произвольный</PresentationFormat>
  <Paragraphs>1242</Paragraphs>
  <Slides>67</Slides>
  <Notes>59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67</vt:i4>
      </vt:variant>
    </vt:vector>
  </HeadingPairs>
  <TitlesOfParts>
    <vt:vector size="71" baseType="lpstr">
      <vt:lpstr>Тема Office</vt:lpstr>
      <vt:lpstr>Picture</vt:lpstr>
      <vt:lpstr>Worksheet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 Количество обращений граждан,  поступивших в ОСФР по Омской области и рассмотренных в рамках Федерального закона от 02.05.2002 № 59-ФЗ  «О порядке рассмотрения обращений граждан Российской Федерации» в 2022-2023 гг. 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Талипова Надежда Валерьевна</dc:creator>
  <cp:lastModifiedBy>USERPFR</cp:lastModifiedBy>
  <cp:revision>817</cp:revision>
  <cp:lastPrinted>2024-01-30T19:24:53Z</cp:lastPrinted>
  <dcterms:created xsi:type="dcterms:W3CDTF">2023-05-03T09:25:15Z</dcterms:created>
  <dcterms:modified xsi:type="dcterms:W3CDTF">2024-04-02T03:23:14Z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2023-05-03T00:00:00Z</vt:filetime>
  </property>
</Properties>
</file>