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charts/chart28.xml" ContentType="application/vnd.openxmlformats-officedocument.drawingml.char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35.xml" ContentType="application/vnd.openxmlformats-officedocument.drawingml.char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notesSlides/notesSlide16.xml" ContentType="application/vnd.openxmlformats-officedocument.presentationml.notesSlide+xml"/>
  <Override PartName="/ppt/charts/chart24.xml" ContentType="application/vnd.openxmlformats-officedocument.drawingml.chart+xml"/>
  <Override PartName="/ppt/theme/themeOverride1.xml" ContentType="application/vnd.openxmlformats-officedocument.themeOverr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charts/chart31.xml" ContentType="application/vnd.openxmlformats-officedocument.drawingml.chart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Override PartName="/ppt/notesSlides/notesSlide3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rawings/drawing7.xml" ContentType="application/vnd.openxmlformats-officedocument.drawingml.chartshape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diagrams/drawing3.xml" ContentType="application/vnd.ms-office.drawingml.diagramDrawing+xml"/>
  <Override PartName="/ppt/charts/chart29.xml" ContentType="application/vnd.openxmlformats-officedocument.drawingml.char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charts/chart18.xml" ContentType="application/vnd.openxmlformats-officedocument.drawingml.chart+xml"/>
  <Override PartName="/ppt/charts/chart36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charts/chart25.xml" ContentType="application/vnd.openxmlformats-officedocument.drawingml.chart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charts/chart14.xml" ContentType="application/vnd.openxmlformats-officedocument.drawingml.chart+xml"/>
  <Override PartName="/ppt/notesSlides/notesSlide24.xml" ContentType="application/vnd.openxmlformats-officedocument.presentationml.notesSlide+xml"/>
  <Override PartName="/ppt/theme/themeOverride2.xml" ContentType="application/vnd.openxmlformats-officedocument.themeOverride+xml"/>
  <Override PartName="/ppt/charts/chart32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rawings/drawing8.xml" ContentType="application/vnd.openxmlformats-officedocument.drawingml.chartshapes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Default Extension="xls" ContentType="application/vnd.ms-excel"/>
  <Override PartName="/ppt/notesSlides/notesSlide18.xml" ContentType="application/vnd.openxmlformats-officedocument.presentationml.notesSlide+xml"/>
  <Override PartName="/ppt/charts/chart26.xml" ContentType="application/vnd.openxmlformats-officedocument.drawingml.chart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notesSlides/notesSlide25.xml" ContentType="application/vnd.openxmlformats-officedocument.presentationml.notesSlide+xml"/>
  <Override PartName="/ppt/charts/chart33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22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21.xml" ContentType="application/vnd.openxmlformats-officedocument.presentationml.notesSlide+xml"/>
  <Override PartName="/ppt/drawings/drawing9.xml" ContentType="application/vnd.openxmlformats-officedocument.drawingml.chartshapes+xml"/>
  <Override PartName="/ppt/diagrams/data4.xml" ContentType="application/vnd.openxmlformats-officedocument.drawingml.diagramData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rawings/drawing5.xml" ContentType="application/vnd.openxmlformats-officedocument.drawingml.chartshape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charts/chart27.xml" ContentType="application/vnd.openxmlformats-officedocument.drawingml.chart+xml"/>
  <Override PartName="/ppt/charts/chart38.xml" ContentType="application/vnd.openxmlformats-officedocument.drawingml.char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diagrams/quickStyle1.xml" ContentType="application/vnd.openxmlformats-officedocument.drawingml.diagramStyle+xml"/>
  <Default Extension="jpeg" ContentType="image/jpeg"/>
  <Override PartName="/ppt/charts/chart16.xml" ContentType="application/vnd.openxmlformats-officedocument.drawingml.chart+xml"/>
  <Override PartName="/ppt/charts/chart34.xml" ContentType="application/vnd.openxmlformats-officedocument.drawingml.char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charts/chart23.xml" ContentType="application/vnd.openxmlformats-officedocument.drawingml.chart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charts/chart12.xml" ContentType="application/vnd.openxmlformats-officedocument.drawingml.chart+xml"/>
  <Override PartName="/ppt/notesSlides/notesSlide22.xml" ContentType="application/vnd.openxmlformats-officedocument.presentationml.notesSlide+xml"/>
  <Override PartName="/ppt/charts/chart30.xml" ContentType="application/vnd.openxmlformats-officedocument.drawingml.chart+xml"/>
  <Override PartName="/ppt/diagrams/layout4.xml" ContentType="application/vnd.openxmlformats-officedocument.drawingml.diagramLayout+xml"/>
  <Override PartName="/ppt/notesSlides/notesSlide33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rawings/drawing6.xml" ContentType="application/vnd.openxmlformats-officedocument.drawingml.chartshapes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charts/chart39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bookmarkIdSeed="2">
  <p:sldMasterIdLst>
    <p:sldMasterId id="2147484038" r:id="rId1"/>
  </p:sldMasterIdLst>
  <p:notesMasterIdLst>
    <p:notesMasterId r:id="rId61"/>
  </p:notesMasterIdLst>
  <p:handoutMasterIdLst>
    <p:handoutMasterId r:id="rId62"/>
  </p:handoutMasterIdLst>
  <p:sldIdLst>
    <p:sldId id="509" r:id="rId2"/>
    <p:sldId id="320" r:id="rId3"/>
    <p:sldId id="480" r:id="rId4"/>
    <p:sldId id="481" r:id="rId5"/>
    <p:sldId id="482" r:id="rId6"/>
    <p:sldId id="483" r:id="rId7"/>
    <p:sldId id="484" r:id="rId8"/>
    <p:sldId id="493" r:id="rId9"/>
    <p:sldId id="498" r:id="rId10"/>
    <p:sldId id="499" r:id="rId11"/>
    <p:sldId id="560" r:id="rId12"/>
    <p:sldId id="501" r:id="rId13"/>
    <p:sldId id="502" r:id="rId14"/>
    <p:sldId id="503" r:id="rId15"/>
    <p:sldId id="504" r:id="rId16"/>
    <p:sldId id="506" r:id="rId17"/>
    <p:sldId id="507" r:id="rId18"/>
    <p:sldId id="508" r:id="rId19"/>
    <p:sldId id="505" r:id="rId20"/>
    <p:sldId id="510" r:id="rId21"/>
    <p:sldId id="511" r:id="rId22"/>
    <p:sldId id="512" r:id="rId23"/>
    <p:sldId id="515" r:id="rId24"/>
    <p:sldId id="516" r:id="rId25"/>
    <p:sldId id="513" r:id="rId26"/>
    <p:sldId id="514" r:id="rId27"/>
    <p:sldId id="517" r:id="rId28"/>
    <p:sldId id="518" r:id="rId29"/>
    <p:sldId id="519" r:id="rId30"/>
    <p:sldId id="520" r:id="rId31"/>
    <p:sldId id="521" r:id="rId32"/>
    <p:sldId id="522" r:id="rId33"/>
    <p:sldId id="523" r:id="rId34"/>
    <p:sldId id="524" r:id="rId35"/>
    <p:sldId id="525" r:id="rId36"/>
    <p:sldId id="526" r:id="rId37"/>
    <p:sldId id="528" r:id="rId38"/>
    <p:sldId id="529" r:id="rId39"/>
    <p:sldId id="554" r:id="rId40"/>
    <p:sldId id="527" r:id="rId41"/>
    <p:sldId id="559" r:id="rId42"/>
    <p:sldId id="531" r:id="rId43"/>
    <p:sldId id="532" r:id="rId44"/>
    <p:sldId id="533" r:id="rId45"/>
    <p:sldId id="562" r:id="rId46"/>
    <p:sldId id="563" r:id="rId47"/>
    <p:sldId id="534" r:id="rId48"/>
    <p:sldId id="537" r:id="rId49"/>
    <p:sldId id="536" r:id="rId50"/>
    <p:sldId id="377" r:id="rId51"/>
    <p:sldId id="539" r:id="rId52"/>
    <p:sldId id="540" r:id="rId53"/>
    <p:sldId id="561" r:id="rId54"/>
    <p:sldId id="550" r:id="rId55"/>
    <p:sldId id="551" r:id="rId56"/>
    <p:sldId id="552" r:id="rId57"/>
    <p:sldId id="553" r:id="rId58"/>
    <p:sldId id="564" r:id="rId59"/>
    <p:sldId id="397" r:id="rId60"/>
  </p:sldIdLst>
  <p:sldSz cx="16256000" cy="9144000"/>
  <p:notesSz cx="9939338" cy="6807200"/>
  <p:defaultTextStyle>
    <a:defPPr>
      <a:defRPr lang="x-none"/>
    </a:defPPr>
    <a:lvl1pPr marL="0" algn="l" defTabSz="91436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184" algn="l" defTabSz="91436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366" algn="l" defTabSz="91436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548" algn="l" defTabSz="91436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733" algn="l" defTabSz="91436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5915" algn="l" defTabSz="91436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3099" algn="l" defTabSz="91436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200281" algn="l" defTabSz="91436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7465" algn="l" defTabSz="91436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99"/>
    <a:srgbClr val="008000"/>
    <a:srgbClr val="CC3300"/>
    <a:srgbClr val="5DA202"/>
    <a:srgbClr val="CCEDE8"/>
    <a:srgbClr val="006600"/>
    <a:srgbClr val="792D2B"/>
    <a:srgbClr val="0000FF"/>
    <a:srgbClr val="0000CC"/>
    <a:srgbClr val="E4E28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6" autoAdjust="0"/>
    <p:restoredTop sz="94749" autoAdjust="0"/>
  </p:normalViewPr>
  <p:slideViewPr>
    <p:cSldViewPr>
      <p:cViewPr>
        <p:scale>
          <a:sx n="70" d="100"/>
          <a:sy n="70" d="100"/>
        </p:scale>
        <p:origin x="-1410" y="-37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0" d="100"/>
          <a:sy n="110" d="100"/>
        </p:scale>
        <p:origin x="900" y="10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l06546030011.0065.pfr.ru\exchange\00-&#1054;&#1090;&#1076;&#1077;&#1083;&#1077;&#1085;&#1080;&#1077;\210\&#1051;&#1045;&#1042;\&#1044;&#1083;&#1103;%20&#1089;&#1083;&#1072;&#1081;&#1076;&#1086;&#1074;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8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10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16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8.xlsx"/><Relationship Id="rId1" Type="http://schemas.openxmlformats.org/officeDocument/2006/relationships/themeOverride" Target="../theme/themeOverride1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_____Microsoft_Office_Excel19.xlsx"/><Relationship Id="rId1" Type="http://schemas.openxmlformats.org/officeDocument/2006/relationships/themeOverride" Target="../theme/themeOverride2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_____Microsoft_Office_Excel20.xlsx"/><Relationship Id="rId1" Type="http://schemas.openxmlformats.org/officeDocument/2006/relationships/themeOverride" Target="../theme/themeOverride3.xm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kirig\Desktop\&#1089;&#1083;&#1072;&#1081;&#1076;%201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24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Office_Excel26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7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8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9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0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1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kirig\Desktop\&#1089;&#1083;&#1072;&#1081;&#1076;%20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10\org_ks\10-01-01%20&#1055;&#1088;&#1080;&#1082;&#1072;&#1079;&#1099;%20&#1087;&#1086;%20&#1074;&#1086;&#1087;&#1088;.%20&#1086;&#1088;&#1075;.%20&#1050;&#1057;%20&#1080;%20&#1043;&#1086;&#1089;.&#1059;&#1089;&#1083;&#1091;&#1075;&#1080;\&#1055;&#1088;&#1080;&#1082;&#1072;&#1079;&#1099;%202023%20&#1075;&#1086;&#1076;\&#1055;&#1056;&#1048;&#1050;&#1040;&#1047;%20&#1053;&#1040;%20&#1057;&#1054;&#1042;&#1045;&#1058;%20&#1048;&#1058;&#1054;&#1043;&#1054;&#1042;&#1067;&#1049;\&#1055;&#1088;&#1080;&#1083;&#1086;&#1078;&#1077;&#1085;&#1080;&#1077;%201_&#1076;&#1083;&#1103;%20&#1089;&#1083;&#1072;&#1081;&#1076;&#1072;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l06546030019.0065.pfr.ru\otdels-1700\&#1054;&#1090;&#1076;&#1077;&#1083;%20&#1054;&#1056;&#1050;&#1057;\&#1057;&#1090;&#1072;&#1090;.&#1089;&#1073;&#1086;&#1088;&#1085;&#1080;&#1082;\&#1055;&#1088;&#1080;&#1083;&#1086;&#1078;&#1077;&#1085;&#1080;&#1077;%20&#1076;&#1083;&#1103;%20&#1089;&#1083;&#1072;&#1081;&#1076;&#1072;%2020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60"/>
      <c:rotY val="90"/>
      <c:rAngAx val="1"/>
    </c:view3D>
    <c:plotArea>
      <c:layout>
        <c:manualLayout>
          <c:layoutTarget val="inner"/>
          <c:xMode val="edge"/>
          <c:yMode val="edge"/>
          <c:x val="0.10053091127876665"/>
          <c:y val="3.2606518898794096E-2"/>
          <c:w val="0.63702823575042034"/>
          <c:h val="0.85797611201683865"/>
        </c:manualLayout>
      </c:layout>
      <c:bar3DChart>
        <c:barDir val="col"/>
        <c:grouping val="clustered"/>
        <c:ser>
          <c:idx val="0"/>
          <c:order val="0"/>
          <c:tx>
            <c:strRef>
              <c:f>'слайд 8'!$C$7</c:f>
              <c:strCache>
                <c:ptCount val="1"/>
                <c:pt idx="0">
                  <c:v>Средний размер страховой пенсии по старости (руб.)</c:v>
                </c:pt>
              </c:strCache>
            </c:strRef>
          </c:tx>
          <c:spPr>
            <a:gradFill flip="none" rotWithShape="1">
              <a:gsLst>
                <a:gs pos="10000">
                  <a:srgbClr val="E5700A"/>
                </a:gs>
                <a:gs pos="7000">
                  <a:srgbClr val="EA7D08"/>
                </a:gs>
                <a:gs pos="0">
                  <a:schemeClr val="accent6">
                    <a:lumMod val="75000"/>
                  </a:schemeClr>
                </a:gs>
                <a:gs pos="0">
                  <a:srgbClr val="FF6600"/>
                </a:gs>
                <a:gs pos="100000">
                  <a:srgbClr val="FFC0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c:spPr>
          <c:dLbls>
            <c:dLbl>
              <c:idx val="0"/>
              <c:layout>
                <c:manualLayout>
                  <c:x val="1.5765707898214361E-2"/>
                  <c:y val="-2.9987345103507052E-2"/>
                </c:manualLayout>
              </c:layout>
              <c:showVal val="1"/>
            </c:dLbl>
            <c:dLbl>
              <c:idx val="1"/>
              <c:layout>
                <c:manualLayout>
                  <c:x val="2.2376074752599992E-2"/>
                  <c:y val="-3.7020191839271618E-2"/>
                </c:manualLayout>
              </c:layout>
              <c:showVal val="1"/>
            </c:dLbl>
            <c:dLbl>
              <c:idx val="2"/>
              <c:layout>
                <c:manualLayout>
                  <c:x val="2.0801256492289252E-2"/>
                  <c:y val="-3.4004574801077291E-2"/>
                </c:manualLayout>
              </c:layout>
              <c:showVal val="1"/>
            </c:dLbl>
            <c:dLbl>
              <c:idx val="3"/>
              <c:layout>
                <c:manualLayout>
                  <c:x val="1.7945261864467678E-3"/>
                  <c:y val="-7.3421439060205582E-2"/>
                </c:manualLayout>
              </c:layout>
              <c:showVal val="1"/>
            </c:dLbl>
            <c:spPr>
              <a:gradFill>
                <a:gsLst>
                  <a:gs pos="100000">
                    <a:srgbClr val="FFC000"/>
                  </a:gs>
                  <a:gs pos="100000">
                    <a:srgbClr val="EA7D08"/>
                  </a:gs>
                  <a:gs pos="0">
                    <a:srgbClr val="82A280"/>
                  </a:gs>
                  <a:gs pos="0">
                    <a:srgbClr val="6DB36F"/>
                  </a:gs>
                  <a:gs pos="0">
                    <a:srgbClr val="7DAB75">
                      <a:alpha val="15000"/>
                    </a:srgbClr>
                  </a:gs>
                  <a:gs pos="0">
                    <a:srgbClr val="67BB69">
                      <a:alpha val="8000"/>
                    </a:srgbClr>
                  </a:gs>
                  <a:gs pos="10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6200000" scaled="1"/>
              </a:gra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'слайд 8'!$D$6:$F$6</c:f>
              <c:strCache>
                <c:ptCount val="3"/>
                <c:pt idx="0">
                  <c:v>за 2022 год</c:v>
                </c:pt>
                <c:pt idx="1">
                  <c:v>за 2023 год</c:v>
                </c:pt>
                <c:pt idx="2">
                  <c:v>за 2024 год</c:v>
                </c:pt>
              </c:strCache>
            </c:strRef>
          </c:cat>
          <c:val>
            <c:numRef>
              <c:f>'слайд 8'!$D$7:$F$7</c:f>
              <c:numCache>
                <c:formatCode>#,##0</c:formatCode>
                <c:ptCount val="3"/>
                <c:pt idx="0">
                  <c:v>18458</c:v>
                </c:pt>
                <c:pt idx="1">
                  <c:v>19634</c:v>
                </c:pt>
                <c:pt idx="2">
                  <c:v>21037</c:v>
                </c:pt>
              </c:numCache>
            </c:numRef>
          </c:val>
        </c:ser>
        <c:ser>
          <c:idx val="1"/>
          <c:order val="1"/>
          <c:tx>
            <c:strRef>
              <c:f>'слайд 8'!$C$8</c:f>
              <c:strCache>
                <c:ptCount val="1"/>
                <c:pt idx="0">
                  <c:v>Прожиточный минимум пенсионера (руб.)</c:v>
                </c:pt>
              </c:strCache>
            </c:strRef>
          </c:tx>
          <c:spPr>
            <a:gradFill>
              <a:gsLst>
                <a:gs pos="100000">
                  <a:srgbClr val="FFFF00"/>
                </a:gs>
                <a:gs pos="100000">
                  <a:srgbClr val="EA7D08"/>
                </a:gs>
                <a:gs pos="4000">
                  <a:srgbClr val="F9E027"/>
                </a:gs>
                <a:gs pos="0">
                  <a:srgbClr val="FFFF00"/>
                </a:gs>
                <a:gs pos="0">
                  <a:srgbClr val="F9E027"/>
                </a:gs>
                <a:gs pos="100000">
                  <a:srgbClr val="FFC0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</a:gradFill>
          </c:spPr>
          <c:dLbls>
            <c:dLbl>
              <c:idx val="0"/>
              <c:layout>
                <c:manualLayout>
                  <c:x val="8.7529729561700194E-3"/>
                  <c:y val="-1.7778449719184502E-2"/>
                </c:manualLayout>
              </c:layout>
              <c:showVal val="1"/>
            </c:dLbl>
            <c:dLbl>
              <c:idx val="1"/>
              <c:layout>
                <c:manualLayout>
                  <c:x val="1.1957009261603108E-2"/>
                  <c:y val="-2.1176793383616992E-2"/>
                </c:manualLayout>
              </c:layout>
              <c:showVal val="1"/>
            </c:dLbl>
            <c:dLbl>
              <c:idx val="2"/>
              <c:layout>
                <c:manualLayout>
                  <c:x val="1.611375550103954E-2"/>
                  <c:y val="-2.7050541192807986E-2"/>
                </c:manualLayout>
              </c:layout>
              <c:showVal val="1"/>
            </c:dLbl>
            <c:dLbl>
              <c:idx val="3"/>
              <c:layout>
                <c:manualLayout>
                  <c:x val="-3.5891936741680292E-3"/>
                  <c:y val="-2.3494860499265805E-2"/>
                </c:manualLayout>
              </c:layout>
              <c:showVal val="1"/>
            </c:dLbl>
            <c:spPr>
              <a:gradFill>
                <a:gsLst>
                  <a:gs pos="100000">
                    <a:srgbClr val="FFFF00"/>
                  </a:gs>
                  <a:gs pos="100000">
                    <a:srgbClr val="EA7D08"/>
                  </a:gs>
                  <a:gs pos="0">
                    <a:srgbClr val="82A280"/>
                  </a:gs>
                  <a:gs pos="0">
                    <a:srgbClr val="6DB36F"/>
                  </a:gs>
                  <a:gs pos="0">
                    <a:srgbClr val="7DAB75">
                      <a:alpha val="15000"/>
                    </a:srgbClr>
                  </a:gs>
                  <a:gs pos="0">
                    <a:srgbClr val="67BB69">
                      <a:alpha val="8000"/>
                    </a:srgbClr>
                  </a:gs>
                  <a:gs pos="10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6200000" scaled="1"/>
              </a:gra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'слайд 8'!$D$6:$F$6</c:f>
              <c:strCache>
                <c:ptCount val="3"/>
                <c:pt idx="0">
                  <c:v>за 2022 год</c:v>
                </c:pt>
                <c:pt idx="1">
                  <c:v>за 2023 год</c:v>
                </c:pt>
                <c:pt idx="2">
                  <c:v>за 2024 год</c:v>
                </c:pt>
              </c:strCache>
            </c:strRef>
          </c:cat>
          <c:val>
            <c:numRef>
              <c:f>'слайд 8'!$D$8:$F$8</c:f>
              <c:numCache>
                <c:formatCode>#,##0</c:formatCode>
                <c:ptCount val="3"/>
                <c:pt idx="0">
                  <c:v>10694</c:v>
                </c:pt>
                <c:pt idx="1">
                  <c:v>11348</c:v>
                </c:pt>
                <c:pt idx="2">
                  <c:v>11802</c:v>
                </c:pt>
              </c:numCache>
            </c:numRef>
          </c:val>
        </c:ser>
        <c:ser>
          <c:idx val="2"/>
          <c:order val="2"/>
          <c:tx>
            <c:strRef>
              <c:f>'слайд 8'!$C$9</c:f>
              <c:strCache>
                <c:ptCount val="1"/>
                <c:pt idx="0">
                  <c:v>Средняя заработная плата работников (руб.)</c:v>
                </c:pt>
              </c:strCache>
            </c:strRef>
          </c:tx>
          <c:spPr>
            <a:gradFill flip="none" rotWithShape="1">
              <a:gsLst>
                <a:gs pos="100000">
                  <a:srgbClr val="92D050"/>
                </a:gs>
                <a:gs pos="100000">
                  <a:srgbClr val="EA7D08"/>
                </a:gs>
                <a:gs pos="3000">
                  <a:srgbClr val="82A280"/>
                </a:gs>
                <a:gs pos="0">
                  <a:srgbClr val="6DB36F"/>
                </a:gs>
                <a:gs pos="0">
                  <a:srgbClr val="7DAB75"/>
                </a:gs>
                <a:gs pos="0">
                  <a:srgbClr val="82A280"/>
                </a:gs>
                <a:gs pos="100000">
                  <a:srgbClr val="FFC0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c:spPr>
          <c:dLbls>
            <c:dLbl>
              <c:idx val="0"/>
              <c:layout>
                <c:manualLayout>
                  <c:x val="-2.1055730121240252E-3"/>
                  <c:y val="-4.7687261670782306E-2"/>
                </c:manualLayout>
              </c:layout>
              <c:showVal val="1"/>
            </c:dLbl>
            <c:dLbl>
              <c:idx val="1"/>
              <c:layout>
                <c:manualLayout>
                  <c:x val="1.2561671592781301E-2"/>
                  <c:y val="-7.0799246305722138E-2"/>
                </c:manualLayout>
              </c:layout>
              <c:showVal val="1"/>
            </c:dLbl>
            <c:dLbl>
              <c:idx val="2"/>
              <c:layout>
                <c:manualLayout>
                  <c:x val="9.7600826749849896E-3"/>
                  <c:y val="-6.6546277164631323E-2"/>
                </c:manualLayout>
              </c:layout>
              <c:showVal val="1"/>
            </c:dLbl>
            <c:dLbl>
              <c:idx val="3"/>
              <c:layout>
                <c:manualLayout>
                  <c:x val="1.0767015817406005E-2"/>
                  <c:y val="-2.9368575624082228E-2"/>
                </c:manualLayout>
              </c:layout>
              <c:showVal val="1"/>
            </c:dLbl>
            <c:spPr>
              <a:gradFill>
                <a:gsLst>
                  <a:gs pos="100000">
                    <a:srgbClr val="92D050"/>
                  </a:gs>
                  <a:gs pos="100000">
                    <a:srgbClr val="EA7D08"/>
                  </a:gs>
                  <a:gs pos="0">
                    <a:srgbClr val="82A280"/>
                  </a:gs>
                  <a:gs pos="0">
                    <a:srgbClr val="6DB36F"/>
                  </a:gs>
                  <a:gs pos="0">
                    <a:srgbClr val="7DAB75">
                      <a:alpha val="15000"/>
                    </a:srgbClr>
                  </a:gs>
                  <a:gs pos="0">
                    <a:srgbClr val="67BB69">
                      <a:alpha val="8000"/>
                    </a:srgbClr>
                  </a:gs>
                  <a:gs pos="10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6200000" scaled="1"/>
              </a:gra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'слайд 8'!$D$6:$F$6</c:f>
              <c:strCache>
                <c:ptCount val="3"/>
                <c:pt idx="0">
                  <c:v>за 2022 год</c:v>
                </c:pt>
                <c:pt idx="1">
                  <c:v>за 2023 год</c:v>
                </c:pt>
                <c:pt idx="2">
                  <c:v>за 2024 год</c:v>
                </c:pt>
              </c:strCache>
            </c:strRef>
          </c:cat>
          <c:val>
            <c:numRef>
              <c:f>'слайд 8'!$D$9:$F$9</c:f>
              <c:numCache>
                <c:formatCode>#,##0</c:formatCode>
                <c:ptCount val="3"/>
                <c:pt idx="0">
                  <c:v>46565</c:v>
                </c:pt>
                <c:pt idx="1">
                  <c:v>52666</c:v>
                </c:pt>
                <c:pt idx="2">
                  <c:v>62349</c:v>
                </c:pt>
              </c:numCache>
            </c:numRef>
          </c:val>
        </c:ser>
        <c:ser>
          <c:idx val="3"/>
          <c:order val="3"/>
          <c:tx>
            <c:strRef>
              <c:f>'слайд 8'!$C$10</c:f>
              <c:strCache>
                <c:ptCount val="1"/>
                <c:pt idx="0">
                  <c:v>Минимальный размер оплаты труда (руб.)</c:v>
                </c:pt>
              </c:strCache>
            </c:strRef>
          </c:tx>
          <c:spPr>
            <a:gradFill>
              <a:gsLst>
                <a:gs pos="35800">
                  <a:srgbClr val="FF6600"/>
                </a:gs>
                <a:gs pos="100000">
                  <a:srgbClr val="FF6600"/>
                </a:gs>
                <a:gs pos="100000">
                  <a:srgbClr val="EA7D08"/>
                </a:gs>
                <a:gs pos="0">
                  <a:srgbClr val="FF6600"/>
                </a:gs>
                <a:gs pos="0">
                  <a:srgbClr val="FF0000"/>
                </a:gs>
                <a:gs pos="0">
                  <a:srgbClr val="FF0000"/>
                </a:gs>
                <a:gs pos="100000">
                  <a:srgbClr val="FFC000"/>
                </a:gs>
                <a:gs pos="0">
                  <a:srgbClr val="FF6600"/>
                </a:gs>
                <a:gs pos="100000">
                  <a:srgbClr val="FFC000"/>
                </a:gs>
              </a:gsLst>
              <a:lin ang="16200000" scaled="1"/>
            </a:gradFill>
          </c:spPr>
          <c:dLbls>
            <c:dLbl>
              <c:idx val="0"/>
              <c:layout>
                <c:manualLayout>
                  <c:x val="3.059829295695661E-2"/>
                  <c:y val="-3.8336497057456592E-2"/>
                </c:manualLayout>
              </c:layout>
              <c:showVal val="1"/>
            </c:dLbl>
            <c:dLbl>
              <c:idx val="1"/>
              <c:layout>
                <c:manualLayout>
                  <c:x val="3.4150376865214792E-2"/>
                  <c:y val="-4.0114342029375041E-2"/>
                </c:manualLayout>
              </c:layout>
              <c:showVal val="1"/>
            </c:dLbl>
            <c:dLbl>
              <c:idx val="2"/>
              <c:layout>
                <c:manualLayout>
                  <c:x val="3.6292824367043515E-2"/>
                  <c:y val="-5.124309160241227E-2"/>
                </c:manualLayout>
              </c:layout>
              <c:showVal val="1"/>
            </c:dLbl>
            <c:dLbl>
              <c:idx val="3"/>
              <c:layout>
                <c:manualLayout>
                  <c:x val="1.9739788050914243E-2"/>
                  <c:y val="-2.6431718061674585E-2"/>
                </c:manualLayout>
              </c:layout>
              <c:showVal val="1"/>
            </c:dLbl>
            <c:spPr>
              <a:gradFill>
                <a:gsLst>
                  <a:gs pos="57000">
                    <a:srgbClr val="FF6600">
                      <a:alpha val="41000"/>
                    </a:srgbClr>
                  </a:gs>
                  <a:gs pos="100000">
                    <a:srgbClr val="FF6600"/>
                  </a:gs>
                  <a:gs pos="100000">
                    <a:srgbClr val="EA7D08"/>
                  </a:gs>
                  <a:gs pos="0">
                    <a:srgbClr val="FF6600"/>
                  </a:gs>
                  <a:gs pos="0">
                    <a:srgbClr val="FF0000"/>
                  </a:gs>
                  <a:gs pos="0">
                    <a:srgbClr val="FF0000"/>
                  </a:gs>
                  <a:gs pos="100000">
                    <a:srgbClr val="FFC000"/>
                  </a:gs>
                  <a:gs pos="20000">
                    <a:srgbClr val="FF6600"/>
                  </a:gs>
                  <a:gs pos="100000">
                    <a:srgbClr val="FFC000"/>
                  </a:gs>
                </a:gsLst>
                <a:lin ang="16200000" scaled="1"/>
              </a:gra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'слайд 8'!$D$6:$F$6</c:f>
              <c:strCache>
                <c:ptCount val="3"/>
                <c:pt idx="0">
                  <c:v>за 2022 год</c:v>
                </c:pt>
                <c:pt idx="1">
                  <c:v>за 2023 год</c:v>
                </c:pt>
                <c:pt idx="2">
                  <c:v>за 2024 год</c:v>
                </c:pt>
              </c:strCache>
            </c:strRef>
          </c:cat>
          <c:val>
            <c:numRef>
              <c:f>'слайд 8'!$D$10:$F$10</c:f>
              <c:numCache>
                <c:formatCode>#,##0</c:formatCode>
                <c:ptCount val="3"/>
                <c:pt idx="0">
                  <c:v>15279</c:v>
                </c:pt>
                <c:pt idx="1">
                  <c:v>16242</c:v>
                </c:pt>
                <c:pt idx="2">
                  <c:v>19242</c:v>
                </c:pt>
              </c:numCache>
            </c:numRef>
          </c:val>
        </c:ser>
        <c:shape val="cylinder"/>
        <c:axId val="111537152"/>
        <c:axId val="111624960"/>
        <c:axId val="0"/>
      </c:bar3DChart>
      <c:catAx>
        <c:axId val="111537152"/>
        <c:scaling>
          <c:orientation val="minMax"/>
        </c:scaling>
        <c:axPos val="b"/>
        <c:tickLblPos val="low"/>
        <c:txPr>
          <a:bodyPr/>
          <a:lstStyle/>
          <a:p>
            <a:pPr>
              <a:defRPr sz="1800" b="1">
                <a:solidFill>
                  <a:schemeClr val="tx2">
                    <a:lumMod val="75000"/>
                  </a:schemeClr>
                </a:solidFill>
              </a:defRPr>
            </a:pPr>
            <a:endParaRPr lang="ru-RU"/>
          </a:p>
        </c:txPr>
        <c:crossAx val="111624960"/>
        <c:crosses val="autoZero"/>
        <c:lblAlgn val="ctr"/>
        <c:lblOffset val="100"/>
      </c:catAx>
      <c:valAx>
        <c:axId val="111624960"/>
        <c:scaling>
          <c:orientation val="minMax"/>
        </c:scaling>
        <c:axPos val="l"/>
        <c:majorGridlines/>
        <c:numFmt formatCode="#,##0" sourceLinked="1"/>
        <c:tickLblPos val="nextTo"/>
        <c:crossAx val="1115371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80801060530409"/>
          <c:y val="0.14025740955388691"/>
          <c:w val="0.19294590125273592"/>
          <c:h val="0.73619356392122559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title>
      <c:tx>
        <c:rich>
          <a:bodyPr/>
          <a:lstStyle/>
          <a:p>
            <a:pPr>
              <a:defRPr sz="2400"/>
            </a:pP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Страховые пенсии </a:t>
            </a:r>
            <a:r>
              <a:rPr lang="ru-RU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(23178)</a:t>
            </a:r>
            <a:endParaRPr lang="ru-RU" sz="24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1546513750998517"/>
          <c:y val="2.6278746258456442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2.8113774395437528E-2"/>
          <c:y val="5.6856427717184128E-4"/>
          <c:w val="0.52430825368218226"/>
          <c:h val="0.709122046913793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"/>
          <c:dPt>
            <c:idx val="1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FFFFF"/>
                </a:solidFill>
              </a:ln>
            </c:spPr>
          </c:dPt>
          <c:dPt>
            <c:idx val="2"/>
            <c:spPr>
              <a:solidFill>
                <a:srgbClr val="DEF6F1">
                  <a:lumMod val="75000"/>
                </a:srgbClr>
              </a:solidFill>
            </c:spPr>
          </c:dPt>
          <c:dPt>
            <c:idx val="4"/>
            <c:spPr>
              <a:solidFill>
                <a:srgbClr val="FFFF00"/>
              </a:solidFill>
            </c:spPr>
          </c:dPt>
          <c:dLbls>
            <c:dLbl>
              <c:idx val="2"/>
              <c:layout>
                <c:manualLayout>
                  <c:x val="5.457843114814185E-2"/>
                  <c:y val="1.6617139262737005E-2"/>
                </c:manualLayout>
              </c:layout>
              <c:showPercent val="1"/>
            </c:dLbl>
            <c:dLbl>
              <c:idx val="4"/>
              <c:layout>
                <c:manualLayout>
                  <c:x val="2.5371726789965333E-2"/>
                  <c:y val="3.2885555984373094E-2"/>
                </c:manualLayout>
              </c:layout>
              <c:showPercent val="1"/>
            </c:dLbl>
            <c:dLbl>
              <c:idx val="5"/>
              <c:delete val="1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по старости на общих основаниях</c:v>
                </c:pt>
                <c:pt idx="1">
                  <c:v> по инвалидности</c:v>
                </c:pt>
                <c:pt idx="2">
                  <c:v>по случаю потери кормильца</c:v>
                </c:pt>
                <c:pt idx="3">
                  <c:v>со специальным стажем</c:v>
                </c:pt>
                <c:pt idx="4">
                  <c:v> женщинам, родивших трех и более детей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66</c:v>
                </c:pt>
                <c:pt idx="1">
                  <c:v>13</c:v>
                </c:pt>
                <c:pt idx="2">
                  <c:v>7</c:v>
                </c:pt>
                <c:pt idx="3">
                  <c:v>11</c:v>
                </c:pt>
                <c:pt idx="4">
                  <c:v>3</c:v>
                </c:pt>
              </c:numCache>
            </c:numRef>
          </c:val>
        </c:ser>
        <c:dLbls>
          <c:showPercent val="1"/>
        </c:dLbls>
      </c:pie3DChart>
      <c:spPr>
        <a:noFill/>
        <a:ln w="32771">
          <a:noFill/>
        </a:ln>
      </c:spPr>
    </c:plotArea>
    <c:legend>
      <c:legendPos val="r"/>
      <c:layout>
        <c:manualLayout>
          <c:xMode val="edge"/>
          <c:yMode val="edge"/>
          <c:x val="1.4044943820224524E-3"/>
          <c:y val="0.54189944134079093"/>
          <c:w val="0.58286516853932557"/>
          <c:h val="0.45437616387337665"/>
        </c:manualLayout>
      </c:layout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zero"/>
  </c:chart>
  <c:txPr>
    <a:bodyPr/>
    <a:lstStyle/>
    <a:p>
      <a:pPr>
        <a:defRPr sz="2318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title>
      <c:tx>
        <c:rich>
          <a:bodyPr/>
          <a:lstStyle/>
          <a:p>
            <a:pPr>
              <a:defRPr sz="2400" b="0">
                <a:latin typeface="Times New Roman" pitchFamily="18" charset="0"/>
                <a:cs typeface="Times New Roman" pitchFamily="18" charset="0"/>
              </a:defRPr>
            </a:pP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Пенсии по государственному</a:t>
            </a:r>
            <a:r>
              <a:rPr lang="ru-RU" sz="2400" b="0" baseline="0" dirty="0" smtClean="0">
                <a:latin typeface="Times New Roman" pitchFamily="18" charset="0"/>
                <a:cs typeface="Times New Roman" pitchFamily="18" charset="0"/>
              </a:rPr>
              <a:t> пенсионному обеспечению </a:t>
            </a:r>
            <a:r>
              <a:rPr lang="ru-RU" sz="2400" b="0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(4474)</a:t>
            </a:r>
            <a:endParaRPr lang="ru-RU" sz="24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2.6348510783978096E-2"/>
          <c:y val="1.1262318160488043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4.1246989998670415E-2"/>
          <c:y val="3.0372918825237096E-2"/>
          <c:w val="0.5299367715058132"/>
          <c:h val="0.716573205213502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explosion val="9"/>
          </c:dPt>
          <c:dPt>
            <c:idx val="1"/>
            <c:explosion val="1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FFFFF"/>
                </a:solidFill>
              </a:ln>
            </c:spPr>
          </c:dPt>
          <c:dPt>
            <c:idx val="2"/>
            <c:spPr>
              <a:solidFill>
                <a:srgbClr val="DEF6F1">
                  <a:lumMod val="75000"/>
                </a:srgbClr>
              </a:solidFill>
            </c:spPr>
          </c:dPt>
          <c:dLbls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по инвалидности</c:v>
                </c:pt>
                <c:pt idx="1">
                  <c:v>по случаю потери кормильца</c:v>
                </c:pt>
                <c:pt idx="2">
                  <c:v>по старости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47</c:v>
                </c:pt>
                <c:pt idx="1">
                  <c:v>51</c:v>
                </c:pt>
                <c:pt idx="2">
                  <c:v>2</c:v>
                </c:pt>
              </c:numCache>
            </c:numRef>
          </c:val>
        </c:ser>
        <c:dLbls>
          <c:showPercent val="1"/>
        </c:dLbls>
      </c:pie3DChart>
      <c:spPr>
        <a:noFill/>
        <a:ln w="32771">
          <a:noFill/>
        </a:ln>
      </c:spPr>
    </c:plotArea>
    <c:legend>
      <c:legendPos val="r"/>
      <c:layout>
        <c:manualLayout>
          <c:xMode val="edge"/>
          <c:yMode val="edge"/>
          <c:x val="6.0393244322721674E-2"/>
          <c:y val="0.58605733879697808"/>
          <c:w val="0.52106741573033033"/>
          <c:h val="0.29422718808193671"/>
        </c:manualLayout>
      </c:layout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zero"/>
  </c:chart>
  <c:txPr>
    <a:bodyPr/>
    <a:lstStyle/>
    <a:p>
      <a:pPr>
        <a:defRPr sz="2317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10"/>
      <c:rotY val="30"/>
      <c:rAngAx val="1"/>
    </c:view3D>
    <c:floor>
      <c:spPr>
        <a:noFill/>
        <a:ln w="9360">
          <a:solidFill>
            <a:srgbClr val="878787"/>
          </a:solidFill>
          <a:round/>
        </a:ln>
      </c:spPr>
    </c:floor>
    <c:sideWall>
      <c:spPr>
        <a:noFill/>
        <a:ln w="9360">
          <a:solidFill>
            <a:srgbClr val="878787"/>
          </a:solidFill>
          <a:round/>
        </a:ln>
      </c:spPr>
    </c:sideWall>
    <c:backWall>
      <c:spPr>
        <a:noFill/>
        <a:ln w="9360">
          <a:solidFill>
            <a:srgbClr val="878787"/>
          </a:solidFill>
          <a:round/>
        </a:ln>
      </c:spPr>
    </c:backWall>
    <c:plotArea>
      <c:layout>
        <c:manualLayout>
          <c:layoutTarget val="inner"/>
          <c:xMode val="edge"/>
          <c:yMode val="edge"/>
          <c:x val="5.9073580631318741E-2"/>
          <c:y val="2.0186977436719936E-2"/>
          <c:w val="0.834251303187862"/>
          <c:h val="0.8290510823502466"/>
        </c:manualLayout>
      </c:layout>
      <c:bar3DChart>
        <c:barDir val="col"/>
        <c:grouping val="clustered"/>
        <c:ser>
          <c:idx val="0"/>
          <c:order val="0"/>
          <c:tx>
            <c:strRef>
              <c:f>label 0</c:f>
              <c:strCache>
                <c:ptCount val="1"/>
                <c:pt idx="0">
                  <c:v>по старости</c:v>
                </c:pt>
              </c:strCache>
            </c:strRef>
          </c:tx>
          <c:spPr>
            <a:solidFill>
              <a:srgbClr val="F9E027"/>
            </a:solidFill>
            <a:ln>
              <a:noFill/>
            </a:ln>
          </c:spPr>
          <c:dLbls>
            <c:dLbl>
              <c:idx val="0"/>
              <c:layout>
                <c:manualLayout>
                  <c:x val="2.5348542458808642E-2"/>
                  <c:y val="-2.0000572672088001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1</a:t>
                    </a:r>
                    <a:r>
                      <a:rPr lang="en-US" dirty="0" smtClean="0"/>
                      <a:t>8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457,59</a:t>
                    </a:r>
                    <a:endParaRPr lang="en-US" dirty="0"/>
                  </a:p>
                </c:rich>
              </c:tx>
              <c:showVal val="1"/>
              <c:showBubbleSize val="1"/>
            </c:dLbl>
            <c:dLbl>
              <c:idx val="1"/>
              <c:layout>
                <c:manualLayout>
                  <c:x val="1.373046049852134E-2"/>
                  <c:y val="-3.8182911464895206E-2"/>
                </c:manualLayout>
              </c:layout>
              <c:tx>
                <c:rich>
                  <a:bodyPr/>
                  <a:lstStyle/>
                  <a:p>
                    <a:r>
                      <a:rPr lang="en-US" sz="1400" smtClean="0"/>
                      <a:t>1</a:t>
                    </a:r>
                    <a:r>
                      <a:rPr lang="en-US" smtClean="0"/>
                      <a:t>9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633,95</a:t>
                    </a:r>
                    <a:endParaRPr lang="en-US"/>
                  </a:p>
                </c:rich>
              </c:tx>
              <c:showVal val="1"/>
              <c:showBubbleSize val="1"/>
            </c:dLbl>
            <c:dLbl>
              <c:idx val="2"/>
              <c:layout>
                <c:manualLayout>
                  <c:x val="1.478656660312906E-2"/>
                  <c:y val="-1.8182338792807347E-2"/>
                </c:manualLayout>
              </c:layout>
              <c:tx>
                <c:rich>
                  <a:bodyPr/>
                  <a:lstStyle/>
                  <a:p>
                    <a:r>
                      <a:rPr lang="en-US" sz="1400" smtClean="0"/>
                      <a:t>2</a:t>
                    </a:r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036,61</a:t>
                    </a:r>
                    <a:endParaRPr lang="en-US"/>
                  </a:p>
                </c:rich>
              </c:tx>
              <c:showVal val="1"/>
              <c:showBubbleSize val="1"/>
            </c:dLbl>
            <c:txPr>
              <a:bodyPr/>
              <a:lstStyle/>
              <a:p>
                <a:pPr>
                  <a:defRPr sz="1400" b="1" strike="noStrike" spc="-1">
                    <a:solidFill>
                      <a:srgbClr val="000000"/>
                    </a:solidFill>
                    <a:latin typeface="Times New Roman"/>
                    <a:ea typeface="DejaVu Sans"/>
                  </a:defRPr>
                </a:pPr>
                <a:endParaRPr lang="ru-RU"/>
              </a:p>
            </c:txPr>
            <c:showVal val="1"/>
            <c:showBubbleSize val="1"/>
          </c:dLbls>
          <c:cat>
            <c:strRef>
              <c:f>categories</c:f>
              <c:strCache>
                <c:ptCount val="3"/>
                <c:pt idx="0">
                  <c:v>на 31.12.2022 г.</c:v>
                </c:pt>
                <c:pt idx="1">
                  <c:v>на 31.12.2023 г.</c:v>
                </c:pt>
                <c:pt idx="2">
                  <c:v>на 31.12.2024 г.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18457.59</c:v>
                </c:pt>
                <c:pt idx="1">
                  <c:v>19633.95</c:v>
                </c:pt>
                <c:pt idx="2">
                  <c:v>21036.609999999881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по инвалидности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dLbls>
            <c:dLbl>
              <c:idx val="0"/>
              <c:layout>
                <c:manualLayout>
                  <c:x val="-1.1618081960287347E-2"/>
                  <c:y val="4.3637613102737484E-2"/>
                </c:manualLayout>
              </c:layout>
              <c:tx>
                <c:rich>
                  <a:bodyPr/>
                  <a:lstStyle/>
                  <a:p>
                    <a:r>
                      <a:rPr lang="en-US" sz="1400" smtClean="0"/>
                      <a:t>1</a:t>
                    </a:r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584,55</a:t>
                    </a:r>
                    <a:endParaRPr lang="en-US"/>
                  </a:p>
                </c:rich>
              </c:tx>
              <c:showVal val="1"/>
              <c:showBubbleSize val="1"/>
            </c:dLbl>
            <c:dLbl>
              <c:idx val="1"/>
              <c:layout>
                <c:manualLayout>
                  <c:x val="-9.5057034220532508E-3"/>
                  <c:y val="3.8182911464895206E-2"/>
                </c:manualLayout>
              </c:layout>
              <c:tx>
                <c:rich>
                  <a:bodyPr/>
                  <a:lstStyle/>
                  <a:p>
                    <a:r>
                      <a:rPr lang="en-US" sz="1400" smtClean="0"/>
                      <a:t>1</a:t>
                    </a:r>
                    <a:r>
                      <a:rPr lang="en-US" smtClean="0"/>
                      <a:t>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485</a:t>
                    </a:r>
                    <a:r>
                      <a:rPr lang="ru-RU" smtClean="0"/>
                      <a:t>,00</a:t>
                    </a:r>
                    <a:endParaRPr lang="en-US"/>
                  </a:p>
                </c:rich>
              </c:tx>
              <c:showVal val="1"/>
              <c:showBubbleSize val="1"/>
            </c:dLbl>
            <c:dLbl>
              <c:idx val="2"/>
              <c:layout>
                <c:manualLayout>
                  <c:x val="-8.4495141529362695E-3"/>
                  <c:y val="4.5455846982018086E-2"/>
                </c:manualLayout>
              </c:layout>
              <c:tx>
                <c:rich>
                  <a:bodyPr/>
                  <a:lstStyle/>
                  <a:p>
                    <a:r>
                      <a:rPr lang="en-US" sz="1400" smtClean="0"/>
                      <a:t>1</a:t>
                    </a:r>
                    <a:r>
                      <a:rPr lang="en-US" smtClean="0"/>
                      <a:t>3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438,05</a:t>
                    </a:r>
                    <a:endParaRPr lang="en-US"/>
                  </a:p>
                </c:rich>
              </c:tx>
              <c:showVal val="1"/>
              <c:showBubbleSize val="1"/>
            </c:dLbl>
            <c:txPr>
              <a:bodyPr/>
              <a:lstStyle/>
              <a:p>
                <a:pPr>
                  <a:defRPr sz="1400" b="1" strike="noStrike" spc="-1">
                    <a:solidFill>
                      <a:srgbClr val="000000"/>
                    </a:solidFill>
                    <a:latin typeface="Times New Roman"/>
                    <a:ea typeface="DejaVu Sans"/>
                  </a:defRPr>
                </a:pPr>
                <a:endParaRPr lang="ru-RU"/>
              </a:p>
            </c:txPr>
            <c:showVal val="1"/>
            <c:showBubbleSize val="1"/>
          </c:dLbls>
          <c:cat>
            <c:strRef>
              <c:f>categories</c:f>
              <c:strCache>
                <c:ptCount val="3"/>
                <c:pt idx="0">
                  <c:v>на 31.12.2022 г.</c:v>
                </c:pt>
                <c:pt idx="1">
                  <c:v>на 31.12.2023 г.</c:v>
                </c:pt>
                <c:pt idx="2">
                  <c:v>на 31.12.2024 г.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11584.55</c:v>
                </c:pt>
                <c:pt idx="1">
                  <c:v>12485</c:v>
                </c:pt>
                <c:pt idx="2">
                  <c:v>13438.05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по случаю потери кормильца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</c:spPr>
          <c:dPt>
            <c:idx val="0"/>
            <c:spPr>
              <a:solidFill>
                <a:schemeClr val="accent2"/>
              </a:solidFill>
              <a:ln>
                <a:noFill/>
              </a:ln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</c:spPr>
          </c:dPt>
          <c:dPt>
            <c:idx val="2"/>
            <c:spPr>
              <a:solidFill>
                <a:schemeClr val="accent2"/>
              </a:solidFill>
              <a:ln>
                <a:noFill/>
              </a:ln>
            </c:spPr>
          </c:dPt>
          <c:dLbls>
            <c:dLbl>
              <c:idx val="0"/>
              <c:layout>
                <c:manualLayout>
                  <c:x val="9.5057034220532508E-3"/>
                  <c:y val="-1.4545871034245865E-2"/>
                </c:manualLayout>
              </c:layout>
              <c:tx>
                <c:rich>
                  <a:bodyPr/>
                  <a:lstStyle/>
                  <a:p>
                    <a:r>
                      <a:rPr lang="en-US" sz="1400" smtClean="0"/>
                      <a:t>1</a:t>
                    </a:r>
                    <a:r>
                      <a:rPr lang="en-US" smtClean="0"/>
                      <a:t>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871,97</a:t>
                    </a:r>
                    <a:endParaRPr lang="en-US"/>
                  </a:p>
                </c:rich>
              </c:tx>
              <c:showVal val="1"/>
              <c:showBubbleSize val="1"/>
            </c:dLbl>
            <c:dLbl>
              <c:idx val="1"/>
              <c:layout>
                <c:manualLayout>
                  <c:x val="8.4495141529362747E-3"/>
                  <c:y val="-1.8182338792807361E-2"/>
                </c:manualLayout>
              </c:layout>
              <c:tx>
                <c:rich>
                  <a:bodyPr/>
                  <a:lstStyle/>
                  <a:p>
                    <a:r>
                      <a:rPr lang="en-US" sz="1400" smtClean="0"/>
                      <a:t>1</a:t>
                    </a:r>
                    <a:r>
                      <a:rPr lang="en-US" smtClean="0"/>
                      <a:t>3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775,09</a:t>
                    </a:r>
                    <a:endParaRPr lang="en-US"/>
                  </a:p>
                </c:rich>
              </c:tx>
              <c:showVal val="1"/>
              <c:showBubbleSize val="1"/>
            </c:dLbl>
            <c:dLbl>
              <c:idx val="2"/>
              <c:layout>
                <c:manualLayout>
                  <c:x val="7.3933248838192024E-3"/>
                  <c:y val="-2.1818806551368686E-2"/>
                </c:manualLayout>
              </c:layout>
              <c:tx>
                <c:rich>
                  <a:bodyPr/>
                  <a:lstStyle/>
                  <a:p>
                    <a:r>
                      <a:rPr lang="en-US" sz="1400" smtClean="0"/>
                      <a:t>1</a:t>
                    </a:r>
                    <a:r>
                      <a:rPr lang="en-US" smtClean="0"/>
                      <a:t>5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128,12</a:t>
                    </a:r>
                    <a:endParaRPr lang="en-US"/>
                  </a:p>
                </c:rich>
              </c:tx>
              <c:showVal val="1"/>
              <c:showBubbleSize val="1"/>
            </c:dLbl>
            <c:txPr>
              <a:bodyPr/>
              <a:lstStyle/>
              <a:p>
                <a:pPr>
                  <a:defRPr sz="1400" b="1" strike="noStrike" spc="-1">
                    <a:solidFill>
                      <a:srgbClr val="000000"/>
                    </a:solidFill>
                    <a:latin typeface="Times New Roman"/>
                    <a:ea typeface="DejaVu Sans"/>
                  </a:defRPr>
                </a:pPr>
                <a:endParaRPr lang="ru-RU"/>
              </a:p>
            </c:txPr>
            <c:showVal val="1"/>
            <c:showBubbleSize val="1"/>
          </c:dLbls>
          <c:cat>
            <c:strRef>
              <c:f>categories</c:f>
              <c:strCache>
                <c:ptCount val="3"/>
                <c:pt idx="0">
                  <c:v>на 31.12.2022 г.</c:v>
                </c:pt>
                <c:pt idx="1">
                  <c:v>на 31.12.2023 г.</c:v>
                </c:pt>
                <c:pt idx="2">
                  <c:v>на 31.12.2024 г.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12871.97</c:v>
                </c:pt>
                <c:pt idx="1">
                  <c:v>13775.09</c:v>
                </c:pt>
                <c:pt idx="2">
                  <c:v>15128.12</c:v>
                </c:pt>
              </c:numCache>
            </c:numRef>
          </c:val>
        </c:ser>
        <c:shape val="box"/>
        <c:axId val="126073472"/>
        <c:axId val="126087552"/>
        <c:axId val="0"/>
      </c:bar3DChart>
      <c:catAx>
        <c:axId val="126073472"/>
        <c:scaling>
          <c:orientation val="minMax"/>
        </c:scaling>
        <c:axPos val="b"/>
        <c:numFmt formatCode="dd/mm/yyyy" sourceLinked="1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400" b="1" strike="noStrike" spc="-1">
                <a:solidFill>
                  <a:srgbClr val="000000"/>
                </a:solidFill>
                <a:latin typeface="Times New Roman"/>
                <a:ea typeface="DejaVu Sans"/>
              </a:defRPr>
            </a:pPr>
            <a:endParaRPr lang="ru-RU"/>
          </a:p>
        </c:txPr>
        <c:crossAx val="126087552"/>
        <c:crosses val="autoZero"/>
        <c:auto val="1"/>
        <c:lblAlgn val="ctr"/>
        <c:lblOffset val="100"/>
        <c:noMultiLvlLbl val="1"/>
      </c:catAx>
      <c:valAx>
        <c:axId val="126087552"/>
        <c:scaling>
          <c:orientation val="minMax"/>
        </c:scaling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#,##0.00" sourceLinked="0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Calibri"/>
                <a:ea typeface="DejaVu Sans"/>
              </a:defRPr>
            </a:pPr>
            <a:endParaRPr lang="ru-RU"/>
          </a:p>
        </c:txPr>
        <c:crossAx val="1260734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3120315759009212E-2"/>
          <c:y val="0.91710814912381167"/>
          <c:w val="0.93474263910927813"/>
          <c:h val="4.1629252090252609E-2"/>
        </c:manualLayout>
      </c:layout>
      <c:overlay val="1"/>
      <c:spPr>
        <a:noFill/>
        <a:ln>
          <a:noFill/>
        </a:ln>
      </c:spPr>
      <c:txPr>
        <a:bodyPr/>
        <a:lstStyle/>
        <a:p>
          <a:pPr>
            <a:defRPr sz="1600" b="1" strike="noStrike" spc="-1">
              <a:solidFill>
                <a:srgbClr val="000000"/>
              </a:solidFill>
              <a:latin typeface="Times New Roman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>
      <a:noFill/>
    </a:ln>
  </c:spPr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10"/>
      <c:rotY val="0"/>
      <c:depthPercent val="100"/>
      <c:perspective val="30"/>
    </c:view3D>
    <c:sideWall>
      <c:spPr>
        <a:noFill/>
        <a:ln w="25392">
          <a:noFill/>
        </a:ln>
      </c:spPr>
    </c:sideWall>
    <c:backWall>
      <c:spPr>
        <a:noFill/>
        <a:ln w="25392">
          <a:noFill/>
        </a:ln>
      </c:spPr>
    </c:backWall>
    <c:plotArea>
      <c:layout>
        <c:manualLayout>
          <c:layoutTarget val="inner"/>
          <c:xMode val="edge"/>
          <c:yMode val="edge"/>
          <c:x val="0.10767000465108546"/>
          <c:y val="5.2205925512869386E-2"/>
          <c:w val="0.51863739774369788"/>
          <c:h val="0.8378499838582006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вынесенных решений об установлении страховых пенсий (за исключением пенсий по потере кормильца)</c:v>
                </c:pt>
              </c:strCache>
            </c:strRef>
          </c:tx>
          <c:dLbls>
            <c:dLbl>
              <c:idx val="0"/>
              <c:layout>
                <c:manualLayout>
                  <c:x val="5.4824561403508934E-3"/>
                  <c:y val="0.33622544341048288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  <c:pt idx="0">
                  <c:v>2024</c:v>
                </c:pt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17588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вынесенных решений по итогам проведенной заблаговременной работы с ЗЛ</c:v>
                </c:pt>
              </c:strCache>
            </c:strRef>
          </c:tx>
          <c:dLbls>
            <c:dLbl>
              <c:idx val="0"/>
              <c:layout>
                <c:manualLayout>
                  <c:x val="5.4824561403508934E-3"/>
                  <c:y val="0.33585838701981124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  <c:pt idx="0">
                  <c:v>2024</c:v>
                </c:pt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17579</c:v>
                </c:pt>
              </c:numCache>
            </c:numRef>
          </c:val>
        </c:ser>
        <c:shape val="cylinder"/>
        <c:axId val="127764736"/>
        <c:axId val="127770624"/>
        <c:axId val="0"/>
      </c:bar3DChart>
      <c:catAx>
        <c:axId val="1277647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 i="0" baseline="0">
                <a:solidFill>
                  <a:srgbClr val="000099"/>
                </a:solidFill>
                <a:latin typeface="Times New Roman" pitchFamily="18" charset="0"/>
              </a:defRPr>
            </a:pPr>
            <a:endParaRPr lang="ru-RU"/>
          </a:p>
        </c:txPr>
        <c:crossAx val="127770624"/>
        <c:crosses val="autoZero"/>
        <c:auto val="1"/>
        <c:lblAlgn val="ctr"/>
        <c:lblOffset val="100"/>
      </c:catAx>
      <c:valAx>
        <c:axId val="127770624"/>
        <c:scaling>
          <c:orientation val="minMax"/>
          <c:max val="10000"/>
          <c:min val="50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 i="0" baseline="0">
                <a:solidFill>
                  <a:srgbClr val="000099"/>
                </a:solidFill>
                <a:latin typeface="Times New Roman" pitchFamily="18" charset="0"/>
              </a:defRPr>
            </a:pPr>
            <a:endParaRPr lang="ru-RU"/>
          </a:p>
        </c:txPr>
        <c:crossAx val="127764736"/>
        <c:crosses val="autoZero"/>
        <c:crossBetween val="between"/>
        <c:majorUnit val="1000"/>
      </c:valAx>
      <c:spPr>
        <a:noFill/>
        <a:ln w="25391">
          <a:noFill/>
        </a:ln>
      </c:spPr>
    </c:plotArea>
    <c:legend>
      <c:legendPos val="r"/>
      <c:layout>
        <c:manualLayout>
          <c:xMode val="edge"/>
          <c:yMode val="edge"/>
          <c:x val="0.59108276350324118"/>
          <c:y val="0.13645947665632868"/>
          <c:w val="0.40891723649675371"/>
          <c:h val="0.59036964129483749"/>
        </c:manualLayout>
      </c:layout>
      <c:txPr>
        <a:bodyPr/>
        <a:lstStyle/>
        <a:p>
          <a:pPr>
            <a:defRPr sz="1800" baseline="0">
              <a:solidFill>
                <a:srgbClr val="000099"/>
              </a:solidFill>
              <a:latin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58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Динамика</a:t>
            </a:r>
            <a:r>
              <a:rPr lang="ru-RU" baseline="0" dirty="0" smtClean="0"/>
              <a:t> к</a:t>
            </a:r>
            <a:r>
              <a:rPr lang="ru-RU" dirty="0" smtClean="0"/>
              <a:t>оличества </a:t>
            </a:r>
            <a:r>
              <a:rPr lang="ru-RU" dirty="0"/>
              <a:t>поступивших заявлений о </a:t>
            </a:r>
            <a:r>
              <a:rPr lang="ru-RU" dirty="0" smtClean="0"/>
              <a:t>корректировке ИЛС</a:t>
            </a:r>
            <a:r>
              <a:rPr lang="en-US" dirty="0" smtClean="0"/>
              <a:t> </a:t>
            </a:r>
            <a:r>
              <a:rPr lang="ru-RU" dirty="0" smtClean="0"/>
              <a:t>по</a:t>
            </a:r>
            <a:r>
              <a:rPr lang="ru-RU" baseline="0" dirty="0" smtClean="0"/>
              <a:t> годам</a:t>
            </a:r>
            <a:endParaRPr lang="ru-RU" dirty="0"/>
          </a:p>
        </c:rich>
      </c:tx>
      <c:layout>
        <c:manualLayout>
          <c:xMode val="edge"/>
          <c:yMode val="edge"/>
          <c:x val="0.10928861788617918"/>
          <c:y val="5.4545454545454515E-2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Лист1!$A$22</c:f>
              <c:strCache>
                <c:ptCount val="1"/>
                <c:pt idx="0">
                  <c:v>Кол-во поступивших заявлений о корректировке</c:v>
                </c:pt>
              </c:strCache>
            </c:strRef>
          </c:tx>
          <c:dLbls>
            <c:dLbl>
              <c:idx val="0"/>
              <c:layout>
                <c:manualLayout>
                  <c:x val="2.4390243902439081E-2"/>
                  <c:y val="0.13636339775710019"/>
                </c:manualLayout>
              </c:layout>
              <c:spPr/>
              <c:txPr>
                <a:bodyPr/>
                <a:lstStyle/>
                <a:p>
                  <a:pPr>
                    <a:defRPr sz="18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2.4390243902439032E-2"/>
                  <c:y val="0.17878787878787891"/>
                </c:manualLayout>
              </c:layout>
              <c:spPr/>
              <c:txPr>
                <a:bodyPr/>
                <a:lstStyle/>
                <a:p>
                  <a:pPr>
                    <a:defRPr sz="18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2.032520325203252E-2"/>
                  <c:y val="0.26666642806012875"/>
                </c:manualLayout>
              </c:layout>
              <c:spPr/>
              <c:txPr>
                <a:bodyPr/>
                <a:lstStyle/>
                <a:p>
                  <a:pPr>
                    <a:defRPr sz="18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Лист1!$B$21:$D$21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Лист1!$B$22:$D$22</c:f>
              <c:numCache>
                <c:formatCode>General</c:formatCode>
                <c:ptCount val="3"/>
                <c:pt idx="0">
                  <c:v>1488</c:v>
                </c:pt>
                <c:pt idx="1">
                  <c:v>2295</c:v>
                </c:pt>
                <c:pt idx="2">
                  <c:v>3408</c:v>
                </c:pt>
              </c:numCache>
            </c:numRef>
          </c:val>
        </c:ser>
        <c:gapWidth val="44"/>
        <c:gapDepth val="86"/>
        <c:shape val="cylinder"/>
        <c:axId val="78536704"/>
        <c:axId val="78538240"/>
        <c:axId val="0"/>
      </c:bar3DChart>
      <c:catAx>
        <c:axId val="785367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78538240"/>
        <c:crosses val="autoZero"/>
        <c:auto val="1"/>
        <c:lblAlgn val="ctr"/>
        <c:lblOffset val="100"/>
      </c:catAx>
      <c:valAx>
        <c:axId val="7853824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78536704"/>
        <c:crosses val="autoZero"/>
        <c:crossBetween val="between"/>
      </c:valAx>
    </c:plotArea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800" dirty="0" smtClean="0"/>
              <a:t>Результаты рассмотрения заявлений</a:t>
            </a:r>
            <a:r>
              <a:rPr lang="ru-RU" sz="1800" baseline="0" dirty="0" smtClean="0"/>
              <a:t> о корректировке ИЛС в 2024 году</a:t>
            </a:r>
            <a:endParaRPr lang="ru-RU" sz="1800" dirty="0"/>
          </a:p>
        </c:rich>
      </c:tx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заявлений, по которым вынесено решение о корректировке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1.3221135819561188E-2"/>
                  <c:y val="0.17535335860795179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  <c:pt idx="0">
                  <c:v>2024</c:v>
                </c:pt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1737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заявлений, по которым вынесено решение об отказе в корректировке
</c:v>
                </c:pt>
              </c:strCache>
            </c:strRef>
          </c:tx>
          <c:dLbls>
            <c:dLbl>
              <c:idx val="0"/>
              <c:layout>
                <c:manualLayout>
                  <c:x val="1.8811110149692847E-2"/>
                  <c:y val="0.12891586468358118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  <c:pt idx="0">
                  <c:v>2024</c:v>
                </c:pt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882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Количество заявлений, снятых с рассмотрения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0"/>
              <c:layout>
                <c:manualLayout>
                  <c:x val="2.1415159643506099E-2"/>
                  <c:y val="0.10716972878390314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  <c:pt idx="0">
                  <c:v>2024</c:v>
                </c:pt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674</c:v>
                </c:pt>
              </c:numCache>
            </c:numRef>
          </c:val>
        </c:ser>
        <c:shape val="cylinder"/>
        <c:axId val="77864960"/>
        <c:axId val="77866496"/>
        <c:axId val="0"/>
      </c:bar3DChart>
      <c:catAx>
        <c:axId val="778649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77866496"/>
        <c:crosses val="autoZero"/>
        <c:auto val="1"/>
        <c:lblAlgn val="ctr"/>
        <c:lblOffset val="100"/>
      </c:catAx>
      <c:valAx>
        <c:axId val="7786649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7786496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5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5030068728522361"/>
          <c:y val="0.19312588330304867"/>
          <c:w val="0.33878865979381884"/>
          <c:h val="0.70974157076519884"/>
        </c:manualLayout>
      </c:layout>
      <c:txPr>
        <a:bodyPr/>
        <a:lstStyle/>
        <a:p>
          <a:pPr>
            <a:defRPr sz="15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perspective val="50"/>
    </c:view3D>
    <c:sideWall>
      <c:spPr>
        <a:noFill/>
        <a:ln w="25388">
          <a:noFill/>
        </a:ln>
      </c:spPr>
    </c:sideWall>
    <c:backWall>
      <c:spPr>
        <a:noFill/>
        <a:ln w="25388">
          <a:noFill/>
        </a:ln>
      </c:spPr>
    </c:backWall>
    <c:plotArea>
      <c:layout>
        <c:manualLayout>
          <c:layoutTarget val="inner"/>
          <c:xMode val="edge"/>
          <c:yMode val="edge"/>
          <c:x val="4.9158086008479714E-2"/>
          <c:y val="0.12458559753890559"/>
          <c:w val="0.9448896980286835"/>
          <c:h val="0.50523990194455959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Отделение ПФР по Омской области</c:v>
                </c:pt>
              </c:strCache>
            </c:strRef>
          </c:tx>
          <c:spPr>
            <a:solidFill>
              <a:srgbClr val="5DA202"/>
            </a:solidFill>
          </c:spPr>
          <c:dLbls>
            <c:dLbl>
              <c:idx val="0"/>
              <c:layout>
                <c:manualLayout>
                  <c:x val="3.0581563470819743E-2"/>
                  <c:y val="-9.9039078606560568E-3"/>
                </c:manualLayout>
              </c:layout>
              <c:showVal val="1"/>
            </c:dLbl>
            <c:dLbl>
              <c:idx val="1"/>
              <c:layout>
                <c:manualLayout>
                  <c:x val="1.5693323694339723E-2"/>
                  <c:y val="-4.8034066200363712E-2"/>
                </c:manualLayout>
              </c:layout>
              <c:showVal val="1"/>
            </c:dLbl>
            <c:dLbl>
              <c:idx val="2"/>
              <c:layout>
                <c:manualLayout>
                  <c:x val="1.6067290596119665E-2"/>
                  <c:y val="-5.0485557823071514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4.1977357973271227E-2"/>
                </c:manualLayout>
              </c:layout>
              <c:showVal val="1"/>
            </c:dLbl>
            <c:txPr>
              <a:bodyPr/>
              <a:lstStyle/>
              <a:p>
                <a:pPr>
                  <a:defRPr sz="28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заявления о смене страховщика, выборе УК</c:v>
                </c:pt>
                <c:pt idx="1">
                  <c:v>         уведомление об отказе от смены страховщика</c:v>
                </c:pt>
                <c:pt idx="2">
                  <c:v>уведомление о замене выбранного страховщика</c:v>
                </c:pt>
                <c:pt idx="3">
                  <c:v>уведомление о запрете рассмотрения заявления о переходе(о досрочном переходе), поданного любыми иными способами подачи, отличными от подачи таких заявлений в СФР лично ЗЛ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2844</c:v>
                </c:pt>
                <c:pt idx="1">
                  <c:v>168</c:v>
                </c:pt>
                <c:pt idx="2">
                  <c:v>2</c:v>
                </c:pt>
                <c:pt idx="3">
                  <c:v>4</c:v>
                </c:pt>
              </c:numCache>
            </c:numRef>
          </c:val>
        </c:ser>
        <c:gapWidth val="157"/>
        <c:gapDepth val="127"/>
        <c:shape val="cylinder"/>
        <c:axId val="128243584"/>
        <c:axId val="128245120"/>
        <c:axId val="127768768"/>
      </c:bar3DChart>
      <c:catAx>
        <c:axId val="128243584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</a:defRPr>
            </a:pPr>
            <a:endParaRPr lang="ru-RU"/>
          </a:p>
        </c:txPr>
        <c:crossAx val="128245120"/>
        <c:crosses val="autoZero"/>
        <c:auto val="1"/>
        <c:lblAlgn val="ctr"/>
        <c:lblOffset val="100"/>
      </c:catAx>
      <c:valAx>
        <c:axId val="12824512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noFill/>
          <a:ln>
            <a:solidFill>
              <a:srgbClr val="002060"/>
            </a:solidFill>
          </a:ln>
        </c:spPr>
        <c:txPr>
          <a:bodyPr/>
          <a:lstStyle/>
          <a:p>
            <a:pPr>
              <a:defRPr sz="1190" b="1" i="0" baseline="0">
                <a:solidFill>
                  <a:srgbClr val="002060"/>
                </a:solidFill>
              </a:defRPr>
            </a:pPr>
            <a:endParaRPr lang="ru-RU"/>
          </a:p>
        </c:txPr>
        <c:crossAx val="128243584"/>
        <c:crosses val="autoZero"/>
        <c:crossBetween val="between"/>
      </c:valAx>
      <c:serAx>
        <c:axId val="127768768"/>
        <c:scaling>
          <c:orientation val="minMax"/>
        </c:scaling>
        <c:delete val="1"/>
        <c:axPos val="b"/>
        <c:tickLblPos val="none"/>
        <c:crossAx val="128245120"/>
        <c:crosses val="autoZero"/>
      </c:serAx>
      <c:spPr>
        <a:noFill/>
        <a:ln w="30314">
          <a:noFill/>
        </a:ln>
      </c:spPr>
    </c:plotArea>
    <c:plotVisOnly val="1"/>
    <c:dispBlanksAs val="gap"/>
  </c:chart>
  <c:spPr>
    <a:solidFill>
      <a:schemeClr val="bg1"/>
    </a:solidFill>
    <a:ln>
      <a:solidFill>
        <a:schemeClr val="tx2">
          <a:lumMod val="75000"/>
          <a:lumOff val="25000"/>
        </a:schemeClr>
      </a:solidFill>
    </a:ln>
    <a:effectLst>
      <a:outerShdw blurRad="50800" dist="50800" dir="5400000" algn="ctr" rotWithShape="0">
        <a:srgbClr val="000000">
          <a:alpha val="92000"/>
        </a:srgbClr>
      </a:outerShdw>
    </a:effectLst>
    <a:scene3d>
      <a:camera prst="orthographicFront"/>
      <a:lightRig rig="threePt" dir="t"/>
    </a:scene3d>
    <a:sp3d>
      <a:bevelB w="6350"/>
    </a:sp3d>
  </c:spPr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40"/>
      <c:rotY val="30"/>
      <c:perspective val="50"/>
    </c:view3D>
    <c:plotArea>
      <c:layout>
        <c:manualLayout>
          <c:layoutTarget val="inner"/>
          <c:xMode val="edge"/>
          <c:yMode val="edge"/>
          <c:x val="6.9916153184714934E-4"/>
          <c:y val="1.4288375243417514E-2"/>
          <c:w val="0.77379215290396464"/>
          <c:h val="0.882861725617616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4"/>
          <c:dLbls>
            <c:dLbl>
              <c:idx val="0"/>
              <c:layout>
                <c:manualLayout>
                  <c:x val="-7.3714363290795559E-2"/>
                  <c:y val="-0.14300972321641614"/>
                </c:manualLayout>
              </c:layout>
              <c:tx>
                <c:rich>
                  <a:bodyPr/>
                  <a:lstStyle/>
                  <a:p>
                    <a:r>
                      <a:rPr lang="ru-RU" sz="2400" dirty="0" smtClean="0"/>
                      <a:t>1619</a:t>
                    </a:r>
                    <a:endParaRPr lang="en-US" dirty="0"/>
                  </a:p>
                </c:rich>
              </c:tx>
              <c:dLblPos val="bestFit"/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2400" dirty="0" smtClean="0"/>
                      <a:t>134</a:t>
                    </a:r>
                    <a:endParaRPr lang="en-US" dirty="0"/>
                  </a:p>
                </c:rich>
              </c:tx>
              <c:dLblPos val="bestFit"/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2400" dirty="0" smtClean="0"/>
                      <a:t>7</a:t>
                    </a:r>
                    <a:endParaRPr lang="en-US" dirty="0"/>
                  </a:p>
                </c:rich>
              </c:tx>
              <c:dLblPos val="bestFit"/>
            </c:dLbl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dLblPos val="bestFit"/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О выплате средств пенсионных накоплений</c:v>
                </c:pt>
                <c:pt idx="1">
                  <c:v>О дополнительной выплате средств пенсионных накоплений</c:v>
                </c:pt>
                <c:pt idx="2">
                  <c:v>об отказе в выплате средств пенсионных накоплений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1619</c:v>
                </c:pt>
                <c:pt idx="1">
                  <c:v>134</c:v>
                </c:pt>
                <c:pt idx="2">
                  <c:v>7</c:v>
                </c:pt>
              </c:numCache>
            </c:numRef>
          </c:val>
        </c:ser>
      </c:pie3DChart>
      <c:spPr>
        <a:noFill/>
        <a:ln w="21345">
          <a:noFill/>
        </a:ln>
      </c:spPr>
    </c:plotArea>
    <c:legend>
      <c:legendPos val="r"/>
      <c:layout>
        <c:manualLayout>
          <c:xMode val="edge"/>
          <c:yMode val="edge"/>
          <c:x val="0.66871838814265849"/>
          <c:y val="0.11662908613696017"/>
          <c:w val="0.32398319227448608"/>
          <c:h val="0.81666696492483859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autoTitleDeleted val="1"/>
    <c:plotArea>
      <c:layout>
        <c:manualLayout>
          <c:layoutTarget val="inner"/>
          <c:xMode val="edge"/>
          <c:yMode val="edge"/>
          <c:x val="3.5353495585779299E-2"/>
          <c:y val="7.8141382327209075E-2"/>
          <c:w val="0.93888888888889177"/>
          <c:h val="0.57539597550306265"/>
        </c:manualLayout>
      </c:layout>
      <c:barChart>
        <c:barDir val="col"/>
        <c:grouping val="clustered"/>
        <c:ser>
          <c:idx val="0"/>
          <c:order val="0"/>
          <c:tx>
            <c:strRef>
              <c:f>Лист1!$A$43</c:f>
              <c:strCache>
                <c:ptCount val="1"/>
                <c:pt idx="0">
                  <c:v>Граждане льготных категорий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Лист1!$A$44:$A$45</c:f>
              <c:numCache>
                <c:formatCode>General</c:formatCode>
                <c:ptCount val="2"/>
                <c:pt idx="0">
                  <c:v>6561</c:v>
                </c:pt>
                <c:pt idx="1">
                  <c:v>6581</c:v>
                </c:pt>
              </c:numCache>
            </c:numRef>
          </c:val>
        </c:ser>
        <c:ser>
          <c:idx val="1"/>
          <c:order val="1"/>
          <c:tx>
            <c:strRef>
              <c:f>Лист1!$B$43</c:f>
              <c:strCache>
                <c:ptCount val="1"/>
                <c:pt idx="0">
                  <c:v>Из них инвалидов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Лист1!$B$44:$B$45</c:f>
              <c:numCache>
                <c:formatCode>General</c:formatCode>
                <c:ptCount val="2"/>
                <c:pt idx="0">
                  <c:v>5388</c:v>
                </c:pt>
                <c:pt idx="1">
                  <c:v>5275</c:v>
                </c:pt>
              </c:numCache>
            </c:numRef>
          </c:val>
        </c:ser>
        <c:dLbls>
          <c:showVal val="1"/>
        </c:dLbls>
        <c:overlap val="-25"/>
        <c:axId val="131098112"/>
        <c:axId val="131099648"/>
      </c:barChart>
      <c:catAx>
        <c:axId val="131098112"/>
        <c:scaling>
          <c:orientation val="minMax"/>
        </c:scaling>
        <c:delete val="1"/>
        <c:axPos val="b"/>
        <c:majorTickMark val="none"/>
        <c:tickLblPos val="none"/>
        <c:crossAx val="131099648"/>
        <c:crosses val="autoZero"/>
        <c:auto val="1"/>
        <c:lblAlgn val="ctr"/>
        <c:lblOffset val="100"/>
      </c:catAx>
      <c:valAx>
        <c:axId val="131099648"/>
        <c:scaling>
          <c:orientation val="minMax"/>
        </c:scaling>
        <c:delete val="1"/>
        <c:axPos val="l"/>
        <c:numFmt formatCode="General" sourceLinked="1"/>
        <c:tickLblPos val="none"/>
        <c:crossAx val="1310981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6481474917103214E-2"/>
          <c:y val="0.7670902034681627"/>
          <c:w val="0.92878787878787883"/>
          <c:h val="0.11325167687372412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externalData r:id="rId1"/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170"/>
      <c:perspective val="30"/>
    </c:view3D>
    <c:plotArea>
      <c:layout>
        <c:manualLayout>
          <c:layoutTarget val="inner"/>
          <c:xMode val="edge"/>
          <c:yMode val="edge"/>
          <c:x val="1.5957446808510641E-2"/>
          <c:y val="0.18954203211217735"/>
          <c:w val="0.5478723404255319"/>
          <c:h val="0.769853812530030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,</c:v>
                </c:pt>
              </c:strCache>
            </c:strRef>
          </c:tx>
          <c:explosion val="14"/>
          <c:dLbls>
            <c:dLbl>
              <c:idx val="0"/>
              <c:layout>
                <c:manualLayout>
                  <c:x val="4.4326241134752024E-2"/>
                  <c:y val="1.6856215278477651E-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1.7730496453900717E-3"/>
                  <c:y val="4.8633380341111414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-3.7234042553191966E-2"/>
                  <c:y val="6.2638269242665124E-3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3.1457181549114886E-2"/>
                  <c:y val="2.1454868710682556E-2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-2.1471072764841063E-2"/>
                  <c:y val="-2.2616000205731436E-2"/>
                </c:manualLayout>
              </c:layout>
              <c:dLblPos val="bestFit"/>
              <c:showVal val="1"/>
            </c:dLbl>
            <c:dLbl>
              <c:idx val="9"/>
              <c:layout>
                <c:manualLayout>
                  <c:x val="-1.9821578153794792E-2"/>
                  <c:y val="-1.3465260927918245E-2"/>
                </c:manualLayout>
              </c:layout>
              <c:dLblPos val="bestFit"/>
              <c:showVal val="1"/>
            </c:dLbl>
            <c:dLbl>
              <c:idx val="10"/>
              <c:layout>
                <c:manualLayout>
                  <c:x val="1.7003964929915686E-2"/>
                  <c:y val="-4.9984118367854657E-2"/>
                </c:manualLayout>
              </c:layout>
              <c:dLblPos val="bestFit"/>
              <c:showVal val="1"/>
            </c:dLbl>
            <c:dLbl>
              <c:idx val="12"/>
              <c:layout>
                <c:manualLayout>
                  <c:x val="-6.3009367844976918E-2"/>
                  <c:y val="-0.12455050115758692"/>
                </c:manualLayout>
              </c:layout>
              <c:dLblPos val="bestFit"/>
              <c:showVal val="1"/>
            </c:dLbl>
            <c:dLbl>
              <c:idx val="13"/>
              <c:layout>
                <c:manualLayout>
                  <c:x val="2.3259688948455908E-2"/>
                  <c:y val="-1.0065549090924261E-2"/>
                </c:manualLayout>
              </c:layout>
              <c:dLblPos val="bestFit"/>
              <c:showVal val="1"/>
            </c:dLbl>
            <c:dLbl>
              <c:idx val="14"/>
              <c:layout>
                <c:manualLayout>
                  <c:x val="-1.8300664544591505E-2"/>
                  <c:y val="2.7007810148815238E-2"/>
                </c:manualLayout>
              </c:layout>
              <c:dLblPos val="bestFit"/>
              <c:showVal val="1"/>
            </c:dLbl>
            <c:dLbl>
              <c:idx val="15"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94</a:t>
                    </a:r>
                    <a:endParaRPr lang="en-US"/>
                  </a:p>
                </c:rich>
              </c:tx>
              <c:dLblPos val="inEnd"/>
              <c:showVal val="1"/>
            </c:dLbl>
            <c:dLblPos val="inEnd"/>
            <c:showVal val="1"/>
            <c:showLeaderLines val="1"/>
          </c:dLbls>
          <c:cat>
            <c:strRef>
              <c:f>Лист1!$A$2:$A$17</c:f>
              <c:strCache>
                <c:ptCount val="16"/>
                <c:pt idx="0">
                  <c:v>Единовременная компенсация за вред, нанесенный здоровью вследствие аварии на ЧАЭС</c:v>
                </c:pt>
                <c:pt idx="1">
                  <c:v>Компенсация семьям, потерявшим кормильца вследствие аварии на ЧАЭС</c:v>
                </c:pt>
                <c:pt idx="2">
                  <c:v>Пособие на погребение членам семьи умершего участника ликвидации последствий аварии на ЧАЭС</c:v>
                </c:pt>
                <c:pt idx="3">
                  <c:v>Ежегодная компенсация за вред, нанесенный здоровью вследствие аварии на ЧАЭС</c:v>
                </c:pt>
                <c:pt idx="4">
                  <c:v>Ежегодная компенсация на оздоровление</c:v>
                </c:pt>
                <c:pt idx="5">
                  <c:v>Дополнительный оплачиваемый отпуск гражданам, пострадавшим от радиации вследствие ядерных испытаний на Семипалатинском полигоне</c:v>
                </c:pt>
                <c:pt idx="6">
                  <c:v>Дополнительный оплачиваемый отпуск гражданам, пострадавшим от радиации вследствие аварии на ЧАЭС</c:v>
                </c:pt>
                <c:pt idx="7">
                  <c:v>Ежемесячная денежная компенсация на приобретение продовольственных товаров</c:v>
                </c:pt>
                <c:pt idx="8">
                  <c:v>Компенсация в возмещение вреда, причененного здоровью в результате аварии на ЧАЭС</c:v>
                </c:pt>
                <c:pt idx="9">
                  <c:v>Компенсация семьям за потерю кормильца, участника ликвидации последствий аварии на ЧАЭС</c:v>
                </c:pt>
                <c:pt idx="10">
                  <c:v>Ежемесячное пособие детям военнослужащим, погибшим при исполнении обязанностей военной службы</c:v>
                </c:pt>
                <c:pt idx="11">
                  <c:v>Компенсационная выплата в связи с расходами по оплате ЖКУ</c:v>
                </c:pt>
                <c:pt idx="12">
                  <c:v>Ежемесячная денежная компенсация военнослужащим и членам их семей</c:v>
                </c:pt>
                <c:pt idx="13">
                  <c:v>Пособие на проведение летнего оздоровительного отдыха детей военнослужащих</c:v>
                </c:pt>
                <c:pt idx="14">
                  <c:v>Назначение средств на проведение ремонта индивидуальных жилых домов, принадлежащих членам семей погибших (умерших) военнослужащих</c:v>
                </c:pt>
                <c:pt idx="15">
                  <c:v>Компенсация инвалидам страховой премии по договору обязательного страхования гражданской ответственности владельцев транспортных средств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1</c:v>
                </c:pt>
                <c:pt idx="1">
                  <c:v>0</c:v>
                </c:pt>
                <c:pt idx="2">
                  <c:v>4</c:v>
                </c:pt>
                <c:pt idx="3">
                  <c:v>322</c:v>
                </c:pt>
                <c:pt idx="4">
                  <c:v>413</c:v>
                </c:pt>
                <c:pt idx="5">
                  <c:v>17</c:v>
                </c:pt>
                <c:pt idx="6">
                  <c:v>71</c:v>
                </c:pt>
                <c:pt idx="7">
                  <c:v>764</c:v>
                </c:pt>
                <c:pt idx="8">
                  <c:v>353</c:v>
                </c:pt>
                <c:pt idx="9">
                  <c:v>50</c:v>
                </c:pt>
                <c:pt idx="10">
                  <c:v>8</c:v>
                </c:pt>
                <c:pt idx="11">
                  <c:v>2454</c:v>
                </c:pt>
                <c:pt idx="12">
                  <c:v>1016</c:v>
                </c:pt>
                <c:pt idx="13">
                  <c:v>9</c:v>
                </c:pt>
                <c:pt idx="14">
                  <c:v>60</c:v>
                </c:pt>
                <c:pt idx="15">
                  <c:v>249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8325452026829949"/>
          <c:y val="8.4140678593992768E-2"/>
          <c:w val="0.39968482064742122"/>
          <c:h val="0.91585932140600745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floor>
      <c:spPr>
        <a:noFill/>
        <a:ln w="9360">
          <a:solidFill>
            <a:srgbClr val="878787"/>
          </a:solidFill>
          <a:round/>
        </a:ln>
      </c:spPr>
    </c:floor>
    <c:sideWall>
      <c:spPr>
        <a:noFill/>
        <a:ln w="9360">
          <a:solidFill>
            <a:srgbClr val="878787"/>
          </a:solidFill>
          <a:round/>
        </a:ln>
      </c:spPr>
    </c:sideWall>
    <c:backWall>
      <c:spPr>
        <a:noFill/>
        <a:ln w="9360">
          <a:solidFill>
            <a:srgbClr val="878787"/>
          </a:solidFill>
          <a:round/>
        </a:ln>
      </c:spPr>
    </c:backWall>
    <c:plotArea>
      <c:layout>
        <c:manualLayout>
          <c:layoutTarget val="inner"/>
          <c:xMode val="edge"/>
          <c:yMode val="edge"/>
          <c:x val="6.8074331803984492E-2"/>
          <c:y val="7.0259801512661049E-2"/>
          <c:w val="0.6684531777416729"/>
          <c:h val="0.80672267127582065"/>
        </c:manualLayout>
      </c:layout>
      <c:bar3DChart>
        <c:barDir val="col"/>
        <c:grouping val="stacked"/>
        <c:ser>
          <c:idx val="0"/>
          <c:order val="0"/>
          <c:tx>
            <c:strRef>
              <c:f>label 0</c:f>
              <c:strCache>
                <c:ptCount val="1"/>
                <c:pt idx="0">
                  <c:v>пенсионное обеспечение и федеральную социальную доплату к пенсии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dLbls>
            <c:txPr>
              <a:bodyPr/>
              <a:lstStyle/>
              <a:p>
                <a:pPr>
                  <a:defRPr sz="1400" b="1" strike="noStrike" spc="-1">
                    <a:solidFill>
                      <a:srgbClr val="000000"/>
                    </a:solidFill>
                    <a:latin typeface="Times New Roman"/>
                    <a:ea typeface="DejaVu Sans"/>
                  </a:defRPr>
                </a:pPr>
                <a:endParaRPr lang="ru-RU"/>
              </a:p>
            </c:txPr>
            <c:showVal val="1"/>
            <c:showBubbleSize val="1"/>
          </c:dLbls>
          <c:cat>
            <c:strRef>
              <c:f>categories</c:f>
              <c:strCache>
                <c:ptCount val="4"/>
                <c:pt idx="0">
                  <c:v>2022 г.</c:v>
                </c:pt>
                <c:pt idx="1">
                  <c:v>2023 г.</c:v>
                </c:pt>
                <c:pt idx="2">
                  <c:v>2024 г.</c:v>
                </c:pt>
                <c:pt idx="3">
                  <c:v>2025 г. (потребность)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125.49000000000002</c:v>
                </c:pt>
                <c:pt idx="1">
                  <c:v>124.61999999999999</c:v>
                </c:pt>
                <c:pt idx="2">
                  <c:v>136.41999999999999</c:v>
                </c:pt>
                <c:pt idx="3">
                  <c:v>136.19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меры социальной поддержки отдельным категориям граждан из числа военнослужащих и членов их семей, реабилитированным лицам и выплату государственных пособий гражданам и семьям, имеющим детей </c:v>
                </c:pt>
              </c:strCache>
            </c:strRef>
          </c:tx>
          <c:spPr>
            <a:solidFill>
              <a:srgbClr val="66FFFF"/>
            </a:solidFill>
            <a:ln>
              <a:noFill/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smtClean="0"/>
                      <a:t>9</a:t>
                    </a:r>
                    <a:r>
                      <a:rPr lang="en-US" smtClean="0"/>
                      <a:t>,9</a:t>
                    </a:r>
                    <a:r>
                      <a:rPr lang="ru-RU" smtClean="0"/>
                      <a:t>0</a:t>
                    </a:r>
                    <a:endParaRPr lang="en-US"/>
                  </a:p>
                </c:rich>
              </c:tx>
              <c:showVal val="1"/>
              <c:showBubbleSiz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smtClean="0"/>
                      <a:t>2</a:t>
                    </a:r>
                    <a:r>
                      <a:rPr lang="en-US" smtClean="0"/>
                      <a:t>2,1</a:t>
                    </a:r>
                    <a:r>
                      <a:rPr lang="ru-RU" smtClean="0"/>
                      <a:t>0</a:t>
                    </a:r>
                    <a:endParaRPr lang="en-US"/>
                  </a:p>
                </c:rich>
              </c:tx>
              <c:showVal val="1"/>
              <c:showBubbleSize val="1"/>
            </c:dLbl>
            <c:txPr>
              <a:bodyPr/>
              <a:lstStyle/>
              <a:p>
                <a:pPr>
                  <a:defRPr sz="1400" b="1" strike="noStrike" spc="-1">
                    <a:solidFill>
                      <a:srgbClr val="000000"/>
                    </a:solidFill>
                    <a:latin typeface="Times New Roman"/>
                    <a:ea typeface="DejaVu Sans"/>
                  </a:defRPr>
                </a:pPr>
                <a:endParaRPr lang="ru-RU"/>
              </a:p>
            </c:txPr>
            <c:showVal val="1"/>
            <c:showBubbleSize val="1"/>
          </c:dLbls>
          <c:cat>
            <c:strRef>
              <c:f>categories</c:f>
              <c:strCache>
                <c:ptCount val="4"/>
                <c:pt idx="0">
                  <c:v>2022 г.</c:v>
                </c:pt>
                <c:pt idx="1">
                  <c:v>2023 г.</c:v>
                </c:pt>
                <c:pt idx="2">
                  <c:v>2024 г.</c:v>
                </c:pt>
                <c:pt idx="3">
                  <c:v>2025 г. (потребность)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4"/>
                <c:pt idx="0">
                  <c:v>9.9</c:v>
                </c:pt>
                <c:pt idx="1">
                  <c:v>22.1</c:v>
                </c:pt>
                <c:pt idx="2">
                  <c:v>22.89</c:v>
                </c:pt>
                <c:pt idx="3">
                  <c:v>21.779999999999987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социальная поддержка по обязательному социальному страхованию</c:v>
                </c:pt>
              </c:strCache>
            </c:strRef>
          </c:tx>
          <c:spPr>
            <a:solidFill>
              <a:srgbClr val="8064A2"/>
            </a:solidFill>
            <a:ln>
              <a:noFill/>
            </a:ln>
          </c:spPr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 smtClean="0">
                        <a:solidFill>
                          <a:schemeClr val="bg1"/>
                        </a:solidFill>
                      </a:rPr>
                      <a:t>1</a:t>
                    </a:r>
                    <a:r>
                      <a:rPr lang="en-US" smtClean="0"/>
                      <a:t>2,9</a:t>
                    </a:r>
                    <a:r>
                      <a:rPr lang="ru-RU" smtClean="0"/>
                      <a:t>0</a:t>
                    </a:r>
                    <a:endParaRPr lang="en-US"/>
                  </a:p>
                </c:rich>
              </c:tx>
              <c:showVal val="1"/>
              <c:showBubbleSize val="1"/>
            </c:dLbl>
            <c:txPr>
              <a:bodyPr/>
              <a:lstStyle/>
              <a:p>
                <a:pPr>
                  <a:defRPr sz="1400" b="1" strike="noStrike" spc="-1">
                    <a:solidFill>
                      <a:schemeClr val="bg1"/>
                    </a:solidFill>
                    <a:latin typeface="Times New Roman"/>
                    <a:ea typeface="DejaVu Sans"/>
                  </a:defRPr>
                </a:pPr>
                <a:endParaRPr lang="ru-RU"/>
              </a:p>
            </c:txPr>
            <c:showVal val="1"/>
            <c:showBubbleSize val="1"/>
          </c:dLbls>
          <c:cat>
            <c:strRef>
              <c:f>categories</c:f>
              <c:strCache>
                <c:ptCount val="4"/>
                <c:pt idx="0">
                  <c:v>2022 г.</c:v>
                </c:pt>
                <c:pt idx="1">
                  <c:v>2023 г.</c:v>
                </c:pt>
                <c:pt idx="2">
                  <c:v>2024 г.</c:v>
                </c:pt>
                <c:pt idx="3">
                  <c:v>2025 г. (потребность)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4"/>
                <c:pt idx="0">
                  <c:v>12.04</c:v>
                </c:pt>
                <c:pt idx="1">
                  <c:v>10.350000000000026</c:v>
                </c:pt>
                <c:pt idx="2">
                  <c:v>12.950000000000006</c:v>
                </c:pt>
                <c:pt idx="3">
                  <c:v>12.9</c:v>
                </c:pt>
              </c:numCache>
            </c:numRef>
          </c:val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ЕДВ (ежемесячные денежные выплаты) и меры социальной поддержки по радиации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smtClean="0"/>
                      <a:t>5</a:t>
                    </a:r>
                    <a:r>
                      <a:rPr lang="ru-RU" smtClean="0"/>
                      <a:t>,00</a:t>
                    </a:r>
                    <a:endParaRPr lang="en-US"/>
                  </a:p>
                </c:rich>
              </c:tx>
              <c:showVal val="1"/>
              <c:showBubbleSize val="1"/>
            </c:dLbl>
            <c:txPr>
              <a:bodyPr/>
              <a:lstStyle/>
              <a:p>
                <a:pPr>
                  <a:defRPr sz="1400" b="1" strike="noStrike" spc="-1">
                    <a:solidFill>
                      <a:srgbClr val="000000"/>
                    </a:solidFill>
                    <a:latin typeface="Times New Roman"/>
                    <a:ea typeface="DejaVu Sans"/>
                  </a:defRPr>
                </a:pPr>
                <a:endParaRPr lang="ru-RU"/>
              </a:p>
            </c:txPr>
            <c:showVal val="1"/>
            <c:showBubbleSize val="1"/>
          </c:dLbls>
          <c:cat>
            <c:strRef>
              <c:f>categories</c:f>
              <c:strCache>
                <c:ptCount val="4"/>
                <c:pt idx="0">
                  <c:v>2022 г.</c:v>
                </c:pt>
                <c:pt idx="1">
                  <c:v>2023 г.</c:v>
                </c:pt>
                <c:pt idx="2">
                  <c:v>2024 г.</c:v>
                </c:pt>
                <c:pt idx="3">
                  <c:v>2025 г. (потребность)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4"/>
                <c:pt idx="0">
                  <c:v>5</c:v>
                </c:pt>
                <c:pt idx="1">
                  <c:v>5.1199999999999966</c:v>
                </c:pt>
                <c:pt idx="2">
                  <c:v>5.91</c:v>
                </c:pt>
                <c:pt idx="3">
                  <c:v>6.23</c:v>
                </c:pt>
              </c:numCache>
            </c:numRef>
          </c:val>
        </c:ser>
        <c:shape val="box"/>
        <c:axId val="112145152"/>
        <c:axId val="112146688"/>
        <c:axId val="0"/>
      </c:bar3DChart>
      <c:catAx>
        <c:axId val="112145152"/>
        <c:scaling>
          <c:orientation val="minMax"/>
        </c:scaling>
        <c:axPos val="b"/>
        <c:numFmt formatCode="dd/mm/yyyy" sourceLinked="1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600" b="1" strike="noStrike" spc="-1">
                <a:solidFill>
                  <a:srgbClr val="000000"/>
                </a:solidFill>
                <a:latin typeface="Times New Roman"/>
                <a:ea typeface="DejaVu Sans"/>
              </a:defRPr>
            </a:pPr>
            <a:endParaRPr lang="ru-RU"/>
          </a:p>
        </c:txPr>
        <c:crossAx val="112146688"/>
        <c:crosses val="autoZero"/>
        <c:auto val="1"/>
        <c:lblAlgn val="ctr"/>
        <c:lblOffset val="100"/>
        <c:noMultiLvlLbl val="1"/>
      </c:catAx>
      <c:valAx>
        <c:axId val="112146688"/>
        <c:scaling>
          <c:orientation val="minMax"/>
        </c:scaling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#,##0.00" sourceLinked="0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Arial"/>
                <a:ea typeface="DejaVu Sans"/>
              </a:defRPr>
            </a:pPr>
            <a:endParaRPr lang="ru-RU"/>
          </a:p>
        </c:txPr>
        <c:crossAx val="1121451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932112579149767"/>
          <c:y val="0.10401662910432165"/>
          <c:w val="0.2390499984672467"/>
          <c:h val="0.84218166618654844"/>
        </c:manualLayout>
      </c:layout>
      <c:overlay val="1"/>
      <c:spPr>
        <a:noFill/>
        <a:ln>
          <a:noFill/>
        </a:ln>
      </c:spPr>
      <c:txPr>
        <a:bodyPr/>
        <a:lstStyle/>
        <a:p>
          <a:pPr>
            <a:defRPr sz="1200" b="1" strike="noStrike" spc="-1">
              <a:solidFill>
                <a:srgbClr val="000000"/>
              </a:solidFill>
              <a:latin typeface="Arial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>
      <a:noFill/>
    </a:ln>
  </c:spPr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2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4"/>
          <c:dLbls>
            <c:dLbl>
              <c:idx val="0"/>
              <c:layout>
                <c:manualLayout>
                  <c:x val="9.5320456737780068E-3"/>
                  <c:y val="-2.30335292595467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7594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3.9905332346277252E-2"/>
                  <c:y val="6.625540645447487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39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591493371020932E-2"/>
                  <c:y val="7.943495619385611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296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delete val="1"/>
            </c:dLbl>
            <c:dLbl>
              <c:idx val="4"/>
              <c:layout>
                <c:manualLayout>
                  <c:x val="-2.875900127868633E-2"/>
                  <c:y val="-4.587408968245166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94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в проактивном режиме</c:v>
                </c:pt>
                <c:pt idx="1">
                  <c:v>заявления через МФЦ</c:v>
                </c:pt>
                <c:pt idx="2">
                  <c:v>заявления через ЕПГУ и ЛКЗЛ</c:v>
                </c:pt>
                <c:pt idx="4">
                  <c:v>заявления в клиентскую службу СФР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8996</c:v>
                </c:pt>
                <c:pt idx="1">
                  <c:v>343</c:v>
                </c:pt>
                <c:pt idx="2">
                  <c:v>337</c:v>
                </c:pt>
                <c:pt idx="4">
                  <c:v>243</c:v>
                </c:pt>
              </c:numCache>
            </c:numRef>
          </c:val>
        </c:ser>
      </c:pie3D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63134262063395963"/>
          <c:y val="0.19931111604007246"/>
          <c:w val="0.35868586939453773"/>
          <c:h val="0.58110790728622908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/>
            </a:sp3d>
          </c:spPr>
          <c:dPt>
            <c:idx val="0"/>
            <c:spPr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>
                <a:bevelT w="165100"/>
              </a:sp3d>
            </c:spPr>
          </c:dPt>
          <c:dPt>
            <c:idx val="1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 w="165100"/>
              </a:sp3d>
            </c:spPr>
          </c:dPt>
          <c:dPt>
            <c:idx val="3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 w="165100"/>
              </a:sp3d>
            </c:spPr>
          </c:dPt>
          <c:dPt>
            <c:idx val="4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165100"/>
              </a:sp3d>
            </c:spPr>
          </c:dPt>
          <c:dPt>
            <c:idx val="5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165100"/>
              </a:sp3d>
            </c:spPr>
          </c:dPt>
          <c:dLbls>
            <c:dLbl>
              <c:idx val="0"/>
              <c:layout>
                <c:manualLayout>
                  <c:x val="1.9430515253484371E-2"/>
                  <c:y val="-0.2250000000000000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44210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8398445370476741E-2"/>
                  <c:y val="-0.1437500000000000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18133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2419825292481679E-2"/>
                  <c:y val="-0.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249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4946550194988029E-2"/>
                  <c:y val="-0.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2.8398445370476741E-2"/>
                  <c:y val="-0.4031250000000000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108531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2.9893100389976075E-2"/>
                  <c:y val="-0.1343749999999999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18117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>
                <c:manualLayout>
                  <c:x val="3.3333333333333354E-2"/>
                  <c:y val="-8.9041095890411065E-2"/>
                </c:manualLayout>
              </c:layout>
              <c:showVal val="1"/>
            </c:dLbl>
            <c:showVal val="1"/>
          </c:dLbls>
          <c:cat>
            <c:strRef>
              <c:f>Лист1!$A$2:$A$8</c:f>
              <c:strCache>
                <c:ptCount val="7"/>
                <c:pt idx="0">
                  <c:v>Улучшение жилищных условий</c:v>
                </c:pt>
                <c:pt idx="1">
                  <c:v>Получение образования детьми</c:v>
                </c:pt>
                <c:pt idx="2">
                  <c:v>Формирование накопительной пенсии матери</c:v>
                </c:pt>
                <c:pt idx="3">
                  <c:v>Социальная адаптация детей-инвалидов</c:v>
                </c:pt>
                <c:pt idx="4">
                  <c:v>Погашение жилищных кредитов (займов)</c:v>
                </c:pt>
                <c:pt idx="5">
                  <c:v>Ежемесячная выплата в связи с рождением ребенка</c:v>
                </c:pt>
                <c:pt idx="6">
                  <c:v>Единовременная выплаты в размере остатка не более 10 тыс.руб.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42543</c:v>
                </c:pt>
                <c:pt idx="1">
                  <c:v>15535</c:v>
                </c:pt>
                <c:pt idx="2">
                  <c:v>179</c:v>
                </c:pt>
                <c:pt idx="3">
                  <c:v>10</c:v>
                </c:pt>
                <c:pt idx="4">
                  <c:v>103755</c:v>
                </c:pt>
                <c:pt idx="5">
                  <c:v>13061</c:v>
                </c:pt>
                <c:pt idx="6">
                  <c:v>2617</c:v>
                </c:pt>
              </c:numCache>
            </c:numRef>
          </c:val>
        </c:ser>
        <c:gapWidth val="23"/>
        <c:gapDepth val="53"/>
        <c:shape val="box"/>
        <c:axId val="147126144"/>
        <c:axId val="147127680"/>
        <c:axId val="0"/>
      </c:bar3DChart>
      <c:catAx>
        <c:axId val="14712614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147127680"/>
        <c:crosses val="autoZero"/>
        <c:auto val="1"/>
        <c:lblAlgn val="ctr"/>
        <c:lblOffset val="100"/>
      </c:catAx>
      <c:valAx>
        <c:axId val="14712768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147126144"/>
        <c:crosses val="autoZero"/>
        <c:crossBetween val="between"/>
      </c:valAx>
    </c:plotArea>
    <c:plotVisOnly val="1"/>
  </c:chart>
  <c:spPr>
    <a:scene3d>
      <a:camera prst="orthographicFront"/>
      <a:lightRig rig="threePt" dir="t"/>
    </a:scene3d>
    <a:sp3d>
      <a:bevelT prst="angle"/>
    </a:sp3d>
  </c:spPr>
  <c:txPr>
    <a:bodyPr/>
    <a:lstStyle/>
    <a:p>
      <a:pPr>
        <a:defRPr sz="1800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75"/>
      <c:rotY val="280"/>
      <c:perspective val="30"/>
    </c:view3D>
    <c:plotArea>
      <c:layout>
        <c:manualLayout>
          <c:layoutTarget val="inner"/>
          <c:xMode val="edge"/>
          <c:yMode val="edge"/>
          <c:x val="0.13745683610286458"/>
          <c:y val="9.9813334900301615E-2"/>
          <c:w val="0.45675222326121639"/>
          <c:h val="0.84514944960239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2"/>
          <c:dLbls>
            <c:dLbl>
              <c:idx val="0"/>
              <c:layout>
                <c:manualLayout>
                  <c:x val="-1.9999017490101502E-2"/>
                  <c:y val="-9.112312453480629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62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1"/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ru-RU" b="1" smtClean="0">
                        <a:solidFill>
                          <a:schemeClr val="bg1"/>
                        </a:solidFill>
                      </a:rPr>
                      <a:t>1563</a:t>
                    </a:r>
                    <a:endParaRPr lang="en-US" b="1">
                      <a:solidFill>
                        <a:schemeClr val="bg1"/>
                      </a:solidFill>
                    </a:endParaRPr>
                  </a:p>
                </c:rich>
              </c:tx>
              <c:spPr/>
              <c:dLblPos val="inEnd"/>
              <c:showVal val="1"/>
            </c:dLbl>
            <c:dLbl>
              <c:idx val="2"/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ru-RU" b="1" smtClean="0">
                        <a:solidFill>
                          <a:schemeClr val="bg1"/>
                        </a:solidFill>
                      </a:rPr>
                      <a:t>17802</a:t>
                    </a:r>
                    <a:endParaRPr lang="en-US" b="1">
                      <a:solidFill>
                        <a:schemeClr val="bg1"/>
                      </a:solidFill>
                    </a:endParaRPr>
                  </a:p>
                </c:rich>
              </c:tx>
              <c:spPr/>
              <c:dLblPos val="inEnd"/>
              <c:showVal val="1"/>
            </c:dLbl>
            <c:dLbl>
              <c:idx val="3"/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ru-RU" b="1" smtClean="0">
                        <a:solidFill>
                          <a:schemeClr val="bg1"/>
                        </a:solidFill>
                      </a:rPr>
                      <a:t>3293</a:t>
                    </a:r>
                    <a:endParaRPr lang="en-US" b="1">
                      <a:solidFill>
                        <a:schemeClr val="bg1"/>
                      </a:solidFill>
                    </a:endParaRPr>
                  </a:p>
                </c:rich>
              </c:tx>
              <c:spPr/>
              <c:dLblPos val="inEnd"/>
              <c:showVal val="1"/>
            </c:dLbl>
            <c:dLblPos val="inEnd"/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ТО СФР 0,3%</c:v>
                </c:pt>
                <c:pt idx="1">
                  <c:v>кредитные организации 6,9%</c:v>
                </c:pt>
                <c:pt idx="2">
                  <c:v>ЕПГУ и ЛКЗЛ 78,3%</c:v>
                </c:pt>
                <c:pt idx="3">
                  <c:v>МФЦ 14,5%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62</c:v>
                </c:pt>
                <c:pt idx="1">
                  <c:v>1563</c:v>
                </c:pt>
                <c:pt idx="2">
                  <c:v>17802</c:v>
                </c:pt>
                <c:pt idx="3">
                  <c:v>3293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9328641674364058"/>
          <c:y val="0.25367963332941984"/>
          <c:w val="0.39865624192625027"/>
          <c:h val="0.49264073334116831"/>
        </c:manualLayout>
      </c:layout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2083333333333341"/>
          <c:y val="6.1468750000000009E-2"/>
          <c:w val="0.55799146981627301"/>
          <c:h val="0.665176919291338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оплата за оказанные услуги, млн.руб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morning" dir="t">
                <a:rot lat="0" lon="0" rev="1800000"/>
              </a:lightRig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170.8</c:v>
                </c:pt>
                <c:pt idx="1">
                  <c:v>163.30000000000001</c:v>
                </c:pt>
                <c:pt idx="2">
                  <c:v>153.19999999999999</c:v>
                </c:pt>
              </c:numCache>
            </c:numRef>
          </c:val>
        </c:ser>
        <c:axId val="151466752"/>
        <c:axId val="151468288"/>
      </c:barChart>
      <c:catAx>
        <c:axId val="151466752"/>
        <c:scaling>
          <c:orientation val="minMax"/>
        </c:scaling>
        <c:axPos val="b"/>
        <c:numFmt formatCode="General" sourceLinked="1"/>
        <c:tickLblPos val="nextTo"/>
        <c:crossAx val="151468288"/>
        <c:crosses val="autoZero"/>
        <c:auto val="1"/>
        <c:lblAlgn val="ctr"/>
        <c:lblOffset val="100"/>
      </c:catAx>
      <c:valAx>
        <c:axId val="15146828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tickLblPos val="none"/>
        <c:crossAx val="151466752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20329299897118841"/>
          <c:y val="0.83199198507959415"/>
          <c:w val="0.5142522649051573"/>
          <c:h val="5.5675297795423039E-2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3.2482743463286896E-2"/>
          <c:y val="6.726399866089329E-2"/>
          <c:w val="0.93358978565179351"/>
          <c:h val="0.661942266948588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Талон № 1 -наблюдение в период беременности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5.2441722800571806E-3"/>
                  <c:y val="0.20916597857126581"/>
                </c:manualLayout>
              </c:layout>
              <c:spPr/>
              <c:txPr>
                <a:bodyPr/>
                <a:lstStyle/>
                <a:p>
                  <a:pPr>
                    <a:defRPr sz="1598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8399276177434955E-4"/>
                  <c:y val="0.23705187718411064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13424952315744E-3"/>
                  <c:y val="0.17273164813336214"/>
                </c:manualLayout>
              </c:layout>
              <c:spPr/>
              <c:txPr>
                <a:bodyPr/>
                <a:lstStyle/>
                <a:p>
                  <a:pPr>
                    <a:defRPr sz="1598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98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 31.12.2022 </c:v>
                </c:pt>
                <c:pt idx="1">
                  <c:v>на 31.12.2023</c:v>
                </c:pt>
                <c:pt idx="2">
                  <c:v>на 31.12.2024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13474</c:v>
                </c:pt>
                <c:pt idx="1">
                  <c:v>14097</c:v>
                </c:pt>
                <c:pt idx="2">
                  <c:v>12425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Талон № 2 - роды 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5.3473770157175379E-3"/>
                  <c:y val="0.32565833050292886"/>
                </c:manualLayout>
              </c:layout>
              <c:spPr/>
              <c:txPr>
                <a:bodyPr/>
                <a:lstStyle/>
                <a:p>
                  <a:pPr>
                    <a:defRPr sz="1598" b="1"/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8903832673090012E-3"/>
                  <c:y val="0.35658069873475989"/>
                </c:manualLayout>
              </c:layout>
              <c:spPr/>
              <c:txPr>
                <a:bodyPr/>
                <a:lstStyle/>
                <a:p>
                  <a:pPr>
                    <a:defRPr sz="1598" b="1"/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961004874390701E-3"/>
                  <c:y val="0.29515985071067502"/>
                </c:manualLayout>
              </c:layout>
              <c:spPr/>
              <c:txPr>
                <a:bodyPr/>
                <a:lstStyle/>
                <a:p>
                  <a:pPr>
                    <a:defRPr sz="1598" b="1"/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98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 31.12.2022 </c:v>
                </c:pt>
                <c:pt idx="1">
                  <c:v>на 31.12.2023</c:v>
                </c:pt>
                <c:pt idx="2">
                  <c:v>на 31.12.2024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14792</c:v>
                </c:pt>
                <c:pt idx="1">
                  <c:v>15558</c:v>
                </c:pt>
                <c:pt idx="2">
                  <c:v>13748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Талон № 3-1- первые шесть месяцев диспансерного наблюдения ребенка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3.3027148397632182E-3"/>
                  <c:y val="0.33444922652764841"/>
                </c:manualLayout>
              </c:layout>
              <c:showVal val="1"/>
            </c:dLbl>
            <c:dLbl>
              <c:idx val="1"/>
              <c:layout>
                <c:manualLayout>
                  <c:x val="6.1370046135537414E-3"/>
                  <c:y val="0.32869786624465996"/>
                </c:manualLayout>
              </c:layout>
              <c:showVal val="1"/>
            </c:dLbl>
            <c:dLbl>
              <c:idx val="2"/>
              <c:layout>
                <c:manualLayout>
                  <c:x val="3.9818392266184202E-3"/>
                  <c:y val="0.28558123046976497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</c:dLbls>
          <c:cat>
            <c:strRef>
              <c:f>Лист1!$A$2:$A$4</c:f>
              <c:strCache>
                <c:ptCount val="3"/>
                <c:pt idx="0">
                  <c:v>на 31.12.2022 </c:v>
                </c:pt>
                <c:pt idx="1">
                  <c:v>на 31.12.2023</c:v>
                </c:pt>
                <c:pt idx="2">
                  <c:v>на 31.12.2024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 formatCode="#,##0">
                  <c:v>12409</c:v>
                </c:pt>
                <c:pt idx="1">
                  <c:v>12557</c:v>
                </c:pt>
                <c:pt idx="2">
                  <c:v>11877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Талон № 3-2- вторые шесть месяцев диспансерного наблюдения ребенка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1.6384568279240758E-3"/>
                  <c:y val="0.39481204288137633"/>
                </c:manualLayout>
              </c:layout>
              <c:showVal val="1"/>
            </c:dLbl>
            <c:dLbl>
              <c:idx val="1"/>
              <c:layout>
                <c:manualLayout>
                  <c:x val="4.3193785559413923E-3"/>
                  <c:y val="0.40473327442370877"/>
                </c:manualLayout>
              </c:layout>
              <c:showVal val="1"/>
            </c:dLbl>
            <c:dLbl>
              <c:idx val="2"/>
              <c:layout>
                <c:manualLayout>
                  <c:x val="2.1502746939241289E-3"/>
                  <c:y val="0.37135655066913831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 31.12.2022 </c:v>
                </c:pt>
                <c:pt idx="1">
                  <c:v>на 31.12.2023</c:v>
                </c:pt>
                <c:pt idx="2">
                  <c:v>на 31.12.2024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 formatCode="#,##0">
                  <c:v>11844</c:v>
                </c:pt>
                <c:pt idx="1">
                  <c:v>12383</c:v>
                </c:pt>
                <c:pt idx="2">
                  <c:v>11560</c:v>
                </c:pt>
              </c:numCache>
            </c:numRef>
          </c:val>
        </c:ser>
        <c:gapWidth val="160"/>
        <c:gapDepth val="116"/>
        <c:shape val="box"/>
        <c:axId val="151653760"/>
        <c:axId val="151671936"/>
        <c:axId val="0"/>
      </c:bar3DChart>
      <c:catAx>
        <c:axId val="151653760"/>
        <c:scaling>
          <c:orientation val="minMax"/>
        </c:scaling>
        <c:delete val="1"/>
        <c:axPos val="b"/>
        <c:numFmt formatCode="General" sourceLinked="1"/>
        <c:tickLblPos val="none"/>
        <c:crossAx val="151671936"/>
        <c:crosses val="autoZero"/>
        <c:auto val="1"/>
        <c:lblAlgn val="ctr"/>
        <c:lblOffset val="100"/>
      </c:catAx>
      <c:valAx>
        <c:axId val="151671936"/>
        <c:scaling>
          <c:orientation val="minMax"/>
        </c:scaling>
        <c:delete val="1"/>
        <c:axPos val="l"/>
        <c:numFmt formatCode="#,##0" sourceLinked="1"/>
        <c:tickLblPos val="none"/>
        <c:crossAx val="151653760"/>
        <c:crosses val="autoZero"/>
        <c:crossBetween val="between"/>
      </c:valAx>
      <c:spPr>
        <a:noFill/>
        <a:ln w="25388">
          <a:noFill/>
        </a:ln>
      </c:spPr>
    </c:plotArea>
    <c:legend>
      <c:legendPos val="b"/>
      <c:layout>
        <c:manualLayout>
          <c:xMode val="edge"/>
          <c:yMode val="edge"/>
          <c:x val="9.3387538514207502E-2"/>
          <c:y val="0.83215602064675542"/>
          <c:w val="0.87245100785903063"/>
          <c:h val="0.1678440022363849"/>
        </c:manualLayout>
      </c:layout>
      <c:overlay val="1"/>
      <c:txPr>
        <a:bodyPr/>
        <a:lstStyle/>
        <a:p>
          <a:pPr>
            <a:defRPr sz="18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2"/>
      </a:pPr>
      <a:endParaRPr lang="ru-RU"/>
    </a:p>
  </c:txPr>
  <c:externalData r:id="rId1"/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autoTitleDeleted val="1"/>
    <c:view3D>
      <c:rotX val="30"/>
      <c:hPercent val="50"/>
      <c:rotY val="40"/>
      <c:depthPercent val="30"/>
      <c:rAngAx val="1"/>
    </c:view3D>
    <c:sideWall>
      <c:spPr>
        <a:ln>
          <a:noFill/>
        </a:ln>
      </c:spPr>
    </c:sideWall>
    <c:backWall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3.6297229932589381E-2"/>
          <c:y val="0.13350850674915635"/>
          <c:w val="0.5448859453760726"/>
          <c:h val="0.815540550893554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innerShdw blurRad="63500" dist="50800" dir="8100000">
                <a:prstClr val="black">
                  <a:alpha val="50000"/>
                </a:prstClr>
              </a:innerShdw>
            </a:effectLst>
          </c:spPr>
          <c:dPt>
            <c:idx val="0"/>
            <c:spPr>
              <a:solidFill>
                <a:srgbClr val="FFFF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solidFill>
                <a:srgbClr val="679E2A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c:spPr>
          </c:dPt>
          <c:dPt>
            <c:idx val="2"/>
            <c:spPr>
              <a:solidFill>
                <a:schemeClr val="tx1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c:spPr>
          </c:dPt>
          <c:dPt>
            <c:idx val="3"/>
            <c:spPr>
              <a:solidFill>
                <a:srgbClr val="D6A300"/>
              </a:solidFill>
              <a:effectLst>
                <a:glow rad="127000">
                  <a:srgbClr val="FFC000"/>
                </a:glow>
                <a:innerShdw blurRad="63500" dist="50800" dir="81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38100" h="25400"/>
              </a:sp3d>
            </c:spPr>
          </c:dPt>
          <c:dPt>
            <c:idx val="4"/>
            <c:spPr>
              <a:solidFill>
                <a:srgbClr val="00B0F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c:spPr>
          </c:dPt>
          <c:dLbls>
            <c:dLbl>
              <c:idx val="0"/>
              <c:layout>
                <c:manualLayout>
                  <c:x val="-4.4581914591757109E-2"/>
                  <c:y val="-0.11910093269591301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i="1" dirty="0" smtClean="0"/>
                      <a:t>11</a:t>
                    </a:r>
                    <a:r>
                      <a:rPr lang="ru-RU" i="1" dirty="0" smtClean="0"/>
                      <a:t>2</a:t>
                    </a:r>
                    <a:r>
                      <a:rPr lang="en-US" i="1" dirty="0" smtClean="0"/>
                      <a:t> </a:t>
                    </a:r>
                    <a:r>
                      <a:rPr lang="ru-RU" i="1" dirty="0" smtClean="0"/>
                      <a:t>847</a:t>
                    </a:r>
                    <a:endParaRPr lang="en-US" i="1" dirty="0"/>
                  </a:p>
                </c:rich>
              </c:tx>
              <c:spPr>
                <a:ln>
                  <a:solidFill>
                    <a:schemeClr val="tx1"/>
                  </a:solidFill>
                </a:ln>
                <a:effectLst>
                  <a:outerShdw blurRad="50800" dist="50800" dir="5400000" sx="7000" sy="7000" algn="ctr" rotWithShape="0">
                    <a:schemeClr val="accent1"/>
                  </a:outerShdw>
                </a:effectLst>
              </c:spPr>
              <c:dLblPos val="bestFit"/>
              <c:showLegendKey val="1"/>
              <c:showVal val="1"/>
            </c:dLbl>
            <c:dLbl>
              <c:idx val="1"/>
              <c:layout>
                <c:manualLayout>
                  <c:x val="6.361965311768461E-2"/>
                  <c:y val="-0.11202263779527559"/>
                </c:manualLayout>
              </c:layout>
              <c:tx>
                <c:rich>
                  <a:bodyPr/>
                  <a:lstStyle/>
                  <a:p>
                    <a:r>
                      <a:rPr lang="ru-RU" u="none" dirty="0" smtClean="0"/>
                      <a:t>7</a:t>
                    </a:r>
                    <a:r>
                      <a:rPr lang="en-US" u="none" dirty="0" smtClean="0"/>
                      <a:t> </a:t>
                    </a:r>
                    <a:r>
                      <a:rPr lang="ru-RU" u="none" dirty="0" smtClean="0"/>
                      <a:t>77</a:t>
                    </a:r>
                    <a:r>
                      <a:rPr lang="en-US" u="none" dirty="0" smtClean="0"/>
                      <a:t>4</a:t>
                    </a:r>
                    <a:endParaRPr lang="en-US" u="none" dirty="0"/>
                  </a:p>
                </c:rich>
              </c:tx>
              <c:showLegendKey val="1"/>
              <c:showVal val="1"/>
            </c:dLbl>
            <c:dLbl>
              <c:idx val="2"/>
              <c:layout>
                <c:manualLayout>
                  <c:x val="1.3058363481591725E-2"/>
                  <c:y val="8.9913057742782146E-2"/>
                </c:manualLayout>
              </c:layout>
              <c:tx>
                <c:rich>
                  <a:bodyPr/>
                  <a:lstStyle/>
                  <a:p>
                    <a:r>
                      <a:rPr lang="ru-RU" i="1" dirty="0" smtClean="0"/>
                      <a:t>1 01</a:t>
                    </a:r>
                    <a:r>
                      <a:rPr lang="en-US" i="1" dirty="0" smtClean="0"/>
                      <a:t>9</a:t>
                    </a:r>
                    <a:endParaRPr lang="en-US" i="1" dirty="0"/>
                  </a:p>
                </c:rich>
              </c:tx>
              <c:showLegendKey val="1"/>
              <c:showVal val="1"/>
            </c:dLbl>
            <c:dLbl>
              <c:idx val="3"/>
              <c:layout>
                <c:manualLayout>
                  <c:x val="0.25231880232848192"/>
                  <c:y val="-0.29970257695061042"/>
                </c:manualLayout>
              </c:layout>
              <c:tx>
                <c:rich>
                  <a:bodyPr/>
                  <a:lstStyle/>
                  <a:p>
                    <a:r>
                      <a:rPr lang="en-US" i="1" dirty="0" smtClean="0"/>
                      <a:t>36</a:t>
                    </a:r>
                    <a:r>
                      <a:rPr lang="ru-RU" i="1" dirty="0" smtClean="0"/>
                      <a:t>4 037</a:t>
                    </a:r>
                    <a:endParaRPr lang="en-US" i="1" dirty="0"/>
                  </a:p>
                </c:rich>
              </c:tx>
              <c:showLegendKey val="1"/>
              <c:showVal val="1"/>
            </c:dLbl>
            <c:dLbl>
              <c:idx val="4"/>
              <c:layout>
                <c:manualLayout>
                  <c:x val="-4.091650705824016E-3"/>
                  <c:y val="-5.5535479940007584E-2"/>
                </c:manualLayout>
              </c:layout>
              <c:tx>
                <c:rich>
                  <a:bodyPr/>
                  <a:lstStyle/>
                  <a:p>
                    <a:r>
                      <a:rPr lang="en-US" i="1" dirty="0"/>
                      <a:t>6 </a:t>
                    </a:r>
                    <a:r>
                      <a:rPr lang="ru-RU" i="1" dirty="0" smtClean="0"/>
                      <a:t>416</a:t>
                    </a:r>
                    <a:endParaRPr lang="en-US" i="1" dirty="0"/>
                  </a:p>
                </c:rich>
              </c:tx>
              <c:showLegendKey val="1"/>
              <c:showVal val="1"/>
            </c:dLbl>
            <c:spPr>
              <a:ln>
                <a:solidFill>
                  <a:schemeClr val="tx1"/>
                </a:solidFill>
              </a:ln>
            </c:spPr>
            <c:showLegendKey val="1"/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Ежемесячное пособие по уходу за ребенком</c:v>
                </c:pt>
                <c:pt idx="1">
                  <c:v>Единовременное пособие при рождении ребенка</c:v>
                </c:pt>
                <c:pt idx="2">
                  <c:v>Пособие на погребение</c:v>
                </c:pt>
                <c:pt idx="3">
                  <c:v>Пособие по временной нетрудоспособности</c:v>
                </c:pt>
                <c:pt idx="4">
                  <c:v>Пособие по беременности и родам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112847</c:v>
                </c:pt>
                <c:pt idx="1">
                  <c:v>7774</c:v>
                </c:pt>
                <c:pt idx="2" formatCode="General">
                  <c:v>1019</c:v>
                </c:pt>
                <c:pt idx="3">
                  <c:v>364037</c:v>
                </c:pt>
                <c:pt idx="4">
                  <c:v>6416</c:v>
                </c:pt>
              </c:numCache>
            </c:numRef>
          </c:val>
        </c:ser>
      </c:pie3DChart>
      <c:spPr>
        <a:scene3d>
          <a:camera prst="orthographicFront"/>
          <a:lightRig rig="threePt" dir="t"/>
        </a:scene3d>
        <a:sp3d prstMaterial="metal"/>
      </c:spPr>
    </c:plotArea>
    <c:legend>
      <c:legendPos val="r"/>
      <c:layout>
        <c:manualLayout>
          <c:xMode val="edge"/>
          <c:yMode val="edge"/>
          <c:x val="0.69526676489999817"/>
          <c:y val="0.25922443288338959"/>
          <c:w val="0.30309672913692831"/>
          <c:h val="0.45339188370684763"/>
        </c:manualLayout>
      </c:layout>
      <c:spPr>
        <a:noFill/>
      </c:sp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40"/>
      <c:depthPercent val="80"/>
      <c:perspective val="100"/>
    </c:view3D>
    <c:sideWall>
      <c:spPr>
        <a:noFill/>
        <a:ln w="25400">
          <a:noFill/>
        </a:ln>
        <a:scene3d>
          <a:camera prst="orthographicFront"/>
          <a:lightRig rig="threePt" dir="t"/>
        </a:scene3d>
        <a:sp3d>
          <a:bevelT w="6350"/>
        </a:sp3d>
      </c:spPr>
    </c:sideWall>
    <c:backWall>
      <c:spPr>
        <a:noFill/>
        <a:ln w="25400">
          <a:noFill/>
        </a:ln>
        <a:scene3d>
          <a:camera prst="orthographicFront"/>
          <a:lightRig rig="threePt" dir="t"/>
        </a:scene3d>
        <a:sp3d>
          <a:bevelT w="6350"/>
        </a:sp3d>
      </c:spPr>
    </c:backWall>
    <c:plotArea>
      <c:layout>
        <c:manualLayout>
          <c:layoutTarget val="inner"/>
          <c:xMode val="edge"/>
          <c:yMode val="edge"/>
          <c:x val="2.9919269691470952E-2"/>
          <c:y val="0.22245942406344099"/>
          <c:w val="0.8145970482830367"/>
          <c:h val="0.76001063374240563"/>
        </c:manualLayout>
      </c:layout>
      <c:pie3DChart>
        <c:varyColors val="1"/>
        <c:ser>
          <c:idx val="1"/>
          <c:order val="0"/>
          <c:explosion val="14"/>
          <c:dLbls>
            <c:dLbl>
              <c:idx val="0"/>
              <c:layout>
                <c:manualLayout>
                  <c:x val="0.20049015748031587"/>
                  <c:y val="-1.0267302113551595E-3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>
                        <a:latin typeface="Times New Roman" pitchFamily="18" charset="0"/>
                        <a:cs typeface="Times New Roman" pitchFamily="18" charset="0"/>
                      </a:rPr>
                      <a:t>В</a:t>
                    </a:r>
                    <a:r>
                      <a:rPr lang="ru-RU" sz="1400" dirty="0">
                        <a:latin typeface="Times New Roman" pitchFamily="18" charset="0"/>
                        <a:cs typeface="Times New Roman" pitchFamily="18" charset="0"/>
                      </a:rPr>
                      <a:t>рач
</a:t>
                    </a:r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12,09%</a:t>
                    </a:r>
                    <a:endParaRPr lang="ru-RU" sz="1400" dirty="0"/>
                  </a:p>
                </c:rich>
              </c:tx>
              <c:showLegendKey val="1"/>
              <c:showVal val="1"/>
              <c:showCatName val="1"/>
              <c:separator>
</c:separator>
            </c:dLbl>
            <c:dLbl>
              <c:idx val="1"/>
              <c:layout>
                <c:manualLayout>
                  <c:x val="0.13455245278482991"/>
                  <c:y val="0.13750707722755418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>
                        <a:latin typeface="Times New Roman" pitchFamily="18" charset="0"/>
                        <a:cs typeface="Times New Roman" pitchFamily="18" charset="0"/>
                      </a:rPr>
                      <a:t>Р</a:t>
                    </a:r>
                    <a:r>
                      <a:rPr lang="ru-RU" sz="1400" dirty="0">
                        <a:latin typeface="Times New Roman" pitchFamily="18" charset="0"/>
                        <a:cs typeface="Times New Roman" pitchFamily="18" charset="0"/>
                      </a:rPr>
                      <a:t>аботник с высшим немедицинским образованием
</a:t>
                    </a:r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0,10%</a:t>
                    </a:r>
                    <a:endParaRPr lang="ru-RU" sz="1400" dirty="0"/>
                  </a:p>
                </c:rich>
              </c:tx>
              <c:showLegendKey val="1"/>
              <c:showVal val="1"/>
              <c:showCatName val="1"/>
              <c:separator>
</c:separator>
            </c:dLbl>
            <c:dLbl>
              <c:idx val="2"/>
              <c:layout>
                <c:manualLayout>
                  <c:x val="0.19453792650918636"/>
                  <c:y val="-0.3291487083851363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>
                        <a:latin typeface="Times New Roman" pitchFamily="18" charset="0"/>
                        <a:cs typeface="Times New Roman" pitchFamily="18" charset="0"/>
                      </a:rPr>
                      <a:t>С</a:t>
                    </a:r>
                    <a:r>
                      <a:rPr lang="ru-RU" sz="1400" dirty="0">
                        <a:latin typeface="Times New Roman" pitchFamily="18" charset="0"/>
                        <a:cs typeface="Times New Roman" pitchFamily="18" charset="0"/>
                      </a:rPr>
                      <a:t>МП
</a:t>
                    </a:r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64,96%</a:t>
                    </a:r>
                    <a:endParaRPr lang="ru-RU" sz="1400" dirty="0"/>
                  </a:p>
                </c:rich>
              </c:tx>
              <c:showLegendKey val="1"/>
              <c:showVal val="1"/>
              <c:showCatName val="1"/>
              <c:separator>
</c:separator>
            </c:dLbl>
            <c:dLbl>
              <c:idx val="3"/>
              <c:layout>
                <c:manualLayout>
                  <c:x val="-5.562945823979764E-2"/>
                  <c:y val="1.8560640670877947E-3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>
                        <a:latin typeface="Times New Roman" pitchFamily="18" charset="0"/>
                        <a:cs typeface="Times New Roman" pitchFamily="18" charset="0"/>
                      </a:rPr>
                      <a:t>М</a:t>
                    </a:r>
                    <a:r>
                      <a:rPr lang="ru-RU" sz="1400" dirty="0">
                        <a:latin typeface="Times New Roman" pitchFamily="18" charset="0"/>
                        <a:cs typeface="Times New Roman" pitchFamily="18" charset="0"/>
                      </a:rPr>
                      <a:t>МП
</a:t>
                    </a:r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5,49%</a:t>
                    </a:r>
                    <a:endParaRPr lang="ru-RU" sz="1400" dirty="0"/>
                  </a:p>
                </c:rich>
              </c:tx>
              <c:showLegendKey val="1"/>
              <c:showVal val="1"/>
              <c:showCatName val="1"/>
              <c:separator>
</c:separator>
            </c:dLbl>
            <c:dLbl>
              <c:idx val="4"/>
              <c:layout>
                <c:manualLayout>
                  <c:x val="-2.7131977819446922E-2"/>
                  <c:y val="-0.13129646337299281"/>
                </c:manualLayout>
              </c:layout>
              <c:tx>
                <c:rich>
                  <a:bodyPr anchor="t" anchorCtr="0"/>
                  <a:lstStyle/>
                  <a:p>
                    <a:pPr>
                      <a:defRPr sz="14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Фельдшер </a:t>
                    </a:r>
                    <a:r>
                      <a:rPr lang="ru-RU" sz="1400" dirty="0">
                        <a:latin typeface="Times New Roman" pitchFamily="18" charset="0"/>
                        <a:cs typeface="Times New Roman" pitchFamily="18" charset="0"/>
                      </a:rPr>
                      <a:t>(медицинская сестра) по приему вызовов СП
</a:t>
                    </a:r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4,38%</a:t>
                    </a:r>
                    <a:endParaRPr lang="ru-RU" sz="1400" dirty="0"/>
                  </a:p>
                </c:rich>
              </c:tx>
              <c:spPr>
                <a:solidFill>
                  <a:srgbClr val="FBF9D9"/>
                </a:solidFill>
              </c:spPr>
              <c:showLegendKey val="1"/>
              <c:showVal val="1"/>
              <c:showCatName val="1"/>
              <c:separator>
</c:separator>
            </c:dLbl>
            <c:dLbl>
              <c:idx val="5"/>
              <c:layout>
                <c:manualLayout>
                  <c:x val="0.17501207349081371"/>
                  <c:y val="-0.16562353225583637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>
                        <a:latin typeface="Times New Roman" pitchFamily="18" charset="0"/>
                        <a:cs typeface="Times New Roman" pitchFamily="18" charset="0"/>
                      </a:rPr>
                      <a:t>М</a:t>
                    </a:r>
                    <a:r>
                      <a:rPr lang="ru-RU" sz="1400" dirty="0">
                        <a:latin typeface="Times New Roman" pitchFamily="18" charset="0"/>
                        <a:cs typeface="Times New Roman" pitchFamily="18" charset="0"/>
                      </a:rPr>
                      <a:t>едицинская сестра
</a:t>
                    </a:r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3,97%</a:t>
                    </a:r>
                    <a:endParaRPr lang="ru-RU" sz="1400" dirty="0"/>
                  </a:p>
                </c:rich>
              </c:tx>
              <c:showLegendKey val="1"/>
              <c:showVal val="1"/>
              <c:showCatName val="1"/>
              <c:separator>
</c:separator>
            </c:dLbl>
            <c:dLbl>
              <c:idx val="6"/>
              <c:layout>
                <c:manualLayout>
                  <c:x val="0.23850183727034124"/>
                  <c:y val="-4.6916183174471632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>
                        <a:latin typeface="Times New Roman" pitchFamily="18" charset="0"/>
                        <a:cs typeface="Times New Roman" pitchFamily="18" charset="0"/>
                      </a:rPr>
                      <a:t>Ф</a:t>
                    </a:r>
                    <a:r>
                      <a:rPr lang="ru-RU" sz="1400" dirty="0">
                        <a:latin typeface="Times New Roman" pitchFamily="18" charset="0"/>
                        <a:cs typeface="Times New Roman" pitchFamily="18" charset="0"/>
                      </a:rPr>
                      <a:t>ельдшер</a:t>
                    </a:r>
                    <a:r>
                      <a:rPr lang="ru-RU" sz="1600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sz="1600" dirty="0" smtClean="0">
                        <a:latin typeface="Times New Roman" pitchFamily="18" charset="0"/>
                        <a:cs typeface="Times New Roman" pitchFamily="18" charset="0"/>
                      </a:rPr>
                      <a:t>9,00%</a:t>
                    </a:r>
                    <a:endParaRPr lang="ru-RU" sz="14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1"/>
              <c:showVal val="1"/>
              <c:showCatName val="1"/>
              <c:separator>
</c:separator>
            </c:dLbl>
            <c:spPr>
              <a:solidFill>
                <a:srgbClr val="FBF9D9"/>
              </a:solidFill>
            </c:spPr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CatName val="1"/>
            <c:separator>
</c:separator>
            <c:showLeaderLines val="1"/>
          </c:dLbls>
          <c:cat>
            <c:strRef>
              <c:f>Лист1!$A$2:$A$8</c:f>
              <c:strCache>
                <c:ptCount val="7"/>
                <c:pt idx="0">
                  <c:v>Врач</c:v>
                </c:pt>
                <c:pt idx="1">
                  <c:v>Работник с высшим немедицинским образованием</c:v>
                </c:pt>
                <c:pt idx="2">
                  <c:v>СМП</c:v>
                </c:pt>
                <c:pt idx="3">
                  <c:v>ММП</c:v>
                </c:pt>
                <c:pt idx="4">
                  <c:v>Фельдшер (медицинская сестра) по приему вызовов СП</c:v>
                </c:pt>
                <c:pt idx="5">
                  <c:v>Медицинская сестра</c:v>
                </c:pt>
                <c:pt idx="6">
                  <c:v>Фельдшер</c:v>
                </c:pt>
              </c:strCache>
            </c:strRef>
          </c:cat>
          <c:val>
            <c:numRef>
              <c:f>Лист1!$C$2:$C$8</c:f>
              <c:numCache>
                <c:formatCode>0.00%</c:formatCode>
                <c:ptCount val="7"/>
                <c:pt idx="0">
                  <c:v>0.12086145694575709</c:v>
                </c:pt>
                <c:pt idx="1">
                  <c:v>9.9719446036152719E-4</c:v>
                </c:pt>
                <c:pt idx="2">
                  <c:v>0.64957544817937996</c:v>
                </c:pt>
                <c:pt idx="3">
                  <c:v>5.4927554566629712E-2</c:v>
                </c:pt>
                <c:pt idx="4">
                  <c:v>4.3846789257090124E-2</c:v>
                </c:pt>
                <c:pt idx="5">
                  <c:v>3.9746385170081194E-2</c:v>
                </c:pt>
                <c:pt idx="6">
                  <c:v>9.0045171420704437E-2</c:v>
                </c:pt>
              </c:numCache>
            </c:numRef>
          </c:val>
        </c:ser>
      </c:pie3DChart>
    </c:plotArea>
    <c:plotVisOnly val="1"/>
    <c:dispBlanksAs val="zero"/>
  </c:chart>
  <c:externalData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perspective val="30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0.10188073817224537"/>
          <c:y val="3.0669714300186626E-2"/>
          <c:w val="0.80537555256669269"/>
          <c:h val="0.8516023819661985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Лист1!$C$2</c:f>
              <c:strCache>
                <c:ptCount val="1"/>
                <c:pt idx="0">
                  <c:v>2022 год</c:v>
                </c:pt>
              </c:strCache>
            </c:strRef>
          </c:tx>
          <c:dLbls>
            <c:dLbl>
              <c:idx val="0"/>
              <c:layout>
                <c:manualLayout>
                  <c:x val="-8.1611827160287722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2.0402956790071891E-3"/>
                  <c:y val="-2.1480626480417497E-2"/>
                </c:manualLayout>
              </c:layout>
              <c:showVal val="1"/>
            </c:dLbl>
            <c:dLbl>
              <c:idx val="3"/>
              <c:layout>
                <c:manualLayout>
                  <c:x val="-2.0402956790071172E-3"/>
                  <c:y val="-2.1480626480417497E-2"/>
                </c:manualLayout>
              </c:layout>
              <c:showVal val="1"/>
            </c:dLbl>
            <c:txPr>
              <a:bodyPr/>
              <a:lstStyle/>
              <a:p>
                <a:pPr algn="ctr" rtl="0">
                  <a:defRPr/>
                </a:pPr>
                <a:endParaRPr lang="ru-RU"/>
              </a:p>
            </c:txPr>
            <c:showVal val="1"/>
          </c:dLbls>
          <c:cat>
            <c:strRef>
              <c:f>Лист1!$B$3:$B$6</c:f>
              <c:strCache>
                <c:ptCount val="4"/>
                <c:pt idx="0">
                  <c:v>СЗВ-М</c:v>
                </c:pt>
                <c:pt idx="1">
                  <c:v>СЗВ-СТАЖ</c:v>
                </c:pt>
                <c:pt idx="2">
                  <c:v>КМ ( ГПХ)</c:v>
                </c:pt>
                <c:pt idx="3">
                  <c:v>Порядок пред.</c:v>
                </c:pt>
              </c:strCache>
            </c:strRef>
          </c:cat>
          <c:val>
            <c:numRef>
              <c:f>Лист1!$C$3:$C$6</c:f>
              <c:numCache>
                <c:formatCode>General</c:formatCode>
                <c:ptCount val="4"/>
                <c:pt idx="0">
                  <c:v>13211</c:v>
                </c:pt>
                <c:pt idx="1">
                  <c:v>1744</c:v>
                </c:pt>
                <c:pt idx="2">
                  <c:v>0</c:v>
                </c:pt>
                <c:pt idx="3">
                  <c:v>156</c:v>
                </c:pt>
              </c:numCache>
            </c:numRef>
          </c:val>
        </c:ser>
        <c:ser>
          <c:idx val="1"/>
          <c:order val="1"/>
          <c:tx>
            <c:strRef>
              <c:f>Лист1!$D$2</c:f>
              <c:strCache>
                <c:ptCount val="1"/>
                <c:pt idx="0">
                  <c:v>2023 год</c:v>
                </c:pt>
              </c:strCache>
            </c:strRef>
          </c:tx>
          <c:dLbls>
            <c:dLbl>
              <c:idx val="0"/>
              <c:layout>
                <c:manualLayout>
                  <c:x val="2.2443252469079168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4.4385583891138169E-2"/>
                  <c:y val="-4.2386464677760742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1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rPr>
                      <a:t>2567</a:t>
                    </a:r>
                    <a:endParaRPr lang="en-US" sz="1000" baseline="0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2443252469079168E-2"/>
                  <c:y val="-1.2274643703095686E-2"/>
                </c:manualLayout>
              </c:layout>
              <c:showVal val="1"/>
            </c:dLbl>
            <c:dLbl>
              <c:idx val="3"/>
              <c:layout>
                <c:manualLayout>
                  <c:x val="1.0201478395035973E-2"/>
                  <c:y val="-1.5343304628869641E-2"/>
                </c:manualLayout>
              </c:layout>
              <c:showVal val="1"/>
            </c:dLbl>
            <c:txPr>
              <a:bodyPr/>
              <a:lstStyle/>
              <a:p>
                <a:pPr algn="ctr" rtl="0">
                  <a:defRPr/>
                </a:pPr>
                <a:endParaRPr lang="ru-RU"/>
              </a:p>
            </c:txPr>
            <c:showVal val="1"/>
          </c:dLbls>
          <c:cat>
            <c:strRef>
              <c:f>Лист1!$B$3:$B$6</c:f>
              <c:strCache>
                <c:ptCount val="4"/>
                <c:pt idx="0">
                  <c:v>СЗВ-М</c:v>
                </c:pt>
                <c:pt idx="1">
                  <c:v>СЗВ-СТАЖ</c:v>
                </c:pt>
                <c:pt idx="2">
                  <c:v>КМ ( ГПХ)</c:v>
                </c:pt>
                <c:pt idx="3">
                  <c:v>Порядок пред.</c:v>
                </c:pt>
              </c:strCache>
            </c:strRef>
          </c:cat>
          <c:val>
            <c:numRef>
              <c:f>Лист1!$D$3:$D$6</c:f>
              <c:numCache>
                <c:formatCode>General</c:formatCode>
                <c:ptCount val="4"/>
                <c:pt idx="0">
                  <c:v>3415</c:v>
                </c:pt>
                <c:pt idx="1">
                  <c:v>2567</c:v>
                </c:pt>
                <c:pt idx="2">
                  <c:v>2515</c:v>
                </c:pt>
                <c:pt idx="3">
                  <c:v>90</c:v>
                </c:pt>
              </c:numCache>
            </c:numRef>
          </c:val>
        </c:ser>
        <c:ser>
          <c:idx val="2"/>
          <c:order val="2"/>
          <c:tx>
            <c:strRef>
              <c:f>Лист1!$E$2</c:f>
              <c:strCache>
                <c:ptCount val="1"/>
                <c:pt idx="0">
                  <c:v>2024 год</c:v>
                </c:pt>
              </c:strCache>
            </c:strRef>
          </c:tx>
          <c:dLbls>
            <c:dLbl>
              <c:idx val="0"/>
              <c:layout>
                <c:manualLayout>
                  <c:x val="2.4483548148086266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2.7083636977909484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2.6523843827093486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1.8362661111064701E-2"/>
                  <c:y val="0"/>
                </c:manualLayout>
              </c:layout>
              <c:showVal val="1"/>
            </c:dLbl>
            <c:txPr>
              <a:bodyPr/>
              <a:lstStyle/>
              <a:p>
                <a:pPr algn="ctr" rtl="0">
                  <a:defRPr/>
                </a:pPr>
                <a:endParaRPr lang="ru-RU"/>
              </a:p>
            </c:txPr>
            <c:showVal val="1"/>
          </c:dLbls>
          <c:cat>
            <c:strRef>
              <c:f>Лист1!$B$3:$B$6</c:f>
              <c:strCache>
                <c:ptCount val="4"/>
                <c:pt idx="0">
                  <c:v>СЗВ-М</c:v>
                </c:pt>
                <c:pt idx="1">
                  <c:v>СЗВ-СТАЖ</c:v>
                </c:pt>
                <c:pt idx="2">
                  <c:v>КМ ( ГПХ)</c:v>
                </c:pt>
                <c:pt idx="3">
                  <c:v>Порядок пред.</c:v>
                </c:pt>
              </c:strCache>
            </c:strRef>
          </c:cat>
          <c:val>
            <c:numRef>
              <c:f>Лист1!$E$3:$E$6</c:f>
              <c:numCache>
                <c:formatCode>General</c:formatCode>
                <c:ptCount val="4"/>
                <c:pt idx="0">
                  <c:v>1194</c:v>
                </c:pt>
                <c:pt idx="1">
                  <c:v>1196</c:v>
                </c:pt>
                <c:pt idx="2">
                  <c:v>1557</c:v>
                </c:pt>
                <c:pt idx="3">
                  <c:v>45</c:v>
                </c:pt>
              </c:numCache>
            </c:numRef>
          </c:val>
        </c:ser>
        <c:shape val="box"/>
        <c:axId val="157057792"/>
        <c:axId val="157059328"/>
        <c:axId val="0"/>
      </c:bar3DChart>
      <c:catAx>
        <c:axId val="157057792"/>
        <c:scaling>
          <c:orientation val="minMax"/>
        </c:scaling>
        <c:axPos val="b"/>
        <c:tickLblPos val="nextTo"/>
        <c:crossAx val="157059328"/>
        <c:crosses val="autoZero"/>
        <c:auto val="1"/>
        <c:lblAlgn val="ctr"/>
        <c:lblOffset val="100"/>
        <c:tickMarkSkip val="2"/>
      </c:catAx>
      <c:valAx>
        <c:axId val="157059328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numFmt formatCode="General" sourceLinked="1"/>
        <c:tickLblPos val="nextTo"/>
        <c:crossAx val="15705779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/>
      </a:pPr>
      <a:endParaRPr lang="ru-RU"/>
    </a:p>
  </c:txPr>
  <c:externalData r:id="rId2"/>
  <c:userShapes r:id="rId3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perspective val="30"/>
    </c:view3D>
    <c:plotArea>
      <c:layout>
        <c:manualLayout>
          <c:layoutTarget val="inner"/>
          <c:xMode val="edge"/>
          <c:yMode val="edge"/>
          <c:x val="0.10812599572952222"/>
          <c:y val="4.6411589137985314E-2"/>
          <c:w val="0.79289902059960848"/>
          <c:h val="0.7906788554252773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Лист1!$C$9</c:f>
              <c:strCache>
                <c:ptCount val="1"/>
                <c:pt idx="0">
                  <c:v>2022 год</c:v>
                </c:pt>
              </c:strCache>
            </c:strRef>
          </c:tx>
          <c:dLbls>
            <c:dLbl>
              <c:idx val="1"/>
              <c:layout>
                <c:manualLayout>
                  <c:x val="-1.8567077741007604E-2"/>
                  <c:y val="1.373996927374708E-2"/>
                </c:manualLayout>
              </c:layout>
              <c:showVal val="1"/>
            </c:dLbl>
            <c:txPr>
              <a:bodyPr/>
              <a:lstStyle/>
              <a:p>
                <a:pPr algn="ctr">
                  <a:defRPr/>
                </a:pPr>
                <a:endParaRPr lang="ru-RU"/>
              </a:p>
            </c:txPr>
            <c:showVal val="1"/>
          </c:dLbls>
          <c:cat>
            <c:strRef>
              <c:f>Лист1!$B$10:$B$13</c:f>
              <c:strCache>
                <c:ptCount val="4"/>
                <c:pt idx="0">
                  <c:v>СЗВ-М</c:v>
                </c:pt>
                <c:pt idx="1">
                  <c:v>СЗВ-СТАЖ</c:v>
                </c:pt>
                <c:pt idx="2">
                  <c:v>КМ ( ГПХ)</c:v>
                </c:pt>
                <c:pt idx="3">
                  <c:v>Порядок пред.</c:v>
                </c:pt>
              </c:strCache>
            </c:strRef>
          </c:cat>
          <c:val>
            <c:numRef>
              <c:f>Лист1!$C$10:$C$13</c:f>
              <c:numCache>
                <c:formatCode>General</c:formatCode>
                <c:ptCount val="4"/>
                <c:pt idx="0">
                  <c:v>13231</c:v>
                </c:pt>
                <c:pt idx="1">
                  <c:v>2467</c:v>
                </c:pt>
                <c:pt idx="2">
                  <c:v>0</c:v>
                </c:pt>
                <c:pt idx="3">
                  <c:v>156</c:v>
                </c:pt>
              </c:numCache>
            </c:numRef>
          </c:val>
        </c:ser>
        <c:ser>
          <c:idx val="1"/>
          <c:order val="1"/>
          <c:tx>
            <c:strRef>
              <c:f>Лист1!$D$9</c:f>
              <c:strCache>
                <c:ptCount val="1"/>
                <c:pt idx="0">
                  <c:v>2023 год</c:v>
                </c:pt>
              </c:strCache>
            </c:strRef>
          </c:tx>
          <c:dLbls>
            <c:dLbl>
              <c:idx val="0"/>
              <c:layout>
                <c:manualLayout>
                  <c:x val="3.9497803569647695E-2"/>
                  <c:y val="-9.2295035980529561E-3"/>
                </c:manualLayout>
              </c:layout>
              <c:showVal val="1"/>
            </c:dLbl>
            <c:dLbl>
              <c:idx val="1"/>
              <c:layout>
                <c:manualLayout>
                  <c:x val="-1.31659345232159E-2"/>
                  <c:y val="-1.3844255397079425E-2"/>
                </c:manualLayout>
              </c:layout>
              <c:showVal val="1"/>
            </c:dLbl>
            <c:dLbl>
              <c:idx val="3"/>
              <c:layout>
                <c:manualLayout>
                  <c:x val="2.2143137512589062E-2"/>
                  <c:y val="-1.3888888888888994E-2"/>
                </c:manualLayout>
              </c:layout>
              <c:showVal val="1"/>
            </c:dLbl>
            <c:txPr>
              <a:bodyPr/>
              <a:lstStyle/>
              <a:p>
                <a:pPr algn="ctr">
                  <a:defRPr/>
                </a:pPr>
                <a:endParaRPr lang="ru-RU"/>
              </a:p>
            </c:txPr>
            <c:showVal val="1"/>
          </c:dLbls>
          <c:cat>
            <c:strRef>
              <c:f>Лист1!$B$10:$B$13</c:f>
              <c:strCache>
                <c:ptCount val="4"/>
                <c:pt idx="0">
                  <c:v>СЗВ-М</c:v>
                </c:pt>
                <c:pt idx="1">
                  <c:v>СЗВ-СТАЖ</c:v>
                </c:pt>
                <c:pt idx="2">
                  <c:v>КМ ( ГПХ)</c:v>
                </c:pt>
                <c:pt idx="3">
                  <c:v>Порядок пред.</c:v>
                </c:pt>
              </c:strCache>
            </c:strRef>
          </c:cat>
          <c:val>
            <c:numRef>
              <c:f>Лист1!$D$10:$D$13</c:f>
              <c:numCache>
                <c:formatCode>General</c:formatCode>
                <c:ptCount val="4"/>
                <c:pt idx="0">
                  <c:v>2735</c:v>
                </c:pt>
                <c:pt idx="1">
                  <c:v>3424</c:v>
                </c:pt>
                <c:pt idx="2">
                  <c:v>3371</c:v>
                </c:pt>
                <c:pt idx="3">
                  <c:v>90</c:v>
                </c:pt>
              </c:numCache>
            </c:numRef>
          </c:val>
        </c:ser>
        <c:ser>
          <c:idx val="2"/>
          <c:order val="2"/>
          <c:tx>
            <c:strRef>
              <c:f>Лист1!$E$9</c:f>
              <c:strCache>
                <c:ptCount val="1"/>
                <c:pt idx="0">
                  <c:v>2024 год</c:v>
                </c:pt>
              </c:strCache>
            </c:strRef>
          </c:tx>
          <c:dLbls>
            <c:dLbl>
              <c:idx val="0"/>
              <c:layout>
                <c:manualLayout>
                  <c:x val="2.1065495237145428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2.369868214178858E-2"/>
                  <c:y val="-5.5377021588317699E-2"/>
                </c:manualLayout>
              </c:layout>
              <c:showVal val="1"/>
            </c:dLbl>
            <c:dLbl>
              <c:idx val="2"/>
              <c:layout>
                <c:manualLayout>
                  <c:x val="3.5982598457957142E-2"/>
                  <c:y val="-1.3888888888888911E-2"/>
                </c:manualLayout>
              </c:layout>
              <c:showVal val="1"/>
            </c:dLbl>
            <c:dLbl>
              <c:idx val="3"/>
              <c:layout>
                <c:manualLayout>
                  <c:x val="3.3214706268883509E-2"/>
                  <c:y val="8.48755627201339E-17"/>
                </c:manualLayout>
              </c:layout>
              <c:showVal val="1"/>
            </c:dLbl>
            <c:txPr>
              <a:bodyPr/>
              <a:lstStyle/>
              <a:p>
                <a:pPr algn="ctr">
                  <a:defRPr/>
                </a:pPr>
                <a:endParaRPr lang="ru-RU"/>
              </a:p>
            </c:txPr>
            <c:showVal val="1"/>
          </c:dLbls>
          <c:cat>
            <c:strRef>
              <c:f>Лист1!$B$10:$B$13</c:f>
              <c:strCache>
                <c:ptCount val="4"/>
                <c:pt idx="0">
                  <c:v>СЗВ-М</c:v>
                </c:pt>
                <c:pt idx="1">
                  <c:v>СЗВ-СТАЖ</c:v>
                </c:pt>
                <c:pt idx="2">
                  <c:v>КМ ( ГПХ)</c:v>
                </c:pt>
                <c:pt idx="3">
                  <c:v>Порядок пред.</c:v>
                </c:pt>
              </c:strCache>
            </c:strRef>
          </c:cat>
          <c:val>
            <c:numRef>
              <c:f>Лист1!$E$10:$E$13</c:f>
              <c:numCache>
                <c:formatCode>General</c:formatCode>
                <c:ptCount val="4"/>
                <c:pt idx="0">
                  <c:v>720</c:v>
                </c:pt>
                <c:pt idx="1">
                  <c:v>6472</c:v>
                </c:pt>
                <c:pt idx="2">
                  <c:v>2102</c:v>
                </c:pt>
                <c:pt idx="3">
                  <c:v>45</c:v>
                </c:pt>
              </c:numCache>
            </c:numRef>
          </c:val>
        </c:ser>
        <c:shape val="box"/>
        <c:axId val="157102464"/>
        <c:axId val="157104000"/>
        <c:axId val="0"/>
      </c:bar3DChart>
      <c:catAx>
        <c:axId val="157102464"/>
        <c:scaling>
          <c:orientation val="minMax"/>
        </c:scaling>
        <c:axPos val="b"/>
        <c:tickLblPos val="nextTo"/>
        <c:crossAx val="157104000"/>
        <c:crosses val="autoZero"/>
        <c:auto val="1"/>
        <c:lblAlgn val="ctr"/>
        <c:lblOffset val="100"/>
      </c:catAx>
      <c:valAx>
        <c:axId val="157104000"/>
        <c:scaling>
          <c:orientation val="minMax"/>
          <c:max val="13000"/>
          <c:min val="0"/>
        </c:scaling>
        <c:axPos val="l"/>
        <c:majorGridlines>
          <c:spPr>
            <a:ln>
              <a:noFill/>
            </a:ln>
          </c:spPr>
        </c:majorGridlines>
        <c:numFmt formatCode="#,##0" sourceLinked="0"/>
        <c:tickLblPos val="nextTo"/>
        <c:crossAx val="157102464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200"/>
      </a:pPr>
      <a:endParaRPr lang="ru-RU"/>
    </a:p>
  </c:txPr>
  <c:externalData r:id="rId2"/>
  <c:userShapes r:id="rId3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8"/>
  <c:chart>
    <c:plotArea>
      <c:layout/>
      <c:lineChart>
        <c:grouping val="stacked"/>
        <c:ser>
          <c:idx val="0"/>
          <c:order val="0"/>
          <c:cat>
            <c:numRef>
              <c:f>Лист1!$B$2:$B$4</c:f>
              <c:numCache>
                <c:formatCode>dd/mm/yyyy</c:formatCode>
                <c:ptCount val="3"/>
                <c:pt idx="0">
                  <c:v>45292</c:v>
                </c:pt>
                <c:pt idx="1">
                  <c:v>45566</c:v>
                </c:pt>
                <c:pt idx="2">
                  <c:v>45627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67071.409999999989</c:v>
                </c:pt>
                <c:pt idx="1">
                  <c:v>74358.33</c:v>
                </c:pt>
                <c:pt idx="2">
                  <c:v>22204.30999999999</c:v>
                </c:pt>
              </c:numCache>
            </c:numRef>
          </c:val>
        </c:ser>
        <c:marker val="1"/>
        <c:axId val="157124864"/>
        <c:axId val="157182592"/>
      </c:lineChart>
      <c:dateAx>
        <c:axId val="157124864"/>
        <c:scaling>
          <c:orientation val="minMax"/>
        </c:scaling>
        <c:axPos val="b"/>
        <c:numFmt formatCode="dd/mm/yyyy" sourceLinked="1"/>
        <c:tickLblPos val="nextTo"/>
        <c:crossAx val="157182592"/>
        <c:crosses val="autoZero"/>
        <c:auto val="1"/>
        <c:lblOffset val="100"/>
        <c:baseTimeUnit val="months"/>
      </c:dateAx>
      <c:valAx>
        <c:axId val="157182592"/>
        <c:scaling>
          <c:orientation val="minMax"/>
          <c:min val="7000"/>
        </c:scaling>
        <c:axPos val="l"/>
        <c:majorGridlines/>
        <c:numFmt formatCode="General" sourceLinked="1"/>
        <c:tickLblPos val="nextTo"/>
        <c:crossAx val="157124864"/>
        <c:crosses val="autoZero"/>
        <c:crossBetween val="between"/>
      </c:valAx>
    </c:plotArea>
    <c:legend>
      <c:legendPos val="r"/>
    </c:legend>
    <c:plotVisOnly val="1"/>
    <c:dispBlanksAs val="zero"/>
  </c:chart>
  <c:txPr>
    <a:bodyPr/>
    <a:lstStyle/>
    <a:p>
      <a:pPr>
        <a:defRPr sz="12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vert="horz"/>
          <a:lstStyle/>
          <a:p>
            <a: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Установление кодового слова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Лист1!$D$33</c:f>
              <c:strCache>
                <c:ptCount val="1"/>
                <c:pt idx="0">
                  <c:v>Установление кодового слова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dk1"/>
              </a:solidFill>
            </a:ln>
          </c:spPr>
          <c:explosion val="6"/>
          <c:dPt>
            <c:idx val="0"/>
            <c:explosion val="4"/>
            <c:spPr>
              <a:pattFill prst="wdUpDiag">
                <a:fgClr>
                  <a:schemeClr val="accent5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 w="9525">
                <a:solidFill>
                  <a:schemeClr val="dk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CDA-4CA4-86AA-0947726FB5EC}"/>
              </c:ext>
            </c:extLst>
          </c:dPt>
          <c:dPt>
            <c:idx val="1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dk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CDA-4CA4-86AA-0947726FB5EC}"/>
              </c:ext>
            </c:extLst>
          </c:dPt>
          <c:dLbls>
            <c:dLbl>
              <c:idx val="0"/>
              <c:layout>
                <c:manualLayout>
                  <c:x val="5.6304301248058533E-2"/>
                  <c:y val="-4.3185812952953092E-3"/>
                </c:manualLayout>
              </c:layout>
              <c:tx>
                <c:rich>
                  <a:bodyPr/>
                  <a:lstStyle/>
                  <a:p>
                    <a:r>
                      <a:rPr lang="ru-RU" sz="2400" b="1" dirty="0" smtClean="0">
                        <a:latin typeface="Times New Roman" pitchFamily="18" charset="0"/>
                        <a:cs typeface="Times New Roman" pitchFamily="18" charset="0"/>
                      </a:rPr>
                      <a:t>24</a:t>
                    </a:r>
                    <a:r>
                      <a:rPr lang="ru-RU" dirty="0" smtClean="0"/>
                      <a:t>,87%</a:t>
                    </a:r>
                    <a:endParaRPr lang="ru-RU" dirty="0"/>
                  </a:p>
                </c:rich>
              </c:tx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CDA-4CA4-86AA-0947726FB5EC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CDA-4CA4-86AA-0947726FB5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ysClr val="windowText" lastClr="000000"/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Лист1!$C$34:$C$35</c:f>
              <c:strCache>
                <c:ptCount val="2"/>
                <c:pt idx="0">
                  <c:v>Кодовое слово</c:v>
                </c:pt>
                <c:pt idx="1">
                  <c:v>Личные обращения</c:v>
                </c:pt>
              </c:strCache>
            </c:strRef>
          </c:cat>
          <c:val>
            <c:numRef>
              <c:f>Лист1!$D$34:$D$35</c:f>
              <c:numCache>
                <c:formatCode>0.00%</c:formatCode>
                <c:ptCount val="2"/>
                <c:pt idx="0">
                  <c:v>0.31820000000000032</c:v>
                </c:pt>
                <c:pt idx="1">
                  <c:v>0.68180000000000596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CDA-4CA4-86AA-0947726FB5EC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vert="horz"/>
          <a:lstStyle/>
          <a:p>
            <a:pPr>
              <a:defRPr sz="1800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1"/>
        <c:txPr>
          <a:bodyPr rot="0" vert="horz"/>
          <a:lstStyle/>
          <a:p>
            <a:pPr>
              <a:defRPr sz="1800">
                <a:solidFill>
                  <a:schemeClr val="tx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72410533504740482"/>
          <c:y val="0.35397947540126701"/>
          <c:w val="0.22346148695699028"/>
          <c:h val="0.30439924176145078"/>
        </c:manualLayout>
      </c:layout>
      <c:spPr>
        <a:noFill/>
        <a:ln>
          <a:noFill/>
        </a:ln>
        <a:effectLst/>
      </c:spPr>
      <c:txPr>
        <a:bodyPr rot="0" vert="horz"/>
        <a:lstStyle/>
        <a:p>
          <a:pPr>
            <a:defRPr sz="180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C00000"/>
          </a:solidFill>
        </a:defRPr>
      </a:pPr>
      <a:endParaRPr lang="ru-RU"/>
    </a:p>
  </c:txPr>
  <c:externalData r:id="rId1"/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8.154235618885454E-2"/>
          <c:y val="0.10348979260618399"/>
          <c:w val="0.52773599395887516"/>
          <c:h val="0.8102687135553297"/>
        </c:manualLayout>
      </c:layout>
      <c:pie3DChart>
        <c:varyColors val="1"/>
        <c:ser>
          <c:idx val="0"/>
          <c:order val="0"/>
          <c:explosion val="25"/>
          <c:cat>
            <c:strRef>
              <c:f>Лист2!$C$2:$C$4</c:f>
              <c:strCache>
                <c:ptCount val="3"/>
                <c:pt idx="0">
                  <c:v>реальная к взысканию</c:v>
                </c:pt>
                <c:pt idx="1">
                  <c:v>проблемная (банкроты, не вед.фхд)</c:v>
                </c:pt>
                <c:pt idx="2">
                  <c:v>урегулированная(реестр)</c:v>
                </c:pt>
              </c:strCache>
            </c:strRef>
          </c:cat>
          <c:val>
            <c:numRef>
              <c:f>Лист2!$D$2:$D$4</c:f>
              <c:numCache>
                <c:formatCode>General</c:formatCode>
                <c:ptCount val="3"/>
                <c:pt idx="0">
                  <c:v>22843</c:v>
                </c:pt>
                <c:pt idx="1">
                  <c:v>43323</c:v>
                </c:pt>
                <c:pt idx="2">
                  <c:v>8190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273989501312337"/>
          <c:y val="3.449659753539467E-2"/>
          <c:w val="0.34542032245969273"/>
          <c:h val="0.80900236175169016"/>
        </c:manualLayout>
      </c:layout>
    </c:legend>
    <c:plotVisOnly val="1"/>
    <c:dispBlanksAs val="zero"/>
  </c:chart>
  <c:txPr>
    <a:bodyPr/>
    <a:lstStyle/>
    <a:p>
      <a:pPr>
        <a:defRPr sz="1200"/>
      </a:pPr>
      <a:endParaRPr lang="ru-RU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8.154235618885454E-2"/>
          <c:y val="0.10348979260618399"/>
          <c:w val="0.52773599395887516"/>
          <c:h val="0.8102687135553297"/>
        </c:manualLayout>
      </c:layout>
      <c:pie3DChart>
        <c:varyColors val="1"/>
        <c:ser>
          <c:idx val="0"/>
          <c:order val="0"/>
          <c:explosion val="25"/>
          <c:cat>
            <c:strRef>
              <c:f>Лист2!$C$2:$C$4</c:f>
              <c:strCache>
                <c:ptCount val="3"/>
                <c:pt idx="0">
                  <c:v>реальная к взысканию</c:v>
                </c:pt>
                <c:pt idx="1">
                  <c:v>проблемная (банкроты, не вед.фхд)</c:v>
                </c:pt>
                <c:pt idx="2">
                  <c:v>урегулированная(реестр)</c:v>
                </c:pt>
              </c:strCache>
            </c:strRef>
          </c:cat>
          <c:val>
            <c:numRef>
              <c:f>Лист2!$D$2:$D$4</c:f>
              <c:numCache>
                <c:formatCode>General</c:formatCode>
                <c:ptCount val="3"/>
                <c:pt idx="0">
                  <c:v>8679</c:v>
                </c:pt>
                <c:pt idx="1">
                  <c:v>5335.6</c:v>
                </c:pt>
                <c:pt idx="2">
                  <c:v>8190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2739887374525183"/>
          <c:y val="3.449659753539467E-2"/>
          <c:w val="0.34542034085846374"/>
          <c:h val="0.96550340246460564"/>
        </c:manualLayout>
      </c:layout>
    </c:legend>
    <c:plotVisOnly val="1"/>
    <c:dispBlanksAs val="zero"/>
  </c:chart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Взносы</c:v>
                </c:pt>
              </c:strCache>
            </c:strRef>
          </c:tx>
          <c:spPr>
            <a:solidFill>
              <a:srgbClr val="3692DE"/>
            </a:solidFill>
            <a:ln>
              <a:solidFill>
                <a:schemeClr val="accent3"/>
              </a:solidFill>
            </a:ln>
          </c:spPr>
          <c:dLbls>
            <c:dLbl>
              <c:idx val="0"/>
              <c:layout>
                <c:manualLayout>
                  <c:x val="-4.6988751891821742E-4"/>
                  <c:y val="-0.1626416593342977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i="0" u="none" strike="noStrike" kern="1200" baseline="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rPr>
                      <a:t>1432 </a:t>
                    </a:r>
                    <a:r>
                      <a:rPr lang="ru-RU" sz="1400" b="1" i="0" u="none" strike="noStrike" kern="1200" baseline="0" dirty="0" err="1">
                        <a:solidFill>
                          <a:srgbClr val="002060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rPr>
                      <a:t>тыс.руб</a:t>
                    </a:r>
                    <a:r>
                      <a:rPr lang="ru-RU" sz="1797" b="1" i="0" u="none" strike="noStrike" kern="1200" baseline="0" dirty="0">
                        <a:solidFill>
                          <a:prstClr val="black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rPr>
                      <a:t>.</a:t>
                    </a:r>
                    <a:endParaRPr lang="en-US" sz="1400" b="1" dirty="0">
                      <a:solidFill>
                        <a:srgbClr val="C00000"/>
                      </a:solidFill>
                    </a:endParaRP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50-4007-AA2F-00B8F9394FCA}"/>
                </c:ext>
              </c:extLst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 algn="ctr">
                  <a:defRPr lang="ru-RU" sz="1797" b="1" i="0" u="none" strike="noStrike" kern="1200" baseline="0">
                    <a:solidFill>
                      <a:prstClr val="black"/>
                    </a:solidFill>
                    <a:latin typeface="+mj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1432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850-4007-AA2F-00B8F9394FC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Штрафы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accent3"/>
              </a:solidFill>
            </a:ln>
          </c:spPr>
          <c:dLbls>
            <c:dLbl>
              <c:idx val="0"/>
              <c:layout>
                <c:manualLayout>
                  <c:x val="4.6429990111386911E-2"/>
                  <c:y val="0.34436148737047539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rgbClr val="002060"/>
                        </a:solidFill>
                        <a:latin typeface="+mj-lt"/>
                        <a:cs typeface="Times New Roman" panose="02020603050405020304" pitchFamily="18" charset="0"/>
                      </a:rPr>
                      <a:t>5905,5 </a:t>
                    </a:r>
                    <a:r>
                      <a:rPr lang="ru-RU" sz="1400" b="1" dirty="0" err="1" smtClean="0">
                        <a:solidFill>
                          <a:srgbClr val="002060"/>
                        </a:solidFill>
                        <a:latin typeface="+mj-lt"/>
                        <a:cs typeface="Times New Roman" panose="02020603050405020304" pitchFamily="18" charset="0"/>
                      </a:rPr>
                      <a:t>тыс.руб</a:t>
                    </a:r>
                    <a:r>
                      <a:rPr lang="ru-RU" sz="1400" b="1" dirty="0" smtClean="0">
                        <a:solidFill>
                          <a:srgbClr val="002060"/>
                        </a:solidFill>
                        <a:latin typeface="+mj-lt"/>
                        <a:cs typeface="Times New Roman" panose="02020603050405020304" pitchFamily="18" charset="0"/>
                      </a:rPr>
                      <a:t>.</a:t>
                    </a:r>
                    <a:endParaRPr lang="en-US" sz="1400" b="1" baseline="0" dirty="0">
                      <a:solidFill>
                        <a:srgbClr val="002060"/>
                      </a:solidFill>
                      <a:latin typeface="+mj-lt"/>
                      <a:cs typeface="Times New Roman" panose="02020603050405020304" pitchFamily="18" charset="0"/>
                    </a:endParaRP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850-4007-AA2F-00B8F9394FCA}"/>
                </c:ext>
              </c:extLst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b="1">
                    <a:latin typeface="+mj-lt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5905.5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850-4007-AA2F-00B8F9394FC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Пени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accent3"/>
              </a:solidFill>
            </a:ln>
          </c:spPr>
          <c:dLbls>
            <c:dLbl>
              <c:idx val="0"/>
              <c:layout>
                <c:manualLayout>
                  <c:x val="4.4914885810652998E-2"/>
                  <c:y val="-4.431752953299252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baseline="0" dirty="0" smtClean="0">
                        <a:solidFill>
                          <a:srgbClr val="002060"/>
                        </a:solidFill>
                        <a:latin typeface="+mj-lt"/>
                        <a:cs typeface="Times New Roman" panose="02020603050405020304" pitchFamily="18" charset="0"/>
                      </a:rPr>
                      <a:t>5</a:t>
                    </a:r>
                    <a:r>
                      <a:rPr lang="ru-RU" sz="1400" b="1" baseline="0" dirty="0" smtClean="0">
                        <a:solidFill>
                          <a:srgbClr val="002060"/>
                        </a:solidFill>
                        <a:latin typeface="+mj-lt"/>
                        <a:cs typeface="Times New Roman" panose="02020603050405020304" pitchFamily="18" charset="0"/>
                      </a:rPr>
                      <a:t>0 </a:t>
                    </a:r>
                  </a:p>
                  <a:p>
                    <a:r>
                      <a:rPr lang="ru-RU" sz="1400" b="1" baseline="0" dirty="0" err="1" smtClean="0">
                        <a:solidFill>
                          <a:srgbClr val="002060"/>
                        </a:solidFill>
                        <a:latin typeface="+mj-lt"/>
                        <a:cs typeface="Times New Roman" panose="02020603050405020304" pitchFamily="18" charset="0"/>
                      </a:rPr>
                      <a:t>тыс.руб</a:t>
                    </a:r>
                    <a:endParaRPr lang="en-US" sz="1400" b="1" baseline="0" dirty="0">
                      <a:solidFill>
                        <a:srgbClr val="002060"/>
                      </a:solidFill>
                      <a:latin typeface="+mj-lt"/>
                      <a:cs typeface="Times New Roman" panose="02020603050405020304" pitchFamily="18" charset="0"/>
                    </a:endParaRPr>
                  </a:p>
                  <a:p>
                    <a:endParaRPr lang="en-US" sz="1400" dirty="0">
                      <a:solidFill>
                        <a:srgbClr val="C00000"/>
                      </a:solidFill>
                    </a:endParaRP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850-4007-AA2F-00B8F9394FCA}"/>
                </c:ext>
              </c:extLst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400" b="1" baseline="0">
                    <a:solidFill>
                      <a:srgbClr val="002060"/>
                    </a:solidFill>
                    <a:latin typeface="+mj-lt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850-4007-AA2F-00B8F9394FCA}"/>
            </c:ext>
          </c:extLst>
        </c:ser>
        <c:dLbls>
          <c:showVal val="1"/>
        </c:dLbls>
        <c:gapWidth val="61"/>
        <c:gapDepth val="90"/>
        <c:shape val="cylinder"/>
        <c:axId val="157533696"/>
        <c:axId val="157535232"/>
        <c:axId val="0"/>
      </c:bar3DChart>
      <c:catAx>
        <c:axId val="157533696"/>
        <c:scaling>
          <c:orientation val="minMax"/>
        </c:scaling>
        <c:delete val="1"/>
        <c:axPos val="b"/>
        <c:numFmt formatCode="General" sourceLinked="0"/>
        <c:tickLblPos val="none"/>
        <c:crossAx val="157535232"/>
        <c:crosses val="autoZero"/>
        <c:auto val="1"/>
        <c:lblAlgn val="ctr"/>
        <c:lblOffset val="100"/>
      </c:catAx>
      <c:valAx>
        <c:axId val="157535232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tickLblPos val="none"/>
        <c:crossAx val="157533696"/>
        <c:crosses val="autoZero"/>
        <c:crossBetween val="between"/>
      </c:valAx>
      <c:spPr>
        <a:noFill/>
        <a:ln w="25361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20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9146860910070429"/>
          <c:y val="1.8893711220781702E-2"/>
          <c:w val="0.28313327036021557"/>
          <c:h val="0.38781648206039704"/>
        </c:manualLayout>
      </c:layout>
      <c:spPr>
        <a:ln>
          <a:solidFill>
            <a:schemeClr val="accent1"/>
          </a:solidFill>
        </a:ln>
      </c:spPr>
      <c:txPr>
        <a:bodyPr/>
        <a:lstStyle/>
        <a:p>
          <a:pPr>
            <a:defRPr sz="1200">
              <a:latin typeface="+mj-lt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797"/>
      </a:pPr>
      <a:endParaRPr lang="ru-RU"/>
    </a:p>
  </c:txPr>
  <c:externalData r:id="rId1"/>
  <c:userShapes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6"/>
  <c:chart>
    <c:autoTitleDeleted val="1"/>
    <c:view3D>
      <c:depthPercent val="100"/>
      <c:rAngAx val="1"/>
    </c:view3D>
    <c:sideWall>
      <c:spPr>
        <a:ln>
          <a:noFill/>
        </a:ln>
      </c:spPr>
    </c:sideWall>
    <c:backWall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5.090659399106235E-2"/>
          <c:y val="2.5531279595676186E-2"/>
          <c:w val="0.94909340600893832"/>
          <c:h val="0.97446872040432386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dPt>
            <c:idx val="1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C3E-48B5-AF2B-582322CD973D}"/>
              </c:ext>
            </c:extLst>
          </c:dPt>
          <c:dPt>
            <c:idx val="2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C3E-48B5-AF2B-582322CD973D}"/>
              </c:ext>
            </c:extLst>
          </c:dPt>
          <c:dPt>
            <c:idx val="3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C3E-48B5-AF2B-582322CD973D}"/>
              </c:ext>
            </c:extLst>
          </c:dPt>
          <c:dPt>
            <c:idx val="4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C3E-48B5-AF2B-582322CD973D}"/>
              </c:ext>
            </c:extLst>
          </c:dPt>
          <c:dPt>
            <c:idx val="5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C3E-48B5-AF2B-582322CD973D}"/>
              </c:ext>
            </c:extLst>
          </c:dPt>
          <c:dLbls>
            <c:dLbl>
              <c:idx val="0"/>
              <c:layout>
                <c:manualLayout>
                  <c:x val="2.1274667516313298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3.1912001274469845E-2"/>
                  <c:y val="-4.6528753487366695E-2"/>
                </c:manualLayout>
              </c:layout>
              <c:showVal val="1"/>
            </c:dLbl>
            <c:dLbl>
              <c:idx val="13"/>
              <c:layout>
                <c:manualLayout>
                  <c:x val="-2.9149205833330001E-3"/>
                  <c:y val="8.817856413821727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C3E-48B5-AF2B-582322CD973D}"/>
                </c:ext>
              </c:extLst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400" b="1" baseline="0">
                    <a:solidFill>
                      <a:srgbClr val="002060"/>
                    </a:solidFill>
                    <a:latin typeface="+mj-lt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</c:v>
                </c:pt>
                <c:pt idx="1">
                  <c:v>План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1557371</c:v>
                </c:pt>
                <c:pt idx="1">
                  <c:v>1405906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C3E-48B5-AF2B-582322CD973D}"/>
            </c:ext>
          </c:extLst>
        </c:ser>
        <c:shape val="cylinder"/>
        <c:axId val="156931200"/>
        <c:axId val="156932736"/>
        <c:axId val="0"/>
      </c:bar3DChart>
      <c:catAx>
        <c:axId val="156931200"/>
        <c:scaling>
          <c:orientation val="minMax"/>
        </c:scaling>
        <c:delete val="1"/>
        <c:axPos val="l"/>
        <c:numFmt formatCode="General" sourceLinked="1"/>
        <c:tickLblPos val="none"/>
        <c:crossAx val="156932736"/>
        <c:crosses val="autoZero"/>
        <c:auto val="1"/>
        <c:lblAlgn val="ctr"/>
        <c:lblOffset val="10"/>
      </c:catAx>
      <c:valAx>
        <c:axId val="156932736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" sourceLinked="1"/>
        <c:tickLblPos val="none"/>
        <c:crossAx val="156931200"/>
        <c:crosses val="autoZero"/>
        <c:crossBetween val="between"/>
      </c:valAx>
      <c:spPr>
        <a:noFill/>
        <a:ln w="25400"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7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</c:spPr>
    </c:plotArea>
    <c:plotVisOnly val="1"/>
    <c:dispBlanksAs val="gap"/>
  </c:chart>
  <c:txPr>
    <a:bodyPr/>
    <a:lstStyle/>
    <a:p>
      <a:pPr>
        <a:defRPr sz="1799"/>
      </a:pPr>
      <a:endParaRPr lang="ru-RU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Взносы</c:v>
                </c:pt>
              </c:strCache>
            </c:strRef>
          </c:tx>
          <c:spPr>
            <a:solidFill>
              <a:srgbClr val="3692DE"/>
            </a:solidFill>
            <a:ln>
              <a:solidFill>
                <a:schemeClr val="accent3"/>
              </a:solidFill>
            </a:ln>
          </c:spPr>
          <c:dLbls>
            <c:dLbl>
              <c:idx val="0"/>
              <c:layout>
                <c:manualLayout>
                  <c:x val="-0.16979076881644109"/>
                  <c:y val="-5.4757049685005632E-3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i="0" u="none" strike="noStrike" kern="1200" baseline="0" dirty="0" smtClean="0">
                        <a:solidFill>
                          <a:srgbClr val="002060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rPr>
                      <a:t>519,6 </a:t>
                    </a:r>
                    <a:r>
                      <a:rPr lang="ru-RU" sz="1400" b="1" i="0" u="none" strike="noStrike" kern="1200" baseline="0" dirty="0" err="1">
                        <a:solidFill>
                          <a:srgbClr val="002060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rPr>
                      <a:t>тыс.руб</a:t>
                    </a:r>
                    <a:r>
                      <a:rPr lang="ru-RU" sz="1797" b="1" i="0" u="none" strike="noStrike" kern="1200" baseline="0" dirty="0">
                        <a:solidFill>
                          <a:prstClr val="black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rPr>
                      <a:t>.</a:t>
                    </a:r>
                    <a:endParaRPr lang="en-US" sz="1400" b="1" dirty="0">
                      <a:solidFill>
                        <a:srgbClr val="C00000"/>
                      </a:solidFill>
                    </a:endParaRPr>
                  </a:p>
                </c:rich>
              </c:tx>
              <c:showVal val="1"/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 algn="ctr">
                  <a:defRPr lang="ru-RU" sz="1797" b="1" i="0" u="none" strike="noStrike" kern="1200" baseline="0">
                    <a:solidFill>
                      <a:prstClr val="black"/>
                    </a:solidFill>
                    <a:latin typeface="+mj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519.5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850-4007-AA2F-00B8F9394FC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Штрафы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accent3"/>
              </a:solidFill>
            </a:ln>
          </c:spPr>
          <c:dLbls>
            <c:dLbl>
              <c:idx val="0"/>
              <c:layout>
                <c:manualLayout>
                  <c:x val="3.2319830554761252E-2"/>
                  <c:y val="-0.15203387577955138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rgbClr val="002060"/>
                        </a:solidFill>
                        <a:latin typeface="+mj-lt"/>
                        <a:cs typeface="Times New Roman" panose="02020603050405020304" pitchFamily="18" charset="0"/>
                      </a:rPr>
                      <a:t>115,1 </a:t>
                    </a:r>
                    <a:r>
                      <a:rPr lang="ru-RU" sz="1400" b="1" dirty="0" err="1" smtClean="0">
                        <a:solidFill>
                          <a:srgbClr val="002060"/>
                        </a:solidFill>
                        <a:latin typeface="+mj-lt"/>
                        <a:cs typeface="Times New Roman" panose="02020603050405020304" pitchFamily="18" charset="0"/>
                      </a:rPr>
                      <a:t>тыс.руб</a:t>
                    </a:r>
                    <a:r>
                      <a:rPr lang="ru-RU" sz="1400" b="1" dirty="0" smtClean="0">
                        <a:solidFill>
                          <a:srgbClr val="002060"/>
                        </a:solidFill>
                        <a:latin typeface="+mj-lt"/>
                        <a:cs typeface="Times New Roman" panose="02020603050405020304" pitchFamily="18" charset="0"/>
                      </a:rPr>
                      <a:t>.</a:t>
                    </a:r>
                    <a:endParaRPr lang="en-US" sz="1400" b="1" baseline="0" dirty="0">
                      <a:solidFill>
                        <a:srgbClr val="002060"/>
                      </a:solidFill>
                      <a:latin typeface="+mj-lt"/>
                      <a:cs typeface="Times New Roman" panose="02020603050405020304" pitchFamily="18" charset="0"/>
                    </a:endParaRPr>
                  </a:p>
                </c:rich>
              </c:tx>
              <c:showVal val="1"/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b="1">
                    <a:latin typeface="+mj-lt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115.1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850-4007-AA2F-00B8F9394FC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Пени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accent3"/>
              </a:solidFill>
            </a:ln>
          </c:spPr>
          <c:dLbls>
            <c:dLbl>
              <c:idx val="0"/>
              <c:layout>
                <c:manualLayout>
                  <c:x val="7.0313019058812015E-2"/>
                  <c:y val="5.6449053430026867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baseline="0" dirty="0" smtClean="0">
                        <a:solidFill>
                          <a:srgbClr val="002060"/>
                        </a:solidFill>
                        <a:latin typeface="+mj-lt"/>
                        <a:cs typeface="Times New Roman" panose="02020603050405020304" pitchFamily="18" charset="0"/>
                      </a:rPr>
                      <a:t>108,5 </a:t>
                    </a:r>
                    <a:r>
                      <a:rPr lang="ru-RU" sz="1400" b="1" baseline="0" dirty="0" err="1" smtClean="0">
                        <a:solidFill>
                          <a:srgbClr val="002060"/>
                        </a:solidFill>
                        <a:latin typeface="+mj-lt"/>
                        <a:cs typeface="Times New Roman" panose="02020603050405020304" pitchFamily="18" charset="0"/>
                      </a:rPr>
                      <a:t>тыс.руб</a:t>
                    </a:r>
                    <a:r>
                      <a:rPr lang="ru-RU" sz="1400" b="1" baseline="0" dirty="0" smtClean="0">
                        <a:solidFill>
                          <a:srgbClr val="002060"/>
                        </a:solidFill>
                        <a:latin typeface="+mj-lt"/>
                        <a:cs typeface="Times New Roman" panose="02020603050405020304" pitchFamily="18" charset="0"/>
                      </a:rPr>
                      <a:t>. </a:t>
                    </a:r>
                  </a:p>
                  <a:p>
                    <a:endParaRPr lang="en-US" sz="1400" b="1" baseline="0" dirty="0">
                      <a:solidFill>
                        <a:srgbClr val="002060"/>
                      </a:solidFill>
                      <a:latin typeface="+mj-lt"/>
                      <a:cs typeface="Times New Roman" panose="02020603050405020304" pitchFamily="18" charset="0"/>
                    </a:endParaRPr>
                  </a:p>
                  <a:p>
                    <a:endParaRPr lang="en-US" sz="1400" dirty="0">
                      <a:solidFill>
                        <a:srgbClr val="C00000"/>
                      </a:solidFill>
                    </a:endParaRPr>
                  </a:p>
                </c:rich>
              </c:tx>
              <c:showVal val="1"/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400" b="1" baseline="0">
                    <a:solidFill>
                      <a:srgbClr val="002060"/>
                    </a:solidFill>
                    <a:latin typeface="+mj-lt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108.4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850-4007-AA2F-00B8F9394FCA}"/>
            </c:ext>
          </c:extLst>
        </c:ser>
        <c:dLbls>
          <c:showVal val="1"/>
        </c:dLbls>
        <c:gapWidth val="61"/>
        <c:gapDepth val="90"/>
        <c:shape val="cylinder"/>
        <c:axId val="157767552"/>
        <c:axId val="157769088"/>
        <c:axId val="0"/>
      </c:bar3DChart>
      <c:catAx>
        <c:axId val="157767552"/>
        <c:scaling>
          <c:orientation val="minMax"/>
        </c:scaling>
        <c:delete val="1"/>
        <c:axPos val="b"/>
        <c:numFmt formatCode="General" sourceLinked="0"/>
        <c:tickLblPos val="none"/>
        <c:crossAx val="157769088"/>
        <c:crosses val="autoZero"/>
        <c:auto val="1"/>
        <c:lblAlgn val="ctr"/>
        <c:lblOffset val="100"/>
      </c:catAx>
      <c:valAx>
        <c:axId val="157769088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tickLblPos val="none"/>
        <c:crossAx val="157767552"/>
        <c:crosses val="autoZero"/>
        <c:crossBetween val="between"/>
      </c:valAx>
      <c:spPr>
        <a:noFill/>
        <a:ln w="25361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0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8264403989660315"/>
          <c:y val="3.4497139660726511E-2"/>
          <c:w val="0.16124140146962482"/>
          <c:h val="0.36456680340225722"/>
        </c:manualLayout>
      </c:layout>
      <c:txPr>
        <a:bodyPr/>
        <a:lstStyle/>
        <a:p>
          <a:pPr>
            <a:defRPr sz="1100">
              <a:latin typeface="+mj-lt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797"/>
      </a:pPr>
      <a:endParaRPr lang="ru-RU"/>
    </a:p>
  </c:txPr>
  <c:externalData r:id="rId1"/>
  <c:userShapes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5.8343091807004206E-2"/>
          <c:y val="3.0066984150089477E-2"/>
          <c:w val="0.94165690819299652"/>
          <c:h val="0.8543828107418264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9CCFF"/>
            </a:solidFill>
            <a:ln w="508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14"/>
              <c:layout>
                <c:manualLayout>
                  <c:x val="5.6893320097050164E-3"/>
                  <c:y val="-7.8973397649017493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7.1116650121314422E-3"/>
                  <c:y val="-7.8971324910830833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 anchor="ctr" anchorCtr="1"/>
              <a:lstStyle/>
              <a:p>
                <a:pPr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Лист1!$A$2:$A$25</c:f>
              <c:strCache>
                <c:ptCount val="24"/>
                <c:pt idx="0">
                  <c:v>2001 г.</c:v>
                </c:pt>
                <c:pt idx="1">
                  <c:v>2002 г.</c:v>
                </c:pt>
                <c:pt idx="2">
                  <c:v>2003 г.</c:v>
                </c:pt>
                <c:pt idx="3">
                  <c:v>2004 г.</c:v>
                </c:pt>
                <c:pt idx="4">
                  <c:v>2005 г.</c:v>
                </c:pt>
                <c:pt idx="5">
                  <c:v>2006 г.</c:v>
                </c:pt>
                <c:pt idx="6">
                  <c:v>2007 г.</c:v>
                </c:pt>
                <c:pt idx="7">
                  <c:v>2008 г.</c:v>
                </c:pt>
                <c:pt idx="8">
                  <c:v>2009 г.</c:v>
                </c:pt>
                <c:pt idx="9">
                  <c:v>2010 г.</c:v>
                </c:pt>
                <c:pt idx="10">
                  <c:v>2011 г.</c:v>
                </c:pt>
                <c:pt idx="11">
                  <c:v>2012 г.</c:v>
                </c:pt>
                <c:pt idx="12">
                  <c:v>2013 г.</c:v>
                </c:pt>
                <c:pt idx="13">
                  <c:v>2014 г.</c:v>
                </c:pt>
                <c:pt idx="14">
                  <c:v>2015 г.</c:v>
                </c:pt>
                <c:pt idx="15">
                  <c:v>2016 г.</c:v>
                </c:pt>
                <c:pt idx="16">
                  <c:v>2017 г.</c:v>
                </c:pt>
                <c:pt idx="17">
                  <c:v>2018 г.</c:v>
                </c:pt>
                <c:pt idx="18">
                  <c:v>2019 г.</c:v>
                </c:pt>
                <c:pt idx="19">
                  <c:v>2020 г.</c:v>
                </c:pt>
                <c:pt idx="20">
                  <c:v>2021 г.</c:v>
                </c:pt>
                <c:pt idx="21">
                  <c:v>2022 г.</c:v>
                </c:pt>
                <c:pt idx="22">
                  <c:v>2023 г.</c:v>
                </c:pt>
                <c:pt idx="23">
                  <c:v>2024 г.</c:v>
                </c:pt>
              </c:strCache>
            </c:strRef>
          </c:cat>
          <c:val>
            <c:numRef>
              <c:f>Лист1!$B$2:$B$25</c:f>
              <c:numCache>
                <c:formatCode>0.0</c:formatCode>
                <c:ptCount val="24"/>
                <c:pt idx="0">
                  <c:v>0.5</c:v>
                </c:pt>
                <c:pt idx="1">
                  <c:v>2.1</c:v>
                </c:pt>
                <c:pt idx="2">
                  <c:v>8.3000000000000007</c:v>
                </c:pt>
                <c:pt idx="3">
                  <c:v>10</c:v>
                </c:pt>
                <c:pt idx="4">
                  <c:v>18.3</c:v>
                </c:pt>
                <c:pt idx="5">
                  <c:v>25.7</c:v>
                </c:pt>
                <c:pt idx="6">
                  <c:v>25.5</c:v>
                </c:pt>
                <c:pt idx="7">
                  <c:v>31.3</c:v>
                </c:pt>
                <c:pt idx="8">
                  <c:v>34.1</c:v>
                </c:pt>
                <c:pt idx="9">
                  <c:v>36.200000000000003</c:v>
                </c:pt>
                <c:pt idx="10">
                  <c:v>42</c:v>
                </c:pt>
                <c:pt idx="11">
                  <c:v>51.4</c:v>
                </c:pt>
                <c:pt idx="12">
                  <c:v>57.3</c:v>
                </c:pt>
                <c:pt idx="13">
                  <c:v>66.3</c:v>
                </c:pt>
                <c:pt idx="14">
                  <c:v>68.7</c:v>
                </c:pt>
                <c:pt idx="15">
                  <c:v>72.900000000000006</c:v>
                </c:pt>
                <c:pt idx="16">
                  <c:v>70.900000000000006</c:v>
                </c:pt>
                <c:pt idx="17">
                  <c:v>73.3</c:v>
                </c:pt>
                <c:pt idx="18">
                  <c:v>92.4</c:v>
                </c:pt>
                <c:pt idx="19">
                  <c:v>105.3</c:v>
                </c:pt>
                <c:pt idx="20">
                  <c:v>106.8</c:v>
                </c:pt>
                <c:pt idx="21">
                  <c:v>113.2</c:v>
                </c:pt>
                <c:pt idx="22">
                  <c:v>127.7</c:v>
                </c:pt>
                <c:pt idx="23">
                  <c:v>151.5</c:v>
                </c:pt>
              </c:numCache>
            </c:numRef>
          </c:val>
          <c:shape val="cylinder"/>
        </c:ser>
        <c:gapWidth val="36"/>
        <c:shape val="box"/>
        <c:axId val="157866624"/>
        <c:axId val="157872512"/>
        <c:axId val="0"/>
      </c:bar3DChart>
      <c:catAx>
        <c:axId val="15786662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100" b="0"/>
            </a:pPr>
            <a:endParaRPr lang="ru-RU"/>
          </a:p>
        </c:txPr>
        <c:crossAx val="157872512"/>
        <c:crosses val="autoZero"/>
        <c:auto val="1"/>
        <c:lblAlgn val="ctr"/>
        <c:lblOffset val="100"/>
      </c:catAx>
      <c:valAx>
        <c:axId val="157872512"/>
        <c:scaling>
          <c:orientation val="minMax"/>
        </c:scaling>
        <c:axPos val="l"/>
        <c:majorGridlines>
          <c:spPr>
            <a:ln w="3175">
              <a:solidFill>
                <a:schemeClr val="bg2">
                  <a:lumMod val="20000"/>
                  <a:lumOff val="80000"/>
                </a:schemeClr>
              </a:solidFill>
              <a:prstDash val="dash"/>
            </a:ln>
          </c:spPr>
        </c:majorGridlines>
        <c:numFmt formatCode="#,##0.0" sourceLinked="0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78666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rotX val="30"/>
      <c:perspective val="30"/>
    </c:view3D>
    <c:plotArea>
      <c:layout>
        <c:manualLayout>
          <c:layoutTarget val="inner"/>
          <c:xMode val="edge"/>
          <c:yMode val="edge"/>
          <c:x val="0.3109709601216909"/>
          <c:y val="0.36786203908977827"/>
          <c:w val="0.41599282473076532"/>
          <c:h val="0.585759437780557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.</c:v>
                </c:pt>
              </c:strCache>
            </c:strRef>
          </c:tx>
          <c:dLbls>
            <c:dLbl>
              <c:idx val="0"/>
              <c:layout>
                <c:manualLayout>
                  <c:x val="0.1004849426716402"/>
                  <c:y val="9.472098204270822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Приобретение </a:t>
                    </a:r>
                    <a:r>
                      <a:rPr lang="ru-RU" dirty="0"/>
                      <a:t>средств индивидуальной защиты
</a:t>
                    </a:r>
                    <a:r>
                      <a:rPr lang="ru-RU" dirty="0" smtClean="0"/>
                      <a:t>55 464,90 тыс.руб.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36,5%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  <c:showPercent val="1"/>
              <c:separator>
</c:separator>
            </c:dLbl>
            <c:dLbl>
              <c:idx val="1"/>
              <c:layout>
                <c:manualLayout>
                  <c:x val="-0.19681005663765713"/>
                  <c:y val="-7.5264908831413194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Проведение </a:t>
                    </a:r>
                    <a:r>
                      <a:rPr lang="ru-RU" sz="1600" dirty="0"/>
                      <a:t>обязательных периодических медицинских осмотров (обследований) </a:t>
                    </a:r>
                    <a:r>
                      <a:rPr lang="ru-RU" sz="1600" dirty="0" smtClean="0"/>
                      <a:t>работников</a:t>
                    </a:r>
                  </a:p>
                  <a:p>
                    <a:r>
                      <a:rPr lang="ru-RU" sz="1600" dirty="0" smtClean="0"/>
                      <a:t>51 768,6 тыс.руб. </a:t>
                    </a:r>
                  </a:p>
                  <a:p>
                    <a:r>
                      <a:rPr lang="ru-RU" sz="1600" dirty="0" smtClean="0"/>
                      <a:t>34%</a:t>
                    </a:r>
                    <a:endParaRPr lang="ru-RU" sz="1600" dirty="0"/>
                  </a:p>
                </c:rich>
              </c:tx>
              <c:dLblPos val="bestFit"/>
              <c:showVal val="1"/>
              <c:showCatName val="1"/>
              <c:showPercent val="1"/>
              <c:separator>
</c:separator>
            </c:dLbl>
            <c:dLbl>
              <c:idx val="2"/>
              <c:layout>
                <c:manualLayout>
                  <c:x val="-9.6497368292698352E-2"/>
                  <c:y val="0.1106663477812948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Санаторно-курортное </a:t>
                    </a:r>
                    <a:r>
                      <a:rPr lang="ru-RU" dirty="0"/>
                      <a:t>лечение работников предпенсионного возраста
</a:t>
                    </a:r>
                    <a:r>
                      <a:rPr lang="ru-RU" dirty="0" smtClean="0"/>
                      <a:t>22 206,40 тыс.руб.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15%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  <c:showPercent val="1"/>
              <c:separator>
</c:separator>
            </c:dLbl>
            <c:dLbl>
              <c:idx val="3"/>
              <c:layout>
                <c:manualLayout>
                  <c:x val="-0.18665126956464934"/>
                  <c:y val="3.345782127701341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Санаторно-курортное </a:t>
                    </a:r>
                    <a:r>
                      <a:rPr lang="ru-RU" dirty="0"/>
                      <a:t>лечение работников
</a:t>
                    </a:r>
                    <a:r>
                      <a:rPr lang="ru-RU" dirty="0" smtClean="0"/>
                      <a:t>8 873,00 тыс.руб.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6%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  <c:showPercent val="1"/>
              <c:separator>
</c:separator>
            </c:dLbl>
            <c:dLbl>
              <c:idx val="4"/>
              <c:layout>
                <c:manualLayout>
                  <c:x val="-0.28135431019581053"/>
                  <c:y val="-7.209434101111192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Проведение специальной оценки условий труда
</a:t>
                    </a:r>
                    <a:r>
                      <a:rPr lang="ru-RU" dirty="0" smtClean="0"/>
                      <a:t>6 601,20 тыс.руб.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4%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  <c:showPercent val="1"/>
              <c:separator>
</c:separator>
            </c:dLbl>
            <c:dLbl>
              <c:idx val="5"/>
              <c:layout>
                <c:manualLayout>
                  <c:x val="-0.18593597361213463"/>
                  <c:y val="-0.1931646920303186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Приобретение </a:t>
                    </a:r>
                    <a:r>
                      <a:rPr lang="ru-RU" dirty="0"/>
                      <a:t>отдельных приборов, предназначенных для обеспечения безопасности работников
</a:t>
                    </a:r>
                    <a:r>
                      <a:rPr lang="ru-RU" dirty="0" smtClean="0"/>
                      <a:t>4 428,80 тыс.руб.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3%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  <c:showPercent val="1"/>
              <c:separator>
</c:separator>
            </c:dLbl>
            <c:dLbl>
              <c:idx val="6"/>
              <c:layout>
                <c:manualLayout>
                  <c:x val="-7.7015159156083746E-3"/>
                  <c:y val="-0.192775283930630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Обеспечение работников бесплатной выдачей молока или других равноценных пищевых продуктов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759,9 тыс.руб.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0,5 %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  <c:showPercent val="1"/>
              <c:separator>
</c:separator>
            </c:dLbl>
            <c:dLbl>
              <c:idx val="7"/>
              <c:layout>
                <c:manualLayout>
                  <c:x val="0.18876762986529494"/>
                  <c:y val="-0.1917005175754899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Приобретение приборов контроля за режимом труда и отдыха водителей (тахографов)
</a:t>
                    </a:r>
                    <a:r>
                      <a:rPr lang="ru-RU" dirty="0" smtClean="0"/>
                      <a:t>235,8 тыс.руб.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0,2%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  <c:showPercent val="1"/>
              <c:separator>
</c:separator>
            </c:dLbl>
            <c:dLbl>
              <c:idx val="8"/>
              <c:layout>
                <c:manualLayout>
                  <c:x val="0.35348425741479172"/>
                  <c:y val="-0.1059994454902780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Приобретение </a:t>
                    </a:r>
                    <a:r>
                      <a:rPr lang="ru-RU" dirty="0"/>
                      <a:t>аптечек
</a:t>
                    </a:r>
                    <a:r>
                      <a:rPr lang="ru-RU" dirty="0" smtClean="0"/>
                      <a:t>312,7 тыс.руб.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0,2%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  <c:showPercent val="1"/>
              <c:separator>
</c:separator>
            </c:dLbl>
            <c:dLbl>
              <c:idx val="9"/>
              <c:layout>
                <c:manualLayout>
                  <c:x val="0.30639770686558931"/>
                  <c:y val="5.840329724922778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Приобретение </a:t>
                    </a:r>
                    <a:r>
                      <a:rPr lang="ru-RU" dirty="0"/>
                      <a:t>приборов для определения наличия алкоголя, а также психоактивных веществ
</a:t>
                    </a:r>
                    <a:r>
                      <a:rPr lang="ru-RU" dirty="0" smtClean="0"/>
                      <a:t>399,6 тыс. руб.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0,3%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  <c:showSerName val="1"/>
              <c:showPercent val="1"/>
              <c:separator>
</c:separator>
            </c:dLbl>
            <c:dLbl>
              <c:idx val="10"/>
              <c:layout>
                <c:manualLayout>
                  <c:x val="-1.8992125984251911E-2"/>
                  <c:y val="-8.1114013787017825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Обучение по охране труда </a:t>
                    </a:r>
                  </a:p>
                  <a:p>
                    <a:r>
                      <a:rPr lang="ru-RU" baseline="0" dirty="0" smtClean="0"/>
                      <a:t>383,8 тыс.руб.</a:t>
                    </a:r>
                  </a:p>
                  <a:p>
                    <a:r>
                      <a:rPr lang="ru-RU" baseline="0" dirty="0" smtClean="0"/>
                      <a:t>   0,29%</a:t>
                    </a:r>
                  </a:p>
                </c:rich>
              </c:tx>
              <c:dLblPos val="bestFit"/>
              <c:showVal val="1"/>
              <c:showCatName val="1"/>
              <c:showPercent val="1"/>
              <c:separator>
</c:separator>
            </c:dLbl>
            <c:dLbl>
              <c:idx val="11"/>
              <c:layout>
                <c:manualLayout>
                  <c:x val="0.32357618455588044"/>
                  <c:y val="-0.22726041143828596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Проведение оценки профессиональных рисков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28,4 тыс.руб.</a:t>
                    </a:r>
                  </a:p>
                  <a:p>
                    <a:r>
                      <a:rPr lang="ru-RU" baseline="0" dirty="0" smtClean="0"/>
                      <a:t>0,01%</a:t>
                    </a:r>
                  </a:p>
                </c:rich>
              </c:tx>
              <c:dLblPos val="bestFit"/>
              <c:showLegendKey val="1"/>
              <c:showVal val="1"/>
              <c:showCatName val="1"/>
              <c:showSerName val="1"/>
              <c:showPercent val="1"/>
              <c:separator>
</c:separator>
            </c:dLbl>
            <c:spPr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bestFit"/>
            <c:showVal val="1"/>
            <c:showCatName val="1"/>
            <c:showPercent val="1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Приобретение средств индивидуальной защиты</c:v>
                </c:pt>
                <c:pt idx="1">
                  <c:v>Проведение обязательных периодических медицинских осмотров (обследований) работников</c:v>
                </c:pt>
                <c:pt idx="2">
                  <c:v>Санаторно-курортное лечение работников предпенсионного возраста</c:v>
                </c:pt>
                <c:pt idx="3">
                  <c:v>Санаторно-курортное лечение работников</c:v>
                </c:pt>
                <c:pt idx="4">
                  <c:v>Проведение специальной оценки условий труда</c:v>
                </c:pt>
                <c:pt idx="5">
                  <c:v>Приобретение отдельных приборов, предназначенных для обеспечения безопасности работников</c:v>
                </c:pt>
                <c:pt idx="6">
                  <c:v>Обеспечение работников бесплатной выдачей молока или других равноценных пищевых продуктов</c:v>
                </c:pt>
                <c:pt idx="7">
                  <c:v>Приобретение приборов контроля за режимом труда и отдыха водителей (тахографов)</c:v>
                </c:pt>
                <c:pt idx="8">
                  <c:v>Приобретение аптечек</c:v>
                </c:pt>
                <c:pt idx="9">
                  <c:v>Приобретение приборов для определения наличия алкоголя, а также психоактивных веществ</c:v>
                </c:pt>
                <c:pt idx="10">
                  <c:v>Обучение по охране труда и (или) обучение безопасным методам и приемам выполнения работ повышенной опасности, в том числе горных работ, а также действиям в случае аварии или инцидента на опасном производственном объекте</c:v>
                </c:pt>
                <c:pt idx="11">
                  <c:v>Проведение оценки профессиональных рисков</c:v>
                </c:pt>
              </c:strCache>
            </c:strRef>
          </c:cat>
          <c:val>
            <c:numRef>
              <c:f>Лист1!$B$2:$B$13</c:f>
              <c:numCache>
                <c:formatCode>#,##0.00</c:formatCode>
                <c:ptCount val="12"/>
                <c:pt idx="0">
                  <c:v>55464.9</c:v>
                </c:pt>
                <c:pt idx="1">
                  <c:v>51768.6</c:v>
                </c:pt>
                <c:pt idx="2">
                  <c:v>22206.400000000001</c:v>
                </c:pt>
                <c:pt idx="3">
                  <c:v>8873</c:v>
                </c:pt>
                <c:pt idx="4">
                  <c:v>6601.2</c:v>
                </c:pt>
                <c:pt idx="5">
                  <c:v>4428.8</c:v>
                </c:pt>
                <c:pt idx="6" formatCode="General">
                  <c:v>759.9</c:v>
                </c:pt>
                <c:pt idx="7" formatCode="General">
                  <c:v>235.8</c:v>
                </c:pt>
                <c:pt idx="8" formatCode="General">
                  <c:v>312.7</c:v>
                </c:pt>
                <c:pt idx="9" formatCode="General">
                  <c:v>399.6</c:v>
                </c:pt>
                <c:pt idx="10" formatCode="General">
                  <c:v>383.8</c:v>
                </c:pt>
                <c:pt idx="11" formatCode="General">
                  <c:v>28.4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Приобретение средств индивидуальной защиты</c:v>
                </c:pt>
                <c:pt idx="1">
                  <c:v>Проведение обязательных периодических медицинских осмотров (обследований) работников</c:v>
                </c:pt>
                <c:pt idx="2">
                  <c:v>Санаторно-курортное лечение работников предпенсионного возраста</c:v>
                </c:pt>
                <c:pt idx="3">
                  <c:v>Санаторно-курортное лечение работников</c:v>
                </c:pt>
                <c:pt idx="4">
                  <c:v>Проведение специальной оценки условий труда</c:v>
                </c:pt>
                <c:pt idx="5">
                  <c:v>Приобретение отдельных приборов, предназначенных для обеспечения безопасности работников</c:v>
                </c:pt>
                <c:pt idx="6">
                  <c:v>Обеспечение работников бесплатной выдачей молока или других равноценных пищевых продуктов</c:v>
                </c:pt>
                <c:pt idx="7">
                  <c:v>Приобретение приборов контроля за режимом труда и отдыха водителей (тахографов)</c:v>
                </c:pt>
                <c:pt idx="8">
                  <c:v>Приобретение аптечек</c:v>
                </c:pt>
                <c:pt idx="9">
                  <c:v>Приобретение приборов для определения наличия алкоголя, а также психоактивных веществ</c:v>
                </c:pt>
                <c:pt idx="10">
                  <c:v>Обучение по охране труда и (или) обучение безопасным методам и приемам выполнения работ повышенной опасности, в том числе горных работ, а также действиям в случае аварии или инцидента на опасном производственном объекте</c:v>
                </c:pt>
                <c:pt idx="11">
                  <c:v>Проведение оценки профессиональных рисков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36.5</c:v>
                </c:pt>
                <c:pt idx="1">
                  <c:v>34</c:v>
                </c:pt>
                <c:pt idx="2">
                  <c:v>15</c:v>
                </c:pt>
                <c:pt idx="3">
                  <c:v>6</c:v>
                </c:pt>
                <c:pt idx="4">
                  <c:v>4</c:v>
                </c:pt>
                <c:pt idx="5">
                  <c:v>3</c:v>
                </c:pt>
                <c:pt idx="6">
                  <c:v>0.5</c:v>
                </c:pt>
                <c:pt idx="7">
                  <c:v>0.2</c:v>
                </c:pt>
                <c:pt idx="8">
                  <c:v>0.2</c:v>
                </c:pt>
                <c:pt idx="9">
                  <c:v>0.30000000000000032</c:v>
                </c:pt>
                <c:pt idx="10">
                  <c:v>0.29000000000000031</c:v>
                </c:pt>
                <c:pt idx="11">
                  <c:v>1.0000000000000005E-2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329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b="0" dirty="0">
                <a:solidFill>
                  <a:srgbClr val="003399"/>
                </a:solidFill>
              </a:rPr>
              <a:t>Количество обращений граждан, поступивших</a:t>
            </a:r>
            <a:r>
              <a:rPr lang="ru-RU" b="0" baseline="0" dirty="0">
                <a:solidFill>
                  <a:srgbClr val="003399"/>
                </a:solidFill>
              </a:rPr>
              <a:t> в</a:t>
            </a:r>
            <a:r>
              <a:rPr lang="ru-RU" b="0" dirty="0">
                <a:solidFill>
                  <a:srgbClr val="003399"/>
                </a:solidFill>
              </a:rPr>
              <a:t> 2023-2024гг.</a:t>
            </a:r>
          </a:p>
        </c:rich>
      </c:tx>
      <c:layout>
        <c:manualLayout>
          <c:xMode val="edge"/>
          <c:yMode val="edge"/>
          <c:x val="0.12555153805774277"/>
          <c:y val="2.3010415155391997E-2"/>
        </c:manualLayout>
      </c:layout>
      <c:spPr>
        <a:noFill/>
        <a:ln w="38047">
          <a:noFill/>
        </a:ln>
      </c:spPr>
    </c:title>
    <c:view3D>
      <c:depthPercent val="100"/>
      <c:rAngAx val="1"/>
    </c:view3D>
    <c:floor>
      <c:spPr>
        <a:noFill/>
        <a:ln w="6350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6037417367671417"/>
          <c:y val="0.22650978800972973"/>
          <c:w val="0.80821632883319949"/>
          <c:h val="0.66932367740430465"/>
        </c:manualLayout>
      </c:layout>
      <c:bar3D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152400"/>
              <a:bevelB w="152400" h="152400"/>
            </a:sp3d>
          </c:spPr>
          <c:dPt>
            <c:idx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152400"/>
                <a:bevelB w="152400" h="152400"/>
              </a:sp3d>
            </c:spPr>
          </c:dPt>
          <c:dPt>
            <c:idx val="1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152400"/>
                <a:bevelB w="152400" h="152400"/>
              </a:sp3d>
            </c:spPr>
          </c:dPt>
          <c:dLbls>
            <c:dLbl>
              <c:idx val="0"/>
              <c:layout>
                <c:manualLayout>
                  <c:x val="8.3333333333333506E-3"/>
                  <c:y val="0.12962962962962848"/>
                </c:manualLayout>
              </c:layout>
              <c:spPr>
                <a:noFill/>
                <a:ln w="38047">
                  <a:noFill/>
                </a:ln>
              </c:spPr>
              <c:txPr>
                <a:bodyPr/>
                <a:lstStyle/>
                <a:p>
                  <a:pPr>
                    <a:defRPr sz="1940" b="1" i="0" u="none" strike="noStrike" baseline="0">
                      <a:solidFill>
                        <a:srgbClr val="333333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-2.777777777777816E-3"/>
                  <c:y val="0.12037037037037036"/>
                </c:manualLayout>
              </c:layout>
              <c:spPr>
                <a:noFill/>
                <a:ln w="38047">
                  <a:noFill/>
                </a:ln>
              </c:spPr>
              <c:txPr>
                <a:bodyPr/>
                <a:lstStyle/>
                <a:p>
                  <a:pPr>
                    <a:defRPr sz="1940" b="1" i="0" u="none" strike="noStrike" baseline="0">
                      <a:solidFill>
                        <a:srgbClr val="333333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Val val="1"/>
            </c:dLbl>
            <c:delete val="1"/>
          </c:dLbls>
          <c:cat>
            <c:strRef>
              <c:f>Лист1!$A$3:$A$4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Лист1!$B$3:$B$4</c:f>
              <c:numCache>
                <c:formatCode>General</c:formatCode>
                <c:ptCount val="2"/>
                <c:pt idx="0">
                  <c:v>22186</c:v>
                </c:pt>
                <c:pt idx="1">
                  <c:v>22756</c:v>
                </c:pt>
              </c:numCache>
            </c:numRef>
          </c:val>
        </c:ser>
        <c:shape val="box"/>
        <c:axId val="159527680"/>
        <c:axId val="159529216"/>
        <c:axId val="0"/>
      </c:bar3DChart>
      <c:catAx>
        <c:axId val="159527680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512">
            <a:noFill/>
          </a:ln>
        </c:spPr>
        <c:txPr>
          <a:bodyPr rot="0" vert="horz"/>
          <a:lstStyle/>
          <a:p>
            <a:pPr>
              <a:defRPr sz="194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9529216"/>
        <c:crosses val="autoZero"/>
        <c:auto val="1"/>
        <c:lblAlgn val="ctr"/>
        <c:lblOffset val="100"/>
      </c:catAx>
      <c:valAx>
        <c:axId val="159529216"/>
        <c:scaling>
          <c:orientation val="minMax"/>
          <c:min val="0"/>
        </c:scaling>
        <c:axPos val="l"/>
        <c:majorGridlines>
          <c:spPr>
            <a:ln w="14237" cap="flat" cmpd="sng" algn="ctr">
              <a:solidFill>
                <a:schemeClr val="accent4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ln w="9512">
            <a:noFill/>
          </a:ln>
        </c:spPr>
        <c:txPr>
          <a:bodyPr rot="0" vert="horz"/>
          <a:lstStyle/>
          <a:p>
            <a:pPr>
              <a:defRPr sz="194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9527680"/>
        <c:crosses val="autoZero"/>
        <c:crossBetween val="between"/>
      </c:valAx>
      <c:spPr>
        <a:noFill/>
        <a:ln w="25403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94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66040372971715688"/>
          <c:y val="0.2992544376389068"/>
          <c:w val="0.32986677812898679"/>
          <c:h val="0.42326485413469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Процентное соотношение количества поступивших обращений от граждан</c:v>
                </c:pt>
              </c:strCache>
            </c:strRef>
          </c:tx>
          <c:dPt>
            <c:idx val="0"/>
            <c:spPr>
              <a:solidFill>
                <a:srgbClr val="156082"/>
              </a:solidFill>
              <a:ln w="12695">
                <a:solidFill>
                  <a:srgbClr val="FFFFFF"/>
                </a:solidFill>
                <a:prstDash val="solid"/>
              </a:ln>
            </c:spPr>
          </c:dPt>
          <c:dPt>
            <c:idx val="1"/>
            <c:spPr>
              <a:solidFill>
                <a:srgbClr val="E97132"/>
              </a:solidFill>
              <a:ln w="12695">
                <a:solidFill>
                  <a:srgbClr val="FFFFFF"/>
                </a:solidFill>
                <a:prstDash val="solid"/>
              </a:ln>
            </c:spPr>
          </c:dPt>
          <c:dPt>
            <c:idx val="2"/>
            <c:spPr>
              <a:solidFill>
                <a:srgbClr val="196B24"/>
              </a:solidFill>
              <a:ln w="12695">
                <a:solidFill>
                  <a:srgbClr val="FFFFFF"/>
                </a:solidFill>
                <a:prstDash val="solid"/>
              </a:ln>
            </c:spPr>
          </c:dPt>
          <c:dPt>
            <c:idx val="3"/>
            <c:spPr>
              <a:solidFill>
                <a:srgbClr val="0F9ED5"/>
              </a:solidFill>
              <a:ln w="12695">
                <a:solidFill>
                  <a:srgbClr val="FFFFFF"/>
                </a:solidFill>
                <a:prstDash val="solid"/>
              </a:ln>
            </c:spPr>
          </c:dPt>
          <c:dPt>
            <c:idx val="4"/>
            <c:spPr>
              <a:solidFill>
                <a:srgbClr val="A02B93"/>
              </a:solidFill>
              <a:ln w="12695">
                <a:solidFill>
                  <a:srgbClr val="FFFFFF"/>
                </a:solidFill>
                <a:prstDash val="solid"/>
              </a:ln>
            </c:spPr>
          </c:dPt>
          <c:dPt>
            <c:idx val="5"/>
            <c:spPr>
              <a:solidFill>
                <a:srgbClr val="4EA72E"/>
              </a:solidFill>
              <a:ln w="12695">
                <a:solidFill>
                  <a:srgbClr val="FFFFFF"/>
                </a:solidFill>
                <a:prstDash val="solid"/>
              </a:ln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19043">
                <a:solidFill>
                  <a:schemeClr val="lt1"/>
                </a:solidFill>
              </a:ln>
              <a:effectLst/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19043">
                <a:solidFill>
                  <a:schemeClr val="lt1"/>
                </a:solidFill>
              </a:ln>
              <a:effectLst/>
            </c:spPr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 w="19043">
                <a:solidFill>
                  <a:schemeClr val="lt1"/>
                </a:solidFill>
              </a:ln>
              <a:effectLst/>
            </c:spPr>
          </c:dPt>
          <c:dPt>
            <c:idx val="9"/>
            <c:spPr>
              <a:solidFill>
                <a:schemeClr val="accent4">
                  <a:lumMod val="60000"/>
                </a:schemeClr>
              </a:solidFill>
              <a:ln w="19043">
                <a:solidFill>
                  <a:schemeClr val="lt1"/>
                </a:solidFill>
              </a:ln>
              <a:effectLst/>
            </c:spPr>
          </c:dPt>
          <c:dPt>
            <c:idx val="10"/>
            <c:spPr>
              <a:solidFill>
                <a:schemeClr val="accent5">
                  <a:lumMod val="60000"/>
                </a:schemeClr>
              </a:solidFill>
              <a:ln w="19043">
                <a:solidFill>
                  <a:schemeClr val="lt1"/>
                </a:solidFill>
              </a:ln>
              <a:effectLst/>
            </c:spPr>
          </c:dPt>
          <c:dPt>
            <c:idx val="11"/>
            <c:spPr>
              <a:solidFill>
                <a:srgbClr val="E4E286"/>
              </a:solidFill>
              <a:ln w="12695">
                <a:solidFill>
                  <a:srgbClr val="FFFFFF"/>
                </a:solidFill>
                <a:prstDash val="solid"/>
              </a:ln>
            </c:spPr>
          </c:dPt>
          <c:dLbls>
            <c:dLbl>
              <c:idx val="0"/>
              <c:spPr>
                <a:noFill/>
                <a:ln w="25389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1"/>
              <c:spPr>
                <a:noFill/>
                <a:ln w="25389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spPr>
              <a:noFill/>
              <a:ln w="25389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Val val="1"/>
            <c:showLeaderLines val="1"/>
            <c:leaderLines>
              <c:spPr>
                <a:ln w="9520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</c:dLbls>
          <c:cat>
            <c:strRef>
              <c:f>Лист1!$A$2:$A$13</c:f>
              <c:strCache>
                <c:ptCount val="12"/>
                <c:pt idx="0">
                  <c:v>По вопросам назначения, перерасчёта и выплаты пенсии</c:v>
                </c:pt>
                <c:pt idx="1">
                  <c:v>По вопросам назначения и выплаты пособий семьям, имеющим детей</c:v>
                </c:pt>
                <c:pt idx="2">
                  <c:v>По вопросам обеспечения пособиями в связи с материнством по обязательному соц. страхованию</c:v>
                </c:pt>
                <c:pt idx="3">
                  <c:v>По вопросам обеспечения по обязательному соц. страхованию от несчастных случаев на произ-ве и проф. заболеваниях</c:v>
                </c:pt>
                <c:pt idx="4">
                  <c:v>По вопросам обеспечения инвалидов техническими средствами реабилитации</c:v>
                </c:pt>
                <c:pt idx="5">
                  <c:v>По вопросам назначения и выплат пособий по временной нетрудоспособности</c:v>
                </c:pt>
                <c:pt idx="6">
                  <c:v>По вопросам санаторно-курортного лечения</c:v>
                </c:pt>
                <c:pt idx="7">
                  <c:v>По вопросам материнского (семейного) капитала</c:v>
                </c:pt>
                <c:pt idx="8">
                  <c:v>По вопросам трудового стажа и трудовых книжек</c:v>
                </c:pt>
                <c:pt idx="9">
                  <c:v>По вопросам льгот и мер соц.поддержки отдельных категорий граждан (ЧС, военосл.и т.д.)</c:v>
                </c:pt>
                <c:pt idx="10">
                  <c:v>По вопросам оказания услуг в электронной форме</c:v>
                </c:pt>
                <c:pt idx="11">
                  <c:v>Прочие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8715</c:v>
                </c:pt>
                <c:pt idx="1">
                  <c:v>9221</c:v>
                </c:pt>
                <c:pt idx="2">
                  <c:v>204</c:v>
                </c:pt>
                <c:pt idx="3">
                  <c:v>56</c:v>
                </c:pt>
                <c:pt idx="4">
                  <c:v>364</c:v>
                </c:pt>
                <c:pt idx="5">
                  <c:v>1030</c:v>
                </c:pt>
                <c:pt idx="6">
                  <c:v>109</c:v>
                </c:pt>
                <c:pt idx="7">
                  <c:v>216</c:v>
                </c:pt>
                <c:pt idx="8">
                  <c:v>738</c:v>
                </c:pt>
                <c:pt idx="9">
                  <c:v>234</c:v>
                </c:pt>
                <c:pt idx="10">
                  <c:v>519</c:v>
                </c:pt>
                <c:pt idx="11">
                  <c:v>1350</c:v>
                </c:pt>
              </c:numCache>
            </c:numRef>
          </c:val>
        </c:ser>
        <c:firstSliceAng val="0"/>
      </c:pieChart>
      <c:spPr>
        <a:noFill/>
        <a:ln w="25390">
          <a:noFill/>
        </a:ln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399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399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399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399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399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399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399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7"/>
        <c:txPr>
          <a:bodyPr rot="0" spcFirstLastPara="1" vertOverflow="ellipsis" vert="horz" wrap="square" anchor="ctr" anchorCtr="1"/>
          <a:lstStyle/>
          <a:p>
            <a:pPr>
              <a:defRPr sz="1399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8"/>
        <c:txPr>
          <a:bodyPr rot="0" spcFirstLastPara="1" vertOverflow="ellipsis" vert="horz" wrap="square" anchor="ctr" anchorCtr="1"/>
          <a:lstStyle/>
          <a:p>
            <a:pPr>
              <a:defRPr sz="1399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9"/>
        <c:txPr>
          <a:bodyPr rot="0" spcFirstLastPara="1" vertOverflow="ellipsis" vert="horz" wrap="square" anchor="ctr" anchorCtr="1"/>
          <a:lstStyle/>
          <a:p>
            <a:pPr>
              <a:defRPr sz="1399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0"/>
        <c:txPr>
          <a:bodyPr rot="0" spcFirstLastPara="1" vertOverflow="ellipsis" vert="horz" wrap="square" anchor="ctr" anchorCtr="1"/>
          <a:lstStyle/>
          <a:p>
            <a:pPr>
              <a:defRPr sz="1399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1"/>
        <c:txPr>
          <a:bodyPr rot="0" spcFirstLastPara="1" vertOverflow="ellipsis" vert="horz" wrap="square" anchor="ctr" anchorCtr="1"/>
          <a:lstStyle/>
          <a:p>
            <a:pPr>
              <a:defRPr sz="1399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15418660436414869"/>
          <c:w val="0.64009280409914948"/>
          <c:h val="0.6887389982254486"/>
        </c:manualLayout>
      </c:layout>
      <c:spPr>
        <a:noFill/>
        <a:ln w="25389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0121493913677853E-3"/>
          <c:y val="0.28114213958306661"/>
          <c:w val="0.37597672785361852"/>
          <c:h val="0.5639650657608719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МЕРОПРИЯТИЯ</c:v>
                </c:pt>
              </c:strCache>
            </c:strRef>
          </c:tx>
          <c:explosion val="4"/>
          <c:dLbls>
            <c:dLbl>
              <c:idx val="4"/>
              <c:layout>
                <c:manualLayout>
                  <c:x val="8.5984971505163224E-2"/>
                  <c:y val="0.12277967172535822"/>
                </c:manualLayout>
              </c:layout>
              <c:showVal val="1"/>
            </c:dLbl>
            <c:txPr>
              <a:bodyPr/>
              <a:lstStyle/>
              <a:p>
                <a:pPr>
                  <a:defRPr sz="3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Культура и просвещение</c:v>
                </c:pt>
                <c:pt idx="1">
                  <c:v>Экология</c:v>
                </c:pt>
                <c:pt idx="2">
                  <c:v>Спортивные</c:v>
                </c:pt>
                <c:pt idx="3">
                  <c:v>Благотворительность и волонтерство</c:v>
                </c:pt>
                <c:pt idx="4">
                  <c:v>Военно-патриотическое воспитание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</c:v>
                </c:pt>
                <c:pt idx="1">
                  <c:v>5</c:v>
                </c:pt>
                <c:pt idx="2">
                  <c:v>9</c:v>
                </c:pt>
                <c:pt idx="3">
                  <c:v>9</c:v>
                </c:pt>
                <c:pt idx="4">
                  <c:v>10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40305022381242317"/>
          <c:y val="0.33435856992229085"/>
          <c:w val="0.35129593231102124"/>
          <c:h val="0.44668005788252457"/>
        </c:manualLayout>
      </c:layout>
      <c:txPr>
        <a:bodyPr/>
        <a:lstStyle/>
        <a:p>
          <a:pPr>
            <a:defRPr sz="18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Предоставление услуг по регистрации в ЕСИА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Лист1!$D$51</c:f>
              <c:strCache>
                <c:ptCount val="1"/>
                <c:pt idx="0">
                  <c:v>Предоставление услуг по регистрации в ЕСИА</c:v>
                </c:pt>
              </c:strCache>
            </c:strRef>
          </c:tx>
          <c:dPt>
            <c:idx val="0"/>
            <c:explosion val="9"/>
            <c:spPr>
              <a:pattFill prst="wdUpDiag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chemeClr val="dk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C47-40FA-B30C-30FC72E9AC5D}"/>
              </c:ext>
            </c:extLst>
          </c:dPt>
          <c:dPt>
            <c:idx val="1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C47-40FA-B30C-30FC72E9AC5D}"/>
              </c:ext>
            </c:extLst>
          </c:dPt>
          <c:dLbls>
            <c:dLbl>
              <c:idx val="0"/>
              <c:layout>
                <c:manualLayout>
                  <c:x val="3.3151867658179852E-2"/>
                  <c:y val="-2.153858574394734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400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22,98%</a:t>
                    </a:r>
                    <a:endParaRPr lang="ru-RU" sz="2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C47-40FA-B30C-30FC72E9AC5D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C47-40FA-B30C-30FC72E9AC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tx1"/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Лист1!$C$52:$C$53</c:f>
              <c:strCache>
                <c:ptCount val="2"/>
                <c:pt idx="0">
                  <c:v>Доля ЕСИА</c:v>
                </c:pt>
                <c:pt idx="1">
                  <c:v>Личные обращения</c:v>
                </c:pt>
              </c:strCache>
            </c:strRef>
          </c:cat>
          <c:val>
            <c:numRef>
              <c:f>Лист1!$D$52:$D$53</c:f>
              <c:numCache>
                <c:formatCode>0.00%</c:formatCode>
                <c:ptCount val="2"/>
                <c:pt idx="0">
                  <c:v>0.30260000000000031</c:v>
                </c:pt>
                <c:pt idx="1">
                  <c:v>0.69740000000000002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C47-40FA-B30C-30FC72E9AC5D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7530012774111703"/>
          <c:y val="0.36319323995330416"/>
          <c:w val="0.32469987225888863"/>
          <c:h val="0.2805330118683470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2"/>
            <c:spPr>
              <a:solidFill>
                <a:srgbClr val="E7FD77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ru-RU" smtClean="0"/>
                      <a:t>5</a:t>
                    </a:r>
                    <a:r>
                      <a:rPr lang="en-US" smtClean="0"/>
                      <a:t>95</a:t>
                    </a:r>
                    <a:r>
                      <a:rPr lang="ru-RU" smtClean="0"/>
                      <a:t>3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>
                <c:manualLayout>
                  <c:x val="0.11114240336435215"/>
                  <c:y val="0.15001909742625577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</c:dLbl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Заявления о выдаче, замене СНИЛС</c:v>
                </c:pt>
                <c:pt idx="1">
                  <c:v>Справки о размере пенсий</c:v>
                </c:pt>
                <c:pt idx="2">
                  <c:v>Сведения о трудовой деятельности</c:v>
                </c:pt>
                <c:pt idx="3">
                  <c:v>Сведения о состоянии ИЛС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35953</c:v>
                </c:pt>
                <c:pt idx="1">
                  <c:v>27317</c:v>
                </c:pt>
                <c:pt idx="2">
                  <c:v>33739</c:v>
                </c:pt>
                <c:pt idx="3">
                  <c:v>15966</c:v>
                </c:pt>
              </c:numCache>
            </c:numRef>
          </c:val>
        </c:ser>
        <c:firstSliceAng val="0"/>
      </c:pieChart>
      <c:spPr>
        <a:noFill/>
        <a:ln w="30773">
          <a:noFill/>
        </a:ln>
      </c:spPr>
    </c:plotArea>
    <c:legend>
      <c:legendPos val="r"/>
      <c:layout>
        <c:manualLayout>
          <c:xMode val="edge"/>
          <c:yMode val="edge"/>
          <c:x val="0.60711462880611433"/>
          <c:y val="5.1304323801630532E-2"/>
          <c:w val="0.37213604776087322"/>
          <c:h val="0.86455624625869165"/>
        </c:manualLayout>
      </c:layout>
      <c:txPr>
        <a:bodyPr/>
        <a:lstStyle/>
        <a:p>
          <a:pPr>
            <a:defRPr sz="1454"/>
          </a:pPr>
          <a:endParaRPr lang="ru-RU"/>
        </a:p>
      </c:txPr>
    </c:legend>
    <c:plotVisOnly val="1"/>
    <c:dispBlanksAs val="zero"/>
  </c:chart>
  <c:txPr>
    <a:bodyPr/>
    <a:lstStyle/>
    <a:p>
      <a:pPr>
        <a:defRPr sz="2181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b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перевода очных обращений в МФЦ за период с апреля по декабрь 2023 года, %</a:t>
            </a:r>
          </a:p>
        </c:rich>
      </c:tx>
      <c:layout/>
      <c:spPr>
        <a:noFill/>
        <a:ln w="25400">
          <a:noFill/>
        </a:ln>
      </c:spPr>
    </c:title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gapWidth val="50"/>
        <c:gapDepth val="50"/>
        <c:shape val="box"/>
        <c:axId val="75172096"/>
        <c:axId val="66863104"/>
        <c:axId val="0"/>
      </c:bar3DChart>
      <c:catAx>
        <c:axId val="75172096"/>
        <c:scaling>
          <c:orientation val="minMax"/>
        </c:scaling>
        <c:axPos val="b"/>
        <c:numFmt formatCode="mmm/yy" sourceLinked="1"/>
        <c:maj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66863104"/>
        <c:crosses val="autoZero"/>
        <c:auto val="1"/>
        <c:lblAlgn val="ctr"/>
        <c:lblOffset val="100"/>
      </c:catAx>
      <c:valAx>
        <c:axId val="66863104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in"/>
        <c:tickLblPos val="nextTo"/>
        <c:spPr>
          <a:noFill/>
          <a:ln>
            <a:solidFill>
              <a:schemeClr val="dk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51720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b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перевода очных обращений в МФЦ </a:t>
            </a:r>
            <a:r>
              <a:rPr lang="ru-RU" sz="1800" b="1" baseline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ru-RU" sz="1800" b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 году</a:t>
            </a:r>
            <a:r>
              <a:rPr lang="ru-RU" sz="1800" b="1" baseline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сравнению с  2023 годом</a:t>
            </a:r>
            <a:r>
              <a:rPr lang="ru-RU" sz="1800" b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%</a:t>
            </a:r>
          </a:p>
        </c:rich>
      </c:tx>
      <c:layout/>
      <c:spPr>
        <a:noFill/>
        <a:ln w="25400">
          <a:noFill/>
        </a:ln>
      </c:spPr>
    </c:title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2340276013885362"/>
          <c:y val="0.11241496598639454"/>
          <c:w val="0.86584455168910934"/>
          <c:h val="0.8226332422732908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Лист1!$G$2</c:f>
              <c:strCache>
                <c:ptCount val="1"/>
                <c:pt idx="0">
                  <c:v>итого доля, %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8.0645161290322908E-3"/>
                  <c:y val="-5.4421768707482956E-2"/>
                </c:manualLayout>
              </c:layout>
              <c:showVal val="1"/>
            </c:dLbl>
            <c:dLbl>
              <c:idx val="1"/>
              <c:layout>
                <c:manualLayout>
                  <c:x val="4.3010752688172046E-2"/>
                  <c:y val="-5.4421768707482956E-2"/>
                </c:manualLayout>
              </c:layout>
              <c:showVal val="1"/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Лист1!$H$1:$J$1</c:f>
              <c:strCache>
                <c:ptCount val="2"/>
                <c:pt idx="0">
                  <c:v>2023</c:v>
                </c:pt>
                <c:pt idx="1">
                  <c:v>2024</c:v>
                </c:pt>
              </c:strCache>
            </c:strRef>
          </c:cat>
          <c:val>
            <c:numRef>
              <c:f>Лист1!$H$2:$J$2</c:f>
              <c:numCache>
                <c:formatCode>0.00</c:formatCode>
                <c:ptCount val="3"/>
                <c:pt idx="0">
                  <c:v>89.32</c:v>
                </c:pt>
                <c:pt idx="1">
                  <c:v>93.85</c:v>
                </c:pt>
              </c:numCache>
            </c:numRef>
          </c:val>
        </c:ser>
        <c:gapWidth val="50"/>
        <c:gapDepth val="50"/>
        <c:shape val="box"/>
        <c:axId val="66887040"/>
        <c:axId val="66892928"/>
        <c:axId val="0"/>
      </c:bar3DChart>
      <c:catAx>
        <c:axId val="66887040"/>
        <c:scaling>
          <c:orientation val="minMax"/>
        </c:scaling>
        <c:axPos val="b"/>
        <c:numFmt formatCode="mmm/yy" sourceLinked="0"/>
        <c:maj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66892928"/>
        <c:crosses val="autoZero"/>
        <c:auto val="1"/>
        <c:lblAlgn val="ctr"/>
        <c:lblOffset val="100"/>
      </c:catAx>
      <c:valAx>
        <c:axId val="66892928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in"/>
        <c:tickLblPos val="nextTo"/>
        <c:spPr>
          <a:noFill/>
          <a:ln>
            <a:solidFill>
              <a:schemeClr val="dk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68870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12"/>
      <c:perspective val="20"/>
    </c:view3D>
    <c:plotArea>
      <c:layout>
        <c:manualLayout>
          <c:layoutTarget val="inner"/>
          <c:xMode val="edge"/>
          <c:yMode val="edge"/>
          <c:x val="6.8614092428190762E-2"/>
          <c:y val="0.17384018091949532"/>
          <c:w val="0.86213845089292251"/>
          <c:h val="0.82615981908051028"/>
        </c:manualLayout>
      </c:layout>
      <c:pie3DChart>
        <c:varyColors val="1"/>
        <c:ser>
          <c:idx val="0"/>
          <c:order val="0"/>
          <c:explosion val="32"/>
          <c:dPt>
            <c:idx val="0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c:spPr>
          </c:dPt>
          <c:dPt>
            <c:idx val="1"/>
            <c:spPr>
              <a:gradFill>
                <a:gsLst>
                  <a:gs pos="0">
                    <a:srgbClr val="6DB36F"/>
                  </a:gs>
                  <a:gs pos="100000">
                    <a:srgbClr val="FF6600"/>
                  </a:gs>
                  <a:gs pos="100000">
                    <a:srgbClr val="EA7D08"/>
                  </a:gs>
                  <a:gs pos="0">
                    <a:srgbClr val="FF6600"/>
                  </a:gs>
                  <a:gs pos="0">
                    <a:srgbClr val="FF0000"/>
                  </a:gs>
                  <a:gs pos="0">
                    <a:srgbClr val="FF0000"/>
                  </a:gs>
                  <a:gs pos="96000">
                    <a:srgbClr val="50D25F"/>
                  </a:gs>
                  <a:gs pos="0">
                    <a:srgbClr val="82A280"/>
                  </a:gs>
                  <a:gs pos="96000">
                    <a:srgbClr val="50D25F"/>
                  </a:gs>
                </a:gsLst>
                <a:lin ang="16200000" scaled="1"/>
              </a:gradFill>
            </c:spPr>
          </c:dPt>
          <c:dPt>
            <c:idx val="2"/>
            <c:spPr>
              <a:gradFill>
                <a:gsLst>
                  <a:gs pos="0">
                    <a:srgbClr val="00CCFF"/>
                  </a:gs>
                  <a:gs pos="87000">
                    <a:srgbClr val="00FFFF"/>
                  </a:gs>
                  <a:gs pos="0">
                    <a:srgbClr val="00CCFF"/>
                  </a:gs>
                  <a:gs pos="96000">
                    <a:srgbClr val="00FFFF"/>
                  </a:gs>
                  <a:gs pos="0">
                    <a:srgbClr val="FF6600"/>
                  </a:gs>
                  <a:gs pos="0">
                    <a:srgbClr val="FF0000"/>
                  </a:gs>
                  <a:gs pos="0">
                    <a:srgbClr val="FF0000"/>
                  </a:gs>
                  <a:gs pos="100000">
                    <a:srgbClr val="00FFFF"/>
                  </a:gs>
                  <a:gs pos="0">
                    <a:srgbClr val="00CCFF"/>
                  </a:gs>
                  <a:gs pos="100000">
                    <a:srgbClr val="50D25F"/>
                  </a:gs>
                </a:gsLst>
                <a:lin ang="16200000" scaled="1"/>
              </a:gradFill>
            </c:spPr>
          </c:dPt>
          <c:dPt>
            <c:idx val="3"/>
            <c:spPr>
              <a:gradFill flip="none" rotWithShape="1">
                <a:gsLst>
                  <a:gs pos="0">
                    <a:srgbClr val="00CCFF"/>
                  </a:gs>
                  <a:gs pos="97500">
                    <a:srgbClr val="FFCC99"/>
                  </a:gs>
                  <a:gs pos="0">
                    <a:srgbClr val="FF6600"/>
                  </a:gs>
                </a:gsLst>
                <a:lin ang="13500000" scaled="1"/>
                <a:tileRect/>
              </a:gradFill>
            </c:spPr>
          </c:dPt>
          <c:dLbls>
            <c:dLbl>
              <c:idx val="0"/>
              <c:layout>
                <c:manualLayout>
                  <c:x val="3.0806565845935942E-3"/>
                  <c:y val="9.048046683868527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dirty="0"/>
                      <a:t>С</a:t>
                    </a:r>
                    <a:r>
                      <a:rPr lang="ru-RU" sz="1400" dirty="0"/>
                      <a:t>траховые пенсии </a:t>
                    </a:r>
                    <a:endParaRPr lang="ru-RU" sz="1400" dirty="0" smtClean="0"/>
                  </a:p>
                  <a:p>
                    <a:pPr>
                      <a:defRPr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400" dirty="0" smtClean="0"/>
                      <a:t>по </a:t>
                    </a:r>
                    <a:r>
                      <a:rPr lang="ru-RU" sz="1400" dirty="0"/>
                      <a:t>старости - 456 685 чел.</a:t>
                    </a:r>
                    <a:endParaRPr lang="ru-RU" dirty="0"/>
                  </a:p>
                </c:rich>
              </c:tx>
              <c:spPr>
                <a:solidFill>
                  <a:srgbClr val="F9E027"/>
                </a:solidFill>
                <a:ln>
                  <a:solidFill>
                    <a:schemeClr val="tx1"/>
                  </a:solidFill>
                </a:ln>
              </c:spPr>
              <c:showVal val="1"/>
              <c:showCatName val="1"/>
            </c:dLbl>
            <c:dLbl>
              <c:idx val="1"/>
              <c:layout>
                <c:manualLayout>
                  <c:x val="-2.3593943682470139E-2"/>
                  <c:y val="0.13603293668043154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dirty="0"/>
                      <a:t>С</a:t>
                    </a:r>
                    <a:r>
                      <a:rPr lang="ru-RU" sz="1400" dirty="0"/>
                      <a:t>траховые пенсии </a:t>
                    </a:r>
                    <a:endParaRPr lang="ru-RU" sz="1400" dirty="0" smtClean="0"/>
                  </a:p>
                  <a:p>
                    <a:pPr>
                      <a:defRPr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400" dirty="0" smtClean="0"/>
                      <a:t>по </a:t>
                    </a:r>
                    <a:r>
                      <a:rPr lang="ru-RU" sz="1400" dirty="0"/>
                      <a:t>инвалидности</a:t>
                    </a:r>
                  </a:p>
                  <a:p>
                    <a:pPr>
                      <a:defRPr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400" dirty="0"/>
                      <a:t>- 21 574 чел.</a:t>
                    </a:r>
                  </a:p>
                </c:rich>
              </c:tx>
              <c:spPr>
                <a:solidFill>
                  <a:srgbClr val="50D25F">
                    <a:alpha val="70000"/>
                  </a:srgbClr>
                </a:solidFill>
                <a:ln>
                  <a:solidFill>
                    <a:schemeClr val="tx1"/>
                  </a:solidFill>
                </a:ln>
              </c:spPr>
              <c:showVal val="1"/>
              <c:showCatName val="1"/>
            </c:dLbl>
            <c:dLbl>
              <c:idx val="2"/>
              <c:layout>
                <c:manualLayout>
                  <c:x val="-9.6038501879425683E-2"/>
                  <c:y val="-5.3886612224148575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/>
                      <a:t>С</a:t>
                    </a:r>
                    <a:r>
                      <a:rPr lang="ru-RU" sz="1400"/>
                      <a:t>траховые пенсии </a:t>
                    </a:r>
                  </a:p>
                  <a:p>
                    <a:pPr>
                      <a:defRPr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400"/>
                      <a:t>по СПК - 23 956 чел.</a:t>
                    </a:r>
                  </a:p>
                </c:rich>
              </c:tx>
              <c:spPr>
                <a:solidFill>
                  <a:srgbClr val="00FFFF">
                    <a:alpha val="36000"/>
                  </a:srgbClr>
                </a:solidFill>
                <a:ln>
                  <a:solidFill>
                    <a:schemeClr val="tx1"/>
                  </a:solidFill>
                </a:ln>
              </c:spPr>
              <c:showVal val="1"/>
              <c:showCatName val="1"/>
            </c:dLbl>
            <c:dLbl>
              <c:idx val="3"/>
              <c:layout>
                <c:manualLayout>
                  <c:x val="-0.20832949418607694"/>
                  <c:y val="-0.11161226274618453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dirty="0"/>
                      <a:t>С</a:t>
                    </a:r>
                    <a:r>
                      <a:rPr lang="ru-RU" sz="1400" dirty="0"/>
                      <a:t>оциальные пенсии         </a:t>
                    </a:r>
                    <a:endParaRPr lang="ru-RU" sz="1400" dirty="0" smtClean="0"/>
                  </a:p>
                  <a:p>
                    <a:pPr>
                      <a:defRPr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400" dirty="0" smtClean="0"/>
                      <a:t>    </a:t>
                    </a:r>
                    <a:r>
                      <a:rPr lang="ru-RU" sz="1400" dirty="0"/>
                      <a:t>- 49 693 чел.</a:t>
                    </a:r>
                  </a:p>
                </c:rich>
              </c:tx>
              <c:spPr>
                <a:gradFill>
                  <a:gsLst>
                    <a:gs pos="0">
                      <a:srgbClr val="00CCFF">
                        <a:alpha val="38000"/>
                      </a:srgbClr>
                    </a:gs>
                    <a:gs pos="97500">
                      <a:srgbClr val="FFCC99"/>
                    </a:gs>
                    <a:gs pos="0">
                      <a:srgbClr val="FF6600">
                        <a:alpha val="87000"/>
                      </a:srgbClr>
                    </a:gs>
                    <a:gs pos="0">
                      <a:srgbClr val="FF6600"/>
                    </a:gs>
                  </a:gsLst>
                  <a:lin ang="13500000" scaled="1"/>
                </a:gradFill>
                <a:ln>
                  <a:solidFill>
                    <a:schemeClr val="tx1"/>
                  </a:solidFill>
                </a:ln>
              </c:spPr>
              <c:showVal val="1"/>
              <c:showCatName val="1"/>
            </c:dLbl>
            <c:dLbl>
              <c:idx val="4"/>
              <c:layout>
                <c:manualLayout>
                  <c:x val="-0.30349819083322038"/>
                  <c:y val="-0.18828846291233986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/>
                      <a:t>П</a:t>
                    </a:r>
                    <a:r>
                      <a:rPr lang="ru-RU" sz="1400"/>
                      <a:t>енсии госслужащих</a:t>
                    </a:r>
                  </a:p>
                  <a:p>
                    <a:pPr>
                      <a:defRPr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400"/>
                      <a:t> -   1 161 чел.</a:t>
                    </a:r>
                  </a:p>
                </c:rich>
              </c:tx>
              <c:spPr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c:spPr>
              <c:showVal val="1"/>
              <c:showCatName val="1"/>
            </c:dLbl>
            <c:dLbl>
              <c:idx val="5"/>
              <c:layout>
                <c:manualLayout>
                  <c:x val="0.12770924229236619"/>
                  <c:y val="-0.2234104435536273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/>
                      <a:t>П</a:t>
                    </a:r>
                    <a:r>
                      <a:rPr lang="ru-RU" sz="1400"/>
                      <a:t>енсии военнослужащих и членов их семей - 445 чел.</a:t>
                    </a:r>
                  </a:p>
                </c:rich>
              </c:tx>
              <c:spPr>
                <a:solidFill>
                  <a:srgbClr val="FFCCFF"/>
                </a:solidFill>
                <a:ln>
                  <a:solidFill>
                    <a:schemeClr val="tx1"/>
                  </a:solidFill>
                </a:ln>
              </c:spPr>
              <c:showVal val="1"/>
              <c:showCatName val="1"/>
            </c:dLbl>
            <c:dLbl>
              <c:idx val="6"/>
              <c:layout>
                <c:manualLayout>
                  <c:x val="0.31963033779477545"/>
                  <c:y val="-0.15910815064379544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dirty="0"/>
                      <a:t>П</a:t>
                    </a:r>
                    <a:r>
                      <a:rPr lang="ru-RU" sz="1400" dirty="0"/>
                      <a:t>енсии летчиков-испытателей </a:t>
                    </a:r>
                    <a:r>
                      <a:rPr lang="ru-RU" sz="1400" dirty="0" smtClean="0"/>
                      <a:t>– </a:t>
                    </a:r>
                  </a:p>
                  <a:p>
                    <a:pPr>
                      <a:defRPr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400" dirty="0" smtClean="0"/>
                      <a:t>13 </a:t>
                    </a:r>
                    <a:r>
                      <a:rPr lang="ru-RU" sz="1400" dirty="0"/>
                      <a:t>чел.</a:t>
                    </a:r>
                  </a:p>
                </c:rich>
              </c:tx>
              <c:spPr>
                <a:solidFill>
                  <a:srgbClr val="FF6600"/>
                </a:solidFill>
                <a:ln>
                  <a:solidFill>
                    <a:schemeClr val="tx1"/>
                  </a:solidFill>
                </a:ln>
              </c:spPr>
              <c:showVal val="1"/>
              <c:showCatName val="1"/>
            </c:dLbl>
            <c:dLbl>
              <c:idx val="7"/>
              <c:layout>
                <c:manualLayout>
                  <c:x val="-0.11313507522239789"/>
                  <c:y val="-0.1819850070744975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dirty="0" smtClean="0"/>
                      <a:t>И</a:t>
                    </a:r>
                    <a:r>
                      <a:rPr lang="ru-RU" sz="1400" dirty="0" smtClean="0"/>
                      <a:t>ные</a:t>
                    </a:r>
                    <a:r>
                      <a:rPr lang="ru-RU" sz="1400" baseline="0" dirty="0" smtClean="0"/>
                      <a:t>-</a:t>
                    </a:r>
                    <a:r>
                      <a:rPr lang="ru-RU" sz="1400" dirty="0" smtClean="0"/>
                      <a:t> </a:t>
                    </a:r>
                    <a:r>
                      <a:rPr lang="ru-RU" sz="1400" dirty="0"/>
                      <a:t>12 чел.</a:t>
                    </a:r>
                  </a:p>
                </c:rich>
              </c:tx>
              <c:spPr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c:spPr>
              <c:showVal val="1"/>
              <c:showCatName val="1"/>
            </c:dLbl>
            <c:dLbl>
              <c:idx val="8"/>
              <c:layout>
                <c:manualLayout>
                  <c:x val="0.33277899058029065"/>
                  <c:y val="-6.4754015642200333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dirty="0"/>
                      <a:t>П</a:t>
                    </a:r>
                    <a:r>
                      <a:rPr lang="ru-RU" sz="1400" dirty="0"/>
                      <a:t>енсии космонавтов и членов их семей  - 1 чел,</a:t>
                    </a:r>
                  </a:p>
                </c:rich>
              </c:tx>
              <c:spPr>
                <a:solidFill>
                  <a:srgbClr val="CCFF99"/>
                </a:solidFill>
                <a:ln>
                  <a:solidFill>
                    <a:schemeClr val="tx1"/>
                  </a:solidFill>
                </a:ln>
              </c:spPr>
              <c:showVal val="1"/>
              <c:showCatName val="1"/>
            </c:dLbl>
            <c:dLbl>
              <c:idx val="9"/>
              <c:layout>
                <c:manualLayout>
                  <c:x val="0.34505372296914238"/>
                  <c:y val="1.4894800497592821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dirty="0"/>
                      <a:t>П</a:t>
                    </a:r>
                    <a:r>
                      <a:rPr lang="ru-RU" sz="1400" dirty="0"/>
                      <a:t>енсии </a:t>
                    </a:r>
                    <a:r>
                      <a:rPr lang="ru-RU" sz="1400" dirty="0" smtClean="0"/>
                      <a:t>пострадавших</a:t>
                    </a:r>
                  </a:p>
                  <a:p>
                    <a:pPr>
                      <a:defRPr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400" dirty="0" smtClean="0"/>
                      <a:t> </a:t>
                    </a:r>
                    <a:r>
                      <a:rPr lang="ru-RU" sz="1400" dirty="0"/>
                      <a:t>на ЧАЭС</a:t>
                    </a:r>
                    <a:r>
                      <a:rPr lang="ru-RU" sz="1400" baseline="0" dirty="0"/>
                      <a:t> -</a:t>
                    </a:r>
                    <a:r>
                      <a:rPr lang="ru-RU" sz="1400" dirty="0"/>
                      <a:t> 397 чел.</a:t>
                    </a:r>
                  </a:p>
                </c:rich>
              </c:tx>
              <c:spPr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n>
                  <a:solidFill>
                    <a:schemeClr val="tx1"/>
                  </a:solidFill>
                </a:ln>
              </c:spPr>
              <c:showVal val="1"/>
              <c:showCatName val="1"/>
            </c:dLbl>
            <c:spPr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'D:\Бюджетный отдел\СБОРНИКИ\2020\исходники для слайдов\[исходники для слайдов_2020 (за 2019 год).xlsx]слайд 8'!$B$6:$B$15</c:f>
              <c:strCache>
                <c:ptCount val="10"/>
                <c:pt idx="0">
                  <c:v>Страховые пенсии по старости</c:v>
                </c:pt>
                <c:pt idx="1">
                  <c:v>Страховые пенсии по инвалидности</c:v>
                </c:pt>
                <c:pt idx="2">
                  <c:v>Страховые пенсии по СПК</c:v>
                </c:pt>
                <c:pt idx="3">
                  <c:v>Социальные пенсии</c:v>
                </c:pt>
                <c:pt idx="4">
                  <c:v>Пенсии госслужащих</c:v>
                </c:pt>
                <c:pt idx="5">
                  <c:v>Пенсии военнослужащих и членов их семей</c:v>
                </c:pt>
                <c:pt idx="6">
                  <c:v>Пенсии летчиков-испытателей</c:v>
                </c:pt>
                <c:pt idx="7">
                  <c:v>Пенсионеры-бывшие народные депутаты</c:v>
                </c:pt>
                <c:pt idx="8">
                  <c:v>Пенсии космонавтов и членов их семей</c:v>
                </c:pt>
                <c:pt idx="9">
                  <c:v>Пенсии пострадавших на ЧАЭС</c:v>
                </c:pt>
              </c:strCache>
            </c:strRef>
          </c:cat>
          <c:val>
            <c:numRef>
              <c:f>'D:\Бюджетный отдел\СБОРНИКИ\2020\исходники для слайдов\[исходники для слайдов_2020 (за 2019 год).xlsx]слайд 8'!$C$6:$C$15</c:f>
              <c:numCache>
                <c:formatCode>General</c:formatCode>
                <c:ptCount val="10"/>
                <c:pt idx="0">
                  <c:v>504321</c:v>
                </c:pt>
                <c:pt idx="1">
                  <c:v>19820</c:v>
                </c:pt>
                <c:pt idx="2">
                  <c:v>25153</c:v>
                </c:pt>
                <c:pt idx="3">
                  <c:v>46190</c:v>
                </c:pt>
                <c:pt idx="4">
                  <c:v>860</c:v>
                </c:pt>
                <c:pt idx="5">
                  <c:v>578</c:v>
                </c:pt>
                <c:pt idx="6">
                  <c:v>14</c:v>
                </c:pt>
                <c:pt idx="7">
                  <c:v>1</c:v>
                </c:pt>
                <c:pt idx="8">
                  <c:v>1</c:v>
                </c:pt>
                <c:pt idx="9">
                  <c:v>455</c:v>
                </c:pt>
              </c:numCache>
            </c:numRef>
          </c:val>
        </c:ser>
      </c:pie3DChart>
    </c:plotArea>
    <c:plotVisOnly val="1"/>
    <c:dispBlanksAs val="zero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8"/>
      <c:rotY val="40"/>
      <c:perspective val="20"/>
    </c:view3D>
    <c:floor>
      <c:spPr>
        <a:noFill/>
        <a:ln w="9360">
          <a:solidFill>
            <a:srgbClr val="878787"/>
          </a:solidFill>
          <a:round/>
        </a:ln>
      </c:spPr>
    </c:floor>
    <c:sideWall>
      <c:spPr>
        <a:noFill/>
        <a:ln w="9360">
          <a:solidFill>
            <a:srgbClr val="878787"/>
          </a:solidFill>
          <a:round/>
        </a:ln>
      </c:spPr>
    </c:sideWall>
    <c:backWall>
      <c:spPr>
        <a:noFill/>
        <a:ln w="9360">
          <a:solidFill>
            <a:srgbClr val="878787"/>
          </a:solidFill>
          <a:round/>
        </a:ln>
      </c:spPr>
    </c:backWall>
    <c:plotArea>
      <c:layout>
        <c:manualLayout>
          <c:layoutTarget val="inner"/>
          <c:xMode val="edge"/>
          <c:yMode val="edge"/>
          <c:x val="4.2398832039143276E-2"/>
          <c:y val="3.1145905520905702E-2"/>
          <c:w val="0.76249726831460463"/>
          <c:h val="0.83856606606606277"/>
        </c:manualLayout>
      </c:layout>
      <c:bar3DChart>
        <c:barDir val="col"/>
        <c:grouping val="clustered"/>
        <c:ser>
          <c:idx val="0"/>
          <c:order val="0"/>
          <c:tx>
            <c:strRef>
              <c:f>label 0</c:f>
              <c:strCache>
                <c:ptCount val="1"/>
                <c:pt idx="0">
                  <c:v>Все пенсионеры, чел.</c:v>
                </c:pt>
              </c:strCache>
            </c:strRef>
          </c:tx>
          <c:spPr>
            <a:solidFill>
              <a:srgbClr val="99CC00"/>
            </a:solidFill>
            <a:ln>
              <a:solidFill>
                <a:srgbClr val="000000"/>
              </a:solidFill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smtClean="0"/>
                      <a:t>5</a:t>
                    </a:r>
                    <a:r>
                      <a:rPr lang="en-US" smtClean="0"/>
                      <a:t>66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400</a:t>
                    </a:r>
                    <a:endParaRPr lang="en-US"/>
                  </a:p>
                </c:rich>
              </c:tx>
              <c:showVal val="1"/>
              <c:showBubbleSiz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smtClean="0"/>
                      <a:t>5</a:t>
                    </a:r>
                    <a:r>
                      <a:rPr lang="en-US" smtClean="0"/>
                      <a:t>54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060</a:t>
                    </a:r>
                    <a:endParaRPr lang="en-US"/>
                  </a:p>
                </c:rich>
              </c:tx>
              <c:showVal val="1"/>
              <c:showBubbleSiz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 smtClean="0"/>
                      <a:t>5</a:t>
                    </a:r>
                    <a:r>
                      <a:rPr lang="en-US" smtClean="0"/>
                      <a:t>53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937</a:t>
                    </a:r>
                    <a:endParaRPr lang="en-US"/>
                  </a:p>
                </c:rich>
              </c:tx>
              <c:showVal val="1"/>
              <c:showBubbleSize val="1"/>
            </c:dLbl>
            <c:txPr>
              <a:bodyPr/>
              <a:lstStyle/>
              <a:p>
                <a:pPr>
                  <a:defRPr sz="1400" b="1" strike="noStrike" spc="-1">
                    <a:solidFill>
                      <a:srgbClr val="000000"/>
                    </a:solidFill>
                    <a:latin typeface="Times New Roman"/>
                    <a:ea typeface="DejaVu Sans"/>
                  </a:defRPr>
                </a:pPr>
                <a:endParaRPr lang="ru-RU"/>
              </a:p>
            </c:txPr>
            <c:showVal val="1"/>
            <c:showBubbleSize val="1"/>
          </c:dLbls>
          <c:cat>
            <c:strRef>
              <c:f>categories</c:f>
              <c:strCache>
                <c:ptCount val="3"/>
                <c:pt idx="0">
                  <c:v>на 31.12.2022 г.</c:v>
                </c:pt>
                <c:pt idx="1">
                  <c:v>на 31.12.2023 г.</c:v>
                </c:pt>
                <c:pt idx="2">
                  <c:v>на 31.12.2024 г.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566400</c:v>
                </c:pt>
                <c:pt idx="1">
                  <c:v>554060</c:v>
                </c:pt>
                <c:pt idx="2">
                  <c:v>553937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Работающие, чел.</c:v>
                </c:pt>
              </c:strCache>
            </c:strRef>
          </c:tx>
          <c:spPr>
            <a:solidFill>
              <a:srgbClr val="FF9900"/>
            </a:solidFill>
            <a:ln>
              <a:solidFill>
                <a:srgbClr val="000000"/>
              </a:solidFill>
            </a:ln>
          </c:spPr>
          <c:dLbls>
            <c:dLbl>
              <c:idx val="0"/>
              <c:layout>
                <c:manualLayout>
                  <c:x val="4.3976284047858923E-2"/>
                  <c:y val="-2.383633633633634E-2"/>
                </c:manualLayout>
              </c:layout>
              <c:tx>
                <c:rich>
                  <a:bodyPr/>
                  <a:lstStyle/>
                  <a:p>
                    <a:r>
                      <a:rPr lang="en-US" sz="1600" smtClean="0"/>
                      <a:t>9</a:t>
                    </a:r>
                    <a:r>
                      <a:rPr lang="en-US" smtClean="0"/>
                      <a:t>9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059</a:t>
                    </a:r>
                    <a:endParaRPr lang="en-US"/>
                  </a:p>
                </c:rich>
              </c:tx>
              <c:showVal val="1"/>
              <c:showBubbleSize val="1"/>
            </c:dLbl>
            <c:dLbl>
              <c:idx val="1"/>
              <c:layout>
                <c:manualLayout>
                  <c:x val="3.8112779508144311E-2"/>
                  <c:y val="-4.0338415338415479E-2"/>
                </c:manualLayout>
              </c:layout>
              <c:tx>
                <c:rich>
                  <a:bodyPr/>
                  <a:lstStyle/>
                  <a:p>
                    <a:r>
                      <a:rPr lang="en-US" sz="1600" smtClean="0"/>
                      <a:t>9</a:t>
                    </a:r>
                    <a:r>
                      <a:rPr lang="en-US" smtClean="0"/>
                      <a:t>4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725</a:t>
                    </a:r>
                    <a:endParaRPr lang="en-US"/>
                  </a:p>
                </c:rich>
              </c:tx>
              <c:showVal val="1"/>
              <c:showBubbleSize val="1"/>
            </c:dLbl>
            <c:dLbl>
              <c:idx val="2"/>
              <c:layout>
                <c:manualLayout>
                  <c:x val="4.9839711638694932E-2"/>
                  <c:y val="-3.8504851004851008E-2"/>
                </c:manualLayout>
              </c:layout>
              <c:tx>
                <c:rich>
                  <a:bodyPr/>
                  <a:lstStyle/>
                  <a:p>
                    <a:r>
                      <a:rPr lang="en-US" sz="1600" smtClean="0"/>
                      <a:t>9</a:t>
                    </a:r>
                    <a:r>
                      <a:rPr lang="en-US" smtClean="0"/>
                      <a:t>8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866</a:t>
                    </a:r>
                    <a:endParaRPr lang="en-US"/>
                  </a:p>
                </c:rich>
              </c:tx>
              <c:showVal val="1"/>
              <c:showBubbleSize val="1"/>
            </c:dLbl>
            <c:txPr>
              <a:bodyPr/>
              <a:lstStyle/>
              <a:p>
                <a:pPr>
                  <a:defRPr sz="1600" b="1" strike="noStrike" spc="-1">
                    <a:solidFill>
                      <a:srgbClr val="000000"/>
                    </a:solidFill>
                    <a:latin typeface="Times New Roman"/>
                    <a:ea typeface="DejaVu Sans"/>
                  </a:defRPr>
                </a:pPr>
                <a:endParaRPr lang="ru-RU"/>
              </a:p>
            </c:txPr>
            <c:showVal val="1"/>
            <c:showBubbleSize val="1"/>
          </c:dLbls>
          <c:cat>
            <c:strRef>
              <c:f>categories</c:f>
              <c:strCache>
                <c:ptCount val="3"/>
                <c:pt idx="0">
                  <c:v>на 31.12.2022 г.</c:v>
                </c:pt>
                <c:pt idx="1">
                  <c:v>на 31.12.2023 г.</c:v>
                </c:pt>
                <c:pt idx="2">
                  <c:v>на 31.12.2024 г.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99059</c:v>
                </c:pt>
                <c:pt idx="1">
                  <c:v>94725</c:v>
                </c:pt>
                <c:pt idx="2">
                  <c:v>98866</c:v>
                </c:pt>
              </c:numCache>
            </c:numRef>
          </c:val>
        </c:ser>
        <c:shape val="cylinder"/>
        <c:axId val="113304320"/>
        <c:axId val="113305856"/>
        <c:axId val="0"/>
      </c:bar3DChart>
      <c:catAx>
        <c:axId val="113304320"/>
        <c:scaling>
          <c:orientation val="minMax"/>
        </c:scaling>
        <c:axPos val="b"/>
        <c:numFmt formatCode="dd/mm/yyyy" sourceLinked="1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400" b="1" strike="noStrike" spc="-1">
                <a:solidFill>
                  <a:srgbClr val="000000"/>
                </a:solidFill>
                <a:latin typeface="Times New Roman"/>
                <a:ea typeface="DejaVu Sans"/>
              </a:defRPr>
            </a:pPr>
            <a:endParaRPr lang="ru-RU"/>
          </a:p>
        </c:txPr>
        <c:crossAx val="113305856"/>
        <c:crosses val="autoZero"/>
        <c:auto val="1"/>
        <c:lblAlgn val="ctr"/>
        <c:lblOffset val="100"/>
        <c:noMultiLvlLbl val="1"/>
      </c:catAx>
      <c:valAx>
        <c:axId val="113305856"/>
        <c:scaling>
          <c:orientation val="minMax"/>
        </c:scaling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#,##0" sourceLinked="0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Calibri"/>
                <a:ea typeface="DejaVu Sans"/>
              </a:defRPr>
            </a:pPr>
            <a:endParaRPr lang="ru-RU"/>
          </a:p>
        </c:txPr>
        <c:crossAx val="1133043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628060054906212"/>
          <c:y val="0.59182952182952187"/>
          <c:w val="0.18351977315832807"/>
          <c:h val="0.111084168032956"/>
        </c:manualLayout>
      </c:layout>
      <c:overlay val="1"/>
      <c:spPr>
        <a:noFill/>
        <a:ln>
          <a:noFill/>
        </a:ln>
      </c:spPr>
      <c:txPr>
        <a:bodyPr/>
        <a:lstStyle/>
        <a:p>
          <a:pPr>
            <a:defRPr sz="1600" b="1" strike="noStrike" spc="-1">
              <a:solidFill>
                <a:srgbClr val="000000"/>
              </a:solidFill>
              <a:latin typeface="Times New Roman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>
      <a:noFill/>
    </a:ln>
  </c:spPr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462C0A-6C47-4CF1-8A13-CBCD093903EB}" type="doc">
      <dgm:prSet loTypeId="urn:microsoft.com/office/officeart/2005/8/layout/pyramid2" loCatId="list" qsTypeId="urn:microsoft.com/office/officeart/2005/8/quickstyle/3d3" qsCatId="3D" csTypeId="urn:microsoft.com/office/officeart/2005/8/colors/accent1_2" csCatId="accent1" phldr="1"/>
      <dgm:spPr/>
    </dgm:pt>
    <dgm:pt modelId="{8014FEFD-CD7D-4AE3-8A12-B8C399E08004}">
      <dgm:prSet phldrT="[Текст]" custT="1"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pPr>
            <a:spcAft>
              <a:spcPts val="0"/>
            </a:spcAft>
          </a:pP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Индексация страховой пенсии и фиксированной выплаты к ней, </a:t>
          </a:r>
        </a:p>
        <a:p>
          <a:pPr>
            <a:spcAft>
              <a:spcPts val="0"/>
            </a:spcAft>
          </a:pPr>
          <a:r>
            <a:rPr lang="ru-RU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с 1 января 2024 на 7,5% </a:t>
          </a:r>
          <a:endParaRPr lang="ru-RU" sz="14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B372D8-62D8-49C1-A3D0-4CA05CC03A68}" type="parTrans" cxnId="{A8B5E9C2-2F77-4F37-8A94-768A42C0ACD6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EB464D-74C0-4D03-B927-B618BDADC647}" type="sibTrans" cxnId="{A8B5E9C2-2F77-4F37-8A94-768A42C0ACD6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C14629-A485-45E9-97D5-0BEAD1888FB4}">
      <dgm:prSet phldrT="[Текст]" custT="1"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Корректировка размеров НЧ и СПВ </a:t>
          </a:r>
        </a:p>
        <a:p>
          <a:r>
            <a:rPr lang="ru-RU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с 1 августа 2024</a:t>
          </a:r>
          <a:endParaRPr lang="ru-RU" sz="14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6B83C1-A399-46C0-8CCA-EC602465D4FA}" type="parTrans" cxnId="{889314A8-0EDF-4D84-9DEF-F097CFF72D64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9B3A19-EC03-4383-A00B-C67693C576A7}" type="sibTrans" cxnId="{889314A8-0EDF-4D84-9DEF-F097CFF72D64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A7AE08-5000-4383-841D-0A0FFDB70E3D}">
      <dgm:prSet custT="1"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Корректировка размера ЕВ СПН </a:t>
          </a:r>
        </a:p>
        <a:p>
          <a:r>
            <a:rPr lang="ru-RU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с 1 июля 2024</a:t>
          </a:r>
          <a:endParaRPr lang="ru-RU" sz="14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994703-29CE-4E71-8EA1-6CCE6FB36346}" type="parTrans" cxnId="{FC341D9F-D6C0-4AEC-8579-A635B2274C6F}">
      <dgm:prSet/>
      <dgm:spPr/>
      <dgm:t>
        <a:bodyPr/>
        <a:lstStyle/>
        <a:p>
          <a:endParaRPr lang="ru-RU"/>
        </a:p>
      </dgm:t>
    </dgm:pt>
    <dgm:pt modelId="{05058CA3-DD98-438D-8E0B-E938F2CB0071}" type="sibTrans" cxnId="{FC341D9F-D6C0-4AEC-8579-A635B2274C6F}">
      <dgm:prSet/>
      <dgm:spPr/>
      <dgm:t>
        <a:bodyPr/>
        <a:lstStyle/>
        <a:p>
          <a:endParaRPr lang="ru-RU"/>
        </a:p>
      </dgm:t>
    </dgm:pt>
    <dgm:pt modelId="{0F2C855F-D7B3-4F89-AFFD-CB5FEEF473BD}">
      <dgm:prSet custT="1"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Корректировка размера страховой пенсии пенсионеров, работавших в 2023 году,                    </a:t>
          </a:r>
          <a:r>
            <a:rPr lang="ru-RU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с 1 августа 2024</a:t>
          </a:r>
          <a:endParaRPr lang="ru-RU" sz="1400" b="1" dirty="0">
            <a:solidFill>
              <a:srgbClr val="FF0000"/>
            </a:solidFill>
          </a:endParaRPr>
        </a:p>
      </dgm:t>
    </dgm:pt>
    <dgm:pt modelId="{183E0D33-AD12-4B84-B5E3-1A2F414C7F41}" type="parTrans" cxnId="{C583FEFE-F91D-4E5D-871D-7812F67CAEB2}">
      <dgm:prSet/>
      <dgm:spPr/>
      <dgm:t>
        <a:bodyPr/>
        <a:lstStyle/>
        <a:p>
          <a:endParaRPr lang="ru-RU"/>
        </a:p>
      </dgm:t>
    </dgm:pt>
    <dgm:pt modelId="{837AF809-9FD3-4EB4-97D6-5FEA5DD5B605}" type="sibTrans" cxnId="{C583FEFE-F91D-4E5D-871D-7812F67CAEB2}">
      <dgm:prSet/>
      <dgm:spPr/>
      <dgm:t>
        <a:bodyPr/>
        <a:lstStyle/>
        <a:p>
          <a:endParaRPr lang="ru-RU"/>
        </a:p>
      </dgm:t>
    </dgm:pt>
    <dgm:pt modelId="{CE3BF08A-0030-4031-8E7E-D5F62F941AB7}">
      <dgm:prSet custT="1"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Индексация ежемесячной денежной выплаты, </a:t>
          </a:r>
        </a:p>
        <a:p>
          <a:r>
            <a:rPr lang="ru-RU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с 1 февраля 2024 на  7,4% </a:t>
          </a:r>
          <a:endParaRPr lang="ru-RU" sz="14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42DB4B-8235-4699-95E6-9BBAA49BAC38}" type="parTrans" cxnId="{30A93097-41C8-4751-AC27-263C98FA47AA}">
      <dgm:prSet/>
      <dgm:spPr/>
      <dgm:t>
        <a:bodyPr/>
        <a:lstStyle/>
        <a:p>
          <a:endParaRPr lang="ru-RU"/>
        </a:p>
      </dgm:t>
    </dgm:pt>
    <dgm:pt modelId="{7F1DA00D-90E6-48D1-ABEA-4C817CAF434A}" type="sibTrans" cxnId="{30A93097-41C8-4751-AC27-263C98FA47AA}">
      <dgm:prSet/>
      <dgm:spPr/>
      <dgm:t>
        <a:bodyPr/>
        <a:lstStyle/>
        <a:p>
          <a:endParaRPr lang="ru-RU"/>
        </a:p>
      </dgm:t>
    </dgm:pt>
    <dgm:pt modelId="{3FF655BB-9FE8-4CCB-90DD-048223982F29}">
      <dgm:prSet custT="1"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Индексация государственных и социальных пенсий, </a:t>
          </a:r>
        </a:p>
        <a:p>
          <a:r>
            <a:rPr lang="ru-RU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с 1 апреля 2024 на 7,5% </a:t>
          </a:r>
          <a:endParaRPr lang="ru-RU" sz="14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E2DB18-CAC3-47AC-BA50-83E044B213C7}" type="parTrans" cxnId="{C7DB91B5-A44D-4339-BC14-B6EAA329AB6C}">
      <dgm:prSet/>
      <dgm:spPr/>
      <dgm:t>
        <a:bodyPr/>
        <a:lstStyle/>
        <a:p>
          <a:endParaRPr lang="ru-RU"/>
        </a:p>
      </dgm:t>
    </dgm:pt>
    <dgm:pt modelId="{CF530603-1B94-4A59-A705-E1734119CECC}" type="sibTrans" cxnId="{C7DB91B5-A44D-4339-BC14-B6EAA329AB6C}">
      <dgm:prSet/>
      <dgm:spPr/>
      <dgm:t>
        <a:bodyPr/>
        <a:lstStyle/>
        <a:p>
          <a:endParaRPr lang="ru-RU"/>
        </a:p>
      </dgm:t>
    </dgm:pt>
    <dgm:pt modelId="{F0504E6D-C42B-49D1-B015-D3C80C306A70}" type="pres">
      <dgm:prSet presAssocID="{2A462C0A-6C47-4CF1-8A13-CBCD093903EB}" presName="compositeShape" presStyleCnt="0">
        <dgm:presLayoutVars>
          <dgm:dir/>
          <dgm:resizeHandles/>
        </dgm:presLayoutVars>
      </dgm:prSet>
      <dgm:spPr/>
    </dgm:pt>
    <dgm:pt modelId="{79529443-035E-4010-9AAF-EA2662010EDC}" type="pres">
      <dgm:prSet presAssocID="{2A462C0A-6C47-4CF1-8A13-CBCD093903EB}" presName="pyramid" presStyleLbl="node1" presStyleIdx="0" presStyleCnt="1"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</dgm:pt>
    <dgm:pt modelId="{C907FFE0-7E2B-4AD3-B31A-9B57DB4AEB9E}" type="pres">
      <dgm:prSet presAssocID="{2A462C0A-6C47-4CF1-8A13-CBCD093903EB}" presName="theList" presStyleCnt="0"/>
      <dgm:spPr/>
    </dgm:pt>
    <dgm:pt modelId="{E80BE98C-8743-4483-821C-B9E0F55F81AD}" type="pres">
      <dgm:prSet presAssocID="{8014FEFD-CD7D-4AE3-8A12-B8C399E08004}" presName="aNode" presStyleLbl="fgAcc1" presStyleIdx="0" presStyleCnt="6" custScaleX="85081" custLinFactY="-38483" custLinFactNeighborX="-816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22FDF3-ED3B-4AB8-9B89-D8AA99A8CD36}" type="pres">
      <dgm:prSet presAssocID="{8014FEFD-CD7D-4AE3-8A12-B8C399E08004}" presName="aSpace" presStyleCnt="0"/>
      <dgm:spPr/>
    </dgm:pt>
    <dgm:pt modelId="{67D7E7A3-A207-4C51-BB42-A3924FEA8D89}" type="pres">
      <dgm:prSet presAssocID="{3FF655BB-9FE8-4CCB-90DD-048223982F29}" presName="aNode" presStyleLbl="fgAcc1" presStyleIdx="1" presStyleCnt="6" custScaleX="86724" custLinFactY="102849" custLinFactNeighborX="-6322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FB40EF-A846-4A5A-B33B-62D83051C6BC}" type="pres">
      <dgm:prSet presAssocID="{3FF655BB-9FE8-4CCB-90DD-048223982F29}" presName="aSpace" presStyleCnt="0"/>
      <dgm:spPr/>
    </dgm:pt>
    <dgm:pt modelId="{5FD36B87-743B-4E97-891F-2AC8E6D07E4A}" type="pres">
      <dgm:prSet presAssocID="{CE3BF08A-0030-4031-8E7E-D5F62F941AB7}" presName="aNode" presStyleLbl="fgAcc1" presStyleIdx="2" presStyleCnt="6" custScaleX="85944" custLinFactY="-102309" custLinFactNeighborX="-6431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D0EA8D-3BC8-48BF-BE7B-BC1CE207D2E6}" type="pres">
      <dgm:prSet presAssocID="{CE3BF08A-0030-4031-8E7E-D5F62F941AB7}" presName="aSpace" presStyleCnt="0"/>
      <dgm:spPr/>
    </dgm:pt>
    <dgm:pt modelId="{BDCF37B0-AD2A-4E23-8382-112CFF671FAC}" type="pres">
      <dgm:prSet presAssocID="{51A7AE08-5000-4383-841D-0A0FFDB70E3D}" presName="aNode" presStyleLbl="fgAcc1" presStyleIdx="3" presStyleCnt="6" custScaleX="85620" custLinFactY="22755" custLinFactNeighborX="-580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491493-3AE9-41A5-944F-1672EA5A5252}" type="pres">
      <dgm:prSet presAssocID="{51A7AE08-5000-4383-841D-0A0FFDB70E3D}" presName="aSpace" presStyleCnt="0"/>
      <dgm:spPr/>
    </dgm:pt>
    <dgm:pt modelId="{094E0944-7494-4C0F-A111-C10A0116D369}" type="pres">
      <dgm:prSet presAssocID="{0F2C855F-D7B3-4F89-AFFD-CB5FEEF473BD}" presName="aNode" presStyleLbl="fgAcc1" presStyleIdx="4" presStyleCnt="6" custScaleX="83198" custLinFactY="47928" custLinFactNeighborX="-502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8634CA-64CC-4167-9235-949CC97A5BD0}" type="pres">
      <dgm:prSet presAssocID="{0F2C855F-D7B3-4F89-AFFD-CB5FEEF473BD}" presName="aSpace" presStyleCnt="0"/>
      <dgm:spPr/>
    </dgm:pt>
    <dgm:pt modelId="{2448D00A-BB74-439A-A9F6-84073F750B2B}" type="pres">
      <dgm:prSet presAssocID="{3DC14629-A485-45E9-97D5-0BEAD1888FB4}" presName="aNode" presStyleLbl="fgAcc1" presStyleIdx="5" presStyleCnt="6" custScaleX="84764" custLinFactY="59005" custLinFactNeighborX="-477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5C2EE6-5D81-467B-87B3-44C23A7BDDA2}" type="pres">
      <dgm:prSet presAssocID="{3DC14629-A485-45E9-97D5-0BEAD1888FB4}" presName="aSpace" presStyleCnt="0"/>
      <dgm:spPr/>
    </dgm:pt>
  </dgm:ptLst>
  <dgm:cxnLst>
    <dgm:cxn modelId="{81CEC7EC-1456-44A0-9A19-900F2B754FBD}" type="presOf" srcId="{0F2C855F-D7B3-4F89-AFFD-CB5FEEF473BD}" destId="{094E0944-7494-4C0F-A111-C10A0116D369}" srcOrd="0" destOrd="0" presId="urn:microsoft.com/office/officeart/2005/8/layout/pyramid2"/>
    <dgm:cxn modelId="{FC341D9F-D6C0-4AEC-8579-A635B2274C6F}" srcId="{2A462C0A-6C47-4CF1-8A13-CBCD093903EB}" destId="{51A7AE08-5000-4383-841D-0A0FFDB70E3D}" srcOrd="3" destOrd="0" parTransId="{C4994703-29CE-4E71-8EA1-6CCE6FB36346}" sibTransId="{05058CA3-DD98-438D-8E0B-E938F2CB0071}"/>
    <dgm:cxn modelId="{30A93097-41C8-4751-AC27-263C98FA47AA}" srcId="{2A462C0A-6C47-4CF1-8A13-CBCD093903EB}" destId="{CE3BF08A-0030-4031-8E7E-D5F62F941AB7}" srcOrd="2" destOrd="0" parTransId="{AF42DB4B-8235-4699-95E6-9BBAA49BAC38}" sibTransId="{7F1DA00D-90E6-48D1-ABEA-4C817CAF434A}"/>
    <dgm:cxn modelId="{BB35AA43-4254-45A2-89BE-29D22881A6F4}" type="presOf" srcId="{2A462C0A-6C47-4CF1-8A13-CBCD093903EB}" destId="{F0504E6D-C42B-49D1-B015-D3C80C306A70}" srcOrd="0" destOrd="0" presId="urn:microsoft.com/office/officeart/2005/8/layout/pyramid2"/>
    <dgm:cxn modelId="{BEC3BE38-0781-4033-A0AA-2791B38042C5}" type="presOf" srcId="{8014FEFD-CD7D-4AE3-8A12-B8C399E08004}" destId="{E80BE98C-8743-4483-821C-B9E0F55F81AD}" srcOrd="0" destOrd="0" presId="urn:microsoft.com/office/officeart/2005/8/layout/pyramid2"/>
    <dgm:cxn modelId="{BA7BA16C-D324-4FA9-AFD8-170F650DBA1A}" type="presOf" srcId="{3FF655BB-9FE8-4CCB-90DD-048223982F29}" destId="{67D7E7A3-A207-4C51-BB42-A3924FEA8D89}" srcOrd="0" destOrd="0" presId="urn:microsoft.com/office/officeart/2005/8/layout/pyramid2"/>
    <dgm:cxn modelId="{C583FEFE-F91D-4E5D-871D-7812F67CAEB2}" srcId="{2A462C0A-6C47-4CF1-8A13-CBCD093903EB}" destId="{0F2C855F-D7B3-4F89-AFFD-CB5FEEF473BD}" srcOrd="4" destOrd="0" parTransId="{183E0D33-AD12-4B84-B5E3-1A2F414C7F41}" sibTransId="{837AF809-9FD3-4EB4-97D6-5FEA5DD5B605}"/>
    <dgm:cxn modelId="{C7DB91B5-A44D-4339-BC14-B6EAA329AB6C}" srcId="{2A462C0A-6C47-4CF1-8A13-CBCD093903EB}" destId="{3FF655BB-9FE8-4CCB-90DD-048223982F29}" srcOrd="1" destOrd="0" parTransId="{FCE2DB18-CAC3-47AC-BA50-83E044B213C7}" sibTransId="{CF530603-1B94-4A59-A705-E1734119CECC}"/>
    <dgm:cxn modelId="{A8B5E9C2-2F77-4F37-8A94-768A42C0ACD6}" srcId="{2A462C0A-6C47-4CF1-8A13-CBCD093903EB}" destId="{8014FEFD-CD7D-4AE3-8A12-B8C399E08004}" srcOrd="0" destOrd="0" parTransId="{E6B372D8-62D8-49C1-A3D0-4CA05CC03A68}" sibTransId="{C3EB464D-74C0-4D03-B927-B618BDADC647}"/>
    <dgm:cxn modelId="{889314A8-0EDF-4D84-9DEF-F097CFF72D64}" srcId="{2A462C0A-6C47-4CF1-8A13-CBCD093903EB}" destId="{3DC14629-A485-45E9-97D5-0BEAD1888FB4}" srcOrd="5" destOrd="0" parTransId="{3B6B83C1-A399-46C0-8CCA-EC602465D4FA}" sibTransId="{E59B3A19-EC03-4383-A00B-C67693C576A7}"/>
    <dgm:cxn modelId="{B326D5D5-4C45-4CAB-8911-7DA736A9B569}" type="presOf" srcId="{CE3BF08A-0030-4031-8E7E-D5F62F941AB7}" destId="{5FD36B87-743B-4E97-891F-2AC8E6D07E4A}" srcOrd="0" destOrd="0" presId="urn:microsoft.com/office/officeart/2005/8/layout/pyramid2"/>
    <dgm:cxn modelId="{60F27FF7-249E-43C1-B183-9A5E41694022}" type="presOf" srcId="{51A7AE08-5000-4383-841D-0A0FFDB70E3D}" destId="{BDCF37B0-AD2A-4E23-8382-112CFF671FAC}" srcOrd="0" destOrd="0" presId="urn:microsoft.com/office/officeart/2005/8/layout/pyramid2"/>
    <dgm:cxn modelId="{47B5D025-932E-4E5F-A98A-6CACA722B5D3}" type="presOf" srcId="{3DC14629-A485-45E9-97D5-0BEAD1888FB4}" destId="{2448D00A-BB74-439A-A9F6-84073F750B2B}" srcOrd="0" destOrd="0" presId="urn:microsoft.com/office/officeart/2005/8/layout/pyramid2"/>
    <dgm:cxn modelId="{D28DFFEA-0B6D-421E-BD1D-6406B735400B}" type="presParOf" srcId="{F0504E6D-C42B-49D1-B015-D3C80C306A70}" destId="{79529443-035E-4010-9AAF-EA2662010EDC}" srcOrd="0" destOrd="0" presId="urn:microsoft.com/office/officeart/2005/8/layout/pyramid2"/>
    <dgm:cxn modelId="{909B2EE8-7983-47DA-AB8D-9F7217A8B803}" type="presParOf" srcId="{F0504E6D-C42B-49D1-B015-D3C80C306A70}" destId="{C907FFE0-7E2B-4AD3-B31A-9B57DB4AEB9E}" srcOrd="1" destOrd="0" presId="urn:microsoft.com/office/officeart/2005/8/layout/pyramid2"/>
    <dgm:cxn modelId="{5F548F6E-DD81-412B-90B4-5E42A2D660D2}" type="presParOf" srcId="{C907FFE0-7E2B-4AD3-B31A-9B57DB4AEB9E}" destId="{E80BE98C-8743-4483-821C-B9E0F55F81AD}" srcOrd="0" destOrd="0" presId="urn:microsoft.com/office/officeart/2005/8/layout/pyramid2"/>
    <dgm:cxn modelId="{E71F69B9-BEFC-4DC4-A1CA-0FFFC0B6E9E2}" type="presParOf" srcId="{C907FFE0-7E2B-4AD3-B31A-9B57DB4AEB9E}" destId="{7C22FDF3-ED3B-4AB8-9B89-D8AA99A8CD36}" srcOrd="1" destOrd="0" presId="urn:microsoft.com/office/officeart/2005/8/layout/pyramid2"/>
    <dgm:cxn modelId="{BC4EDBC9-2C8D-45D6-91CD-22DF74FE8DC9}" type="presParOf" srcId="{C907FFE0-7E2B-4AD3-B31A-9B57DB4AEB9E}" destId="{67D7E7A3-A207-4C51-BB42-A3924FEA8D89}" srcOrd="2" destOrd="0" presId="urn:microsoft.com/office/officeart/2005/8/layout/pyramid2"/>
    <dgm:cxn modelId="{AD883F20-FB4B-49AB-A50C-13F43DACB5CE}" type="presParOf" srcId="{C907FFE0-7E2B-4AD3-B31A-9B57DB4AEB9E}" destId="{16FB40EF-A846-4A5A-B33B-62D83051C6BC}" srcOrd="3" destOrd="0" presId="urn:microsoft.com/office/officeart/2005/8/layout/pyramid2"/>
    <dgm:cxn modelId="{118598CE-4AAD-4A6A-ADA8-332647E6B870}" type="presParOf" srcId="{C907FFE0-7E2B-4AD3-B31A-9B57DB4AEB9E}" destId="{5FD36B87-743B-4E97-891F-2AC8E6D07E4A}" srcOrd="4" destOrd="0" presId="urn:microsoft.com/office/officeart/2005/8/layout/pyramid2"/>
    <dgm:cxn modelId="{D7245F58-2AC3-4AE6-B6CA-2386A997ED27}" type="presParOf" srcId="{C907FFE0-7E2B-4AD3-B31A-9B57DB4AEB9E}" destId="{E2D0EA8D-3BC8-48BF-BE7B-BC1CE207D2E6}" srcOrd="5" destOrd="0" presId="urn:microsoft.com/office/officeart/2005/8/layout/pyramid2"/>
    <dgm:cxn modelId="{BDD58F94-704C-4682-8E2C-78007BCE80CA}" type="presParOf" srcId="{C907FFE0-7E2B-4AD3-B31A-9B57DB4AEB9E}" destId="{BDCF37B0-AD2A-4E23-8382-112CFF671FAC}" srcOrd="6" destOrd="0" presId="urn:microsoft.com/office/officeart/2005/8/layout/pyramid2"/>
    <dgm:cxn modelId="{7599DF14-8F95-471A-849E-E69A00A18729}" type="presParOf" srcId="{C907FFE0-7E2B-4AD3-B31A-9B57DB4AEB9E}" destId="{60491493-3AE9-41A5-944F-1672EA5A5252}" srcOrd="7" destOrd="0" presId="urn:microsoft.com/office/officeart/2005/8/layout/pyramid2"/>
    <dgm:cxn modelId="{30D2497D-1A21-484A-B626-F9F7C790D46C}" type="presParOf" srcId="{C907FFE0-7E2B-4AD3-B31A-9B57DB4AEB9E}" destId="{094E0944-7494-4C0F-A111-C10A0116D369}" srcOrd="8" destOrd="0" presId="urn:microsoft.com/office/officeart/2005/8/layout/pyramid2"/>
    <dgm:cxn modelId="{799C0B09-FA0A-42B6-9944-F6E61803EE4C}" type="presParOf" srcId="{C907FFE0-7E2B-4AD3-B31A-9B57DB4AEB9E}" destId="{948634CA-64CC-4167-9235-949CC97A5BD0}" srcOrd="9" destOrd="0" presId="urn:microsoft.com/office/officeart/2005/8/layout/pyramid2"/>
    <dgm:cxn modelId="{B5478470-AB20-4E47-85B7-E6D88C7638D7}" type="presParOf" srcId="{C907FFE0-7E2B-4AD3-B31A-9B57DB4AEB9E}" destId="{2448D00A-BB74-439A-A9F6-84073F750B2B}" srcOrd="10" destOrd="0" presId="urn:microsoft.com/office/officeart/2005/8/layout/pyramid2"/>
    <dgm:cxn modelId="{AF0B67B1-A535-4D3B-AD19-0AE396640CF5}" type="presParOf" srcId="{C907FFE0-7E2B-4AD3-B31A-9B57DB4AEB9E}" destId="{065C2EE6-5D81-467B-87B3-44C23A7BDDA2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87476F-FF23-4511-8BF6-6651415F41B2}" type="doc">
      <dgm:prSet loTypeId="urn:microsoft.com/office/officeart/2005/8/layout/chevron2" loCatId="list" qsTypeId="urn:microsoft.com/office/officeart/2005/8/quickstyle/3d2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DBC748B0-4026-4D2F-BB01-EF4C5D2373A4}">
      <dgm:prSet phldrT="[Текст]" custT="1"/>
      <dgm:spPr/>
      <dgm:t>
        <a:bodyPr/>
        <a:lstStyle/>
        <a:p>
          <a:endParaRPr lang="ru-RU" altLang="ru-RU" sz="20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altLang="ru-RU" sz="2000" b="1" dirty="0" smtClean="0">
              <a:latin typeface="Times New Roman" pitchFamily="18" charset="0"/>
              <a:cs typeface="Times New Roman" pitchFamily="18" charset="0"/>
            </a:rPr>
            <a:t>4207</a:t>
          </a:r>
          <a:endParaRPr lang="ru-RU" sz="2000" b="1" dirty="0"/>
        </a:p>
      </dgm:t>
    </dgm:pt>
    <dgm:pt modelId="{2056D1B3-0091-441B-8E13-03BA4370B7A6}" type="parTrans" cxnId="{3F6E3F51-25BA-4ED3-AA4B-FBC9F1406285}">
      <dgm:prSet/>
      <dgm:spPr/>
      <dgm:t>
        <a:bodyPr/>
        <a:lstStyle/>
        <a:p>
          <a:endParaRPr lang="ru-RU" sz="1800"/>
        </a:p>
      </dgm:t>
    </dgm:pt>
    <dgm:pt modelId="{35212479-968E-4FAD-9BB3-AED8BA47410A}" type="sibTrans" cxnId="{3F6E3F51-25BA-4ED3-AA4B-FBC9F1406285}">
      <dgm:prSet/>
      <dgm:spPr/>
      <dgm:t>
        <a:bodyPr/>
        <a:lstStyle/>
        <a:p>
          <a:endParaRPr lang="ru-RU" sz="1800"/>
        </a:p>
      </dgm:t>
    </dgm:pt>
    <dgm:pt modelId="{CE592214-7288-4645-9EB5-FAC8860455D4}">
      <dgm:prSet phldrT="[Текст]" custT="1"/>
      <dgm:spPr/>
      <dgm:t>
        <a:bodyPr/>
        <a:lstStyle/>
        <a:p>
          <a:r>
            <a:rPr lang="ru-RU" altLang="ru-RU" sz="1800" dirty="0" smtClean="0">
              <a:latin typeface="Times New Roman" pitchFamily="18" charset="0"/>
              <a:cs typeface="Times New Roman" pitchFamily="18" charset="0"/>
            </a:rPr>
            <a:t>пенсии по инвалидности </a:t>
          </a:r>
          <a:endParaRPr lang="ru-RU" sz="1800" dirty="0"/>
        </a:p>
      </dgm:t>
    </dgm:pt>
    <dgm:pt modelId="{B01A3767-8F3E-4D1D-AA02-F652028B06A4}" type="parTrans" cxnId="{BF14BF1B-A24E-4C51-BE7F-BC753E1C2D05}">
      <dgm:prSet/>
      <dgm:spPr/>
      <dgm:t>
        <a:bodyPr/>
        <a:lstStyle/>
        <a:p>
          <a:endParaRPr lang="ru-RU" sz="1800"/>
        </a:p>
      </dgm:t>
    </dgm:pt>
    <dgm:pt modelId="{A7A6987F-AD3D-4D5C-B0BA-9842487E8202}" type="sibTrans" cxnId="{BF14BF1B-A24E-4C51-BE7F-BC753E1C2D05}">
      <dgm:prSet/>
      <dgm:spPr/>
      <dgm:t>
        <a:bodyPr/>
        <a:lstStyle/>
        <a:p>
          <a:endParaRPr lang="ru-RU" sz="1800"/>
        </a:p>
      </dgm:t>
    </dgm:pt>
    <dgm:pt modelId="{05BCDB16-D9BF-4C66-8B1D-A2B4BCE90BF2}">
      <dgm:prSet phldrT="[Текст]" custT="1"/>
      <dgm:spPr/>
      <dgm:t>
        <a:bodyPr/>
        <a:lstStyle/>
        <a:p>
          <a:endParaRPr lang="ru-RU" sz="2000" b="1" dirty="0" smtClean="0"/>
        </a:p>
        <a:p>
          <a:r>
            <a:rPr lang="ru-RU" sz="2000" b="1" dirty="0" smtClean="0"/>
            <a:t>51</a:t>
          </a:r>
          <a:endParaRPr lang="ru-RU" sz="2000" b="1" dirty="0"/>
        </a:p>
      </dgm:t>
    </dgm:pt>
    <dgm:pt modelId="{26A45089-A141-45DE-A92C-FC6C81E0A679}" type="parTrans" cxnId="{687E507E-F1C1-42BE-9688-3D165CD9C94A}">
      <dgm:prSet/>
      <dgm:spPr/>
      <dgm:t>
        <a:bodyPr/>
        <a:lstStyle/>
        <a:p>
          <a:endParaRPr lang="ru-RU" sz="1800"/>
        </a:p>
      </dgm:t>
    </dgm:pt>
    <dgm:pt modelId="{2C1FDD94-4851-484A-ADB5-AD120494BFC3}" type="sibTrans" cxnId="{687E507E-F1C1-42BE-9688-3D165CD9C94A}">
      <dgm:prSet/>
      <dgm:spPr/>
      <dgm:t>
        <a:bodyPr/>
        <a:lstStyle/>
        <a:p>
          <a:endParaRPr lang="ru-RU" sz="1800"/>
        </a:p>
      </dgm:t>
    </dgm:pt>
    <dgm:pt modelId="{34B734A4-F37D-4831-9DA1-7B6F89A950D6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досрочные пенсии по старости безработным гражданам по предложению органов службы  занятости  </a:t>
          </a:r>
          <a:endParaRPr lang="ru-RU" sz="1800" dirty="0"/>
        </a:p>
      </dgm:t>
    </dgm:pt>
    <dgm:pt modelId="{8F2C9D1D-4A03-4C7D-849A-90C5AFA68D18}" type="parTrans" cxnId="{878CC3DD-951C-489B-BA1E-9C2ECA15445F}">
      <dgm:prSet/>
      <dgm:spPr/>
      <dgm:t>
        <a:bodyPr/>
        <a:lstStyle/>
        <a:p>
          <a:endParaRPr lang="ru-RU" sz="1800"/>
        </a:p>
      </dgm:t>
    </dgm:pt>
    <dgm:pt modelId="{D3CFAA5E-91AB-4551-8DCA-C9E4A058F6F7}" type="sibTrans" cxnId="{878CC3DD-951C-489B-BA1E-9C2ECA15445F}">
      <dgm:prSet/>
      <dgm:spPr/>
      <dgm:t>
        <a:bodyPr/>
        <a:lstStyle/>
        <a:p>
          <a:endParaRPr lang="ru-RU" sz="1800"/>
        </a:p>
      </dgm:t>
    </dgm:pt>
    <dgm:pt modelId="{72FE7042-392D-45D6-A12D-C6A528AD618F}">
      <dgm:prSet phldrT="[Текст]" custT="1"/>
      <dgm:spPr/>
      <dgm:t>
        <a:bodyPr/>
        <a:lstStyle/>
        <a:p>
          <a:endParaRPr lang="ru-RU" sz="2000" b="1" dirty="0" smtClean="0"/>
        </a:p>
        <a:p>
          <a:r>
            <a:rPr lang="ru-RU" sz="2000" b="1" dirty="0" smtClean="0"/>
            <a:t>232</a:t>
          </a:r>
          <a:endParaRPr lang="ru-RU" sz="2000" b="1" dirty="0"/>
        </a:p>
      </dgm:t>
    </dgm:pt>
    <dgm:pt modelId="{C6B8E093-FC23-410B-8C98-0C646FBD6E41}" type="parTrans" cxnId="{A5EE55AE-1251-466D-93E8-F22C56616799}">
      <dgm:prSet/>
      <dgm:spPr/>
      <dgm:t>
        <a:bodyPr/>
        <a:lstStyle/>
        <a:p>
          <a:endParaRPr lang="ru-RU" sz="1800"/>
        </a:p>
      </dgm:t>
    </dgm:pt>
    <dgm:pt modelId="{53CFCC46-7600-440F-9C85-08A0C1A7DB96}" type="sibTrans" cxnId="{A5EE55AE-1251-466D-93E8-F22C56616799}">
      <dgm:prSet/>
      <dgm:spPr/>
      <dgm:t>
        <a:bodyPr/>
        <a:lstStyle/>
        <a:p>
          <a:endParaRPr lang="ru-RU" sz="1800"/>
        </a:p>
      </dgm:t>
    </dgm:pt>
    <dgm:pt modelId="{8F4A6D8B-3837-42C7-9B6F-68D178B6BC13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страховые пенсии по старости получателям пенсии по случаю потери кормильца при достижении возраста 80 лет</a:t>
          </a:r>
          <a:endParaRPr lang="ru-RU" sz="1800" dirty="0"/>
        </a:p>
      </dgm:t>
    </dgm:pt>
    <dgm:pt modelId="{A0869AF9-006B-4BFA-A8E1-E3B4ED881BE7}" type="parTrans" cxnId="{31E5B0D7-F026-4499-8DAD-92B73829CCBA}">
      <dgm:prSet/>
      <dgm:spPr/>
      <dgm:t>
        <a:bodyPr/>
        <a:lstStyle/>
        <a:p>
          <a:endParaRPr lang="ru-RU" sz="1800"/>
        </a:p>
      </dgm:t>
    </dgm:pt>
    <dgm:pt modelId="{A8750049-EB1A-4333-8C1D-51932617E605}" type="sibTrans" cxnId="{31E5B0D7-F026-4499-8DAD-92B73829CCBA}">
      <dgm:prSet/>
      <dgm:spPr/>
      <dgm:t>
        <a:bodyPr/>
        <a:lstStyle/>
        <a:p>
          <a:endParaRPr lang="ru-RU" sz="1800"/>
        </a:p>
      </dgm:t>
    </dgm:pt>
    <dgm:pt modelId="{4F43BD35-7E55-44D5-A48C-0BE611E294AE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1900</a:t>
          </a:r>
          <a:endParaRPr lang="ru-RU" sz="1800" b="1" dirty="0"/>
        </a:p>
      </dgm:t>
    </dgm:pt>
    <dgm:pt modelId="{D0C8CD65-6C41-42C6-80B7-75F1508434AE}" type="parTrans" cxnId="{4B87C3BB-A8AF-4112-A360-05677DD68F22}">
      <dgm:prSet/>
      <dgm:spPr/>
      <dgm:t>
        <a:bodyPr/>
        <a:lstStyle/>
        <a:p>
          <a:endParaRPr lang="ru-RU"/>
        </a:p>
      </dgm:t>
    </dgm:pt>
    <dgm:pt modelId="{A63F0B2A-9ECF-4010-97D4-BF4C09B30776}" type="sibTrans" cxnId="{4B87C3BB-A8AF-4112-A360-05677DD68F22}">
      <dgm:prSet/>
      <dgm:spPr/>
      <dgm:t>
        <a:bodyPr/>
        <a:lstStyle/>
        <a:p>
          <a:endParaRPr lang="ru-RU"/>
        </a:p>
      </dgm:t>
    </dgm:pt>
    <dgm:pt modelId="{D7331967-8C30-48A0-B915-1CF1FF05E341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страховые (социальные) пенсии по случаю потери кормильца детям умершего кормильца, не достигшим возраста 18 лет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 (данная норма действует с 01.01.2024)</a:t>
          </a:r>
          <a:endParaRPr lang="ru-RU" sz="1800" dirty="0"/>
        </a:p>
      </dgm:t>
    </dgm:pt>
    <dgm:pt modelId="{9C450108-CCC3-4C49-8B26-A17FD566624D}" type="parTrans" cxnId="{EBFF31E2-4D24-49C3-AF94-9147FEE3E71F}">
      <dgm:prSet/>
      <dgm:spPr/>
      <dgm:t>
        <a:bodyPr/>
        <a:lstStyle/>
        <a:p>
          <a:endParaRPr lang="ru-RU"/>
        </a:p>
      </dgm:t>
    </dgm:pt>
    <dgm:pt modelId="{07F186F4-60EC-4821-9BF0-3DB9369BC41D}" type="sibTrans" cxnId="{EBFF31E2-4D24-49C3-AF94-9147FEE3E71F}">
      <dgm:prSet/>
      <dgm:spPr/>
      <dgm:t>
        <a:bodyPr/>
        <a:lstStyle/>
        <a:p>
          <a:endParaRPr lang="ru-RU"/>
        </a:p>
      </dgm:t>
    </dgm:pt>
    <dgm:pt modelId="{18D29E0B-8355-468C-9743-D0004B430B49}" type="pres">
      <dgm:prSet presAssocID="{A487476F-FF23-4511-8BF6-6651415F41B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110576-DFA1-4542-B862-C97B087DAE86}" type="pres">
      <dgm:prSet presAssocID="{DBC748B0-4026-4D2F-BB01-EF4C5D2373A4}" presName="composite" presStyleCnt="0"/>
      <dgm:spPr/>
      <dgm:t>
        <a:bodyPr/>
        <a:lstStyle/>
        <a:p>
          <a:endParaRPr lang="ru-RU"/>
        </a:p>
      </dgm:t>
    </dgm:pt>
    <dgm:pt modelId="{A0610D4C-C212-47AB-BD8F-BE5A31FC4D0B}" type="pres">
      <dgm:prSet presAssocID="{DBC748B0-4026-4D2F-BB01-EF4C5D2373A4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6E47E0-FD6C-442F-8336-2456D09D96DA}" type="pres">
      <dgm:prSet presAssocID="{DBC748B0-4026-4D2F-BB01-EF4C5D2373A4}" presName="descendantText" presStyleLbl="alignAcc1" presStyleIdx="0" presStyleCnt="4" custAng="0" custScaleX="69789" custScaleY="53825" custLinFactNeighborX="-15089" custLinFactNeighborY="307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BD274B-CAA9-40D3-ADE2-2AC3B7AF27BB}" type="pres">
      <dgm:prSet presAssocID="{35212479-968E-4FAD-9BB3-AED8BA47410A}" presName="sp" presStyleCnt="0"/>
      <dgm:spPr/>
      <dgm:t>
        <a:bodyPr/>
        <a:lstStyle/>
        <a:p>
          <a:endParaRPr lang="ru-RU"/>
        </a:p>
      </dgm:t>
    </dgm:pt>
    <dgm:pt modelId="{9133E359-698D-4796-877E-92A805439C7E}" type="pres">
      <dgm:prSet presAssocID="{05BCDB16-D9BF-4C66-8B1D-A2B4BCE90BF2}" presName="composite" presStyleCnt="0"/>
      <dgm:spPr/>
      <dgm:t>
        <a:bodyPr/>
        <a:lstStyle/>
        <a:p>
          <a:endParaRPr lang="ru-RU"/>
        </a:p>
      </dgm:t>
    </dgm:pt>
    <dgm:pt modelId="{D2CF5DCD-D992-4070-BCF8-E92FDDBCF745}" type="pres">
      <dgm:prSet presAssocID="{05BCDB16-D9BF-4C66-8B1D-A2B4BCE90BF2}" presName="parentText" presStyleLbl="alignNode1" presStyleIdx="1" presStyleCnt="4" custLinFactNeighborX="0" custLinFactNeighborY="-71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6CD01-8564-466E-9707-6EFF1B541CC7}" type="pres">
      <dgm:prSet presAssocID="{05BCDB16-D9BF-4C66-8B1D-A2B4BCE90BF2}" presName="descendantText" presStyleLbl="alignAcc1" presStyleIdx="1" presStyleCnt="4" custScaleY="62979" custLinFactNeighborX="17" custLinFactNeighborY="167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9E9FA2-5581-4565-B0DD-5FE6DC7901D2}" type="pres">
      <dgm:prSet presAssocID="{2C1FDD94-4851-484A-ADB5-AD120494BFC3}" presName="sp" presStyleCnt="0"/>
      <dgm:spPr/>
      <dgm:t>
        <a:bodyPr/>
        <a:lstStyle/>
        <a:p>
          <a:endParaRPr lang="ru-RU"/>
        </a:p>
      </dgm:t>
    </dgm:pt>
    <dgm:pt modelId="{945F9C8F-BC93-403D-AA59-ACC2718D33C0}" type="pres">
      <dgm:prSet presAssocID="{72FE7042-392D-45D6-A12D-C6A528AD618F}" presName="composite" presStyleCnt="0"/>
      <dgm:spPr/>
      <dgm:t>
        <a:bodyPr/>
        <a:lstStyle/>
        <a:p>
          <a:endParaRPr lang="ru-RU"/>
        </a:p>
      </dgm:t>
    </dgm:pt>
    <dgm:pt modelId="{12915290-E2A0-469E-9717-1689E5FB7A94}" type="pres">
      <dgm:prSet presAssocID="{72FE7042-392D-45D6-A12D-C6A528AD618F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89B457-8896-47C1-9DA3-6E9C29DC2333}" type="pres">
      <dgm:prSet presAssocID="{72FE7042-392D-45D6-A12D-C6A528AD618F}" presName="descendantText" presStyleLbl="alignAcc1" presStyleIdx="2" presStyleCnt="4" custScaleY="72132" custLinFactNeighborX="17" custLinFactNeighborY="25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76EC0A-A229-4A85-AFC1-CE5FE87BFE45}" type="pres">
      <dgm:prSet presAssocID="{53CFCC46-7600-440F-9C85-08A0C1A7DB96}" presName="sp" presStyleCnt="0"/>
      <dgm:spPr/>
      <dgm:t>
        <a:bodyPr/>
        <a:lstStyle/>
        <a:p>
          <a:endParaRPr lang="ru-RU"/>
        </a:p>
      </dgm:t>
    </dgm:pt>
    <dgm:pt modelId="{CE30920E-1573-4891-AD00-F265D1B55255}" type="pres">
      <dgm:prSet presAssocID="{4F43BD35-7E55-44D5-A48C-0BE611E294AE}" presName="composite" presStyleCnt="0"/>
      <dgm:spPr/>
      <dgm:t>
        <a:bodyPr/>
        <a:lstStyle/>
        <a:p>
          <a:endParaRPr lang="ru-RU"/>
        </a:p>
      </dgm:t>
    </dgm:pt>
    <dgm:pt modelId="{9799CF4D-B58F-4B05-9F5B-5C82B85074BF}" type="pres">
      <dgm:prSet presAssocID="{4F43BD35-7E55-44D5-A48C-0BE611E294A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136475-8308-4819-B00D-3A6B4FFD5239}" type="pres">
      <dgm:prSet presAssocID="{4F43BD35-7E55-44D5-A48C-0BE611E294AE}" presName="descendantText" presStyleLbl="alignAcc1" presStyleIdx="3" presStyleCnt="4" custLinFactNeighborX="137" custLinFactNeighborY="24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88C315-087E-4C0B-B1FD-BB60BA81CFED}" type="presOf" srcId="{CE592214-7288-4645-9EB5-FAC8860455D4}" destId="{9B6E47E0-FD6C-442F-8336-2456D09D96DA}" srcOrd="0" destOrd="0" presId="urn:microsoft.com/office/officeart/2005/8/layout/chevron2"/>
    <dgm:cxn modelId="{745247B8-5B52-4082-BDB2-35F862E83A7E}" type="presOf" srcId="{34B734A4-F37D-4831-9DA1-7B6F89A950D6}" destId="{E766CD01-8564-466E-9707-6EFF1B541CC7}" srcOrd="0" destOrd="0" presId="urn:microsoft.com/office/officeart/2005/8/layout/chevron2"/>
    <dgm:cxn modelId="{878CC3DD-951C-489B-BA1E-9C2ECA15445F}" srcId="{05BCDB16-D9BF-4C66-8B1D-A2B4BCE90BF2}" destId="{34B734A4-F37D-4831-9DA1-7B6F89A950D6}" srcOrd="0" destOrd="0" parTransId="{8F2C9D1D-4A03-4C7D-849A-90C5AFA68D18}" sibTransId="{D3CFAA5E-91AB-4551-8DCA-C9E4A058F6F7}"/>
    <dgm:cxn modelId="{EBFF31E2-4D24-49C3-AF94-9147FEE3E71F}" srcId="{4F43BD35-7E55-44D5-A48C-0BE611E294AE}" destId="{D7331967-8C30-48A0-B915-1CF1FF05E341}" srcOrd="0" destOrd="0" parTransId="{9C450108-CCC3-4C49-8B26-A17FD566624D}" sibTransId="{07F186F4-60EC-4821-9BF0-3DB9369BC41D}"/>
    <dgm:cxn modelId="{1F517EC2-534B-480C-975F-131D4CBDC458}" type="presOf" srcId="{D7331967-8C30-48A0-B915-1CF1FF05E341}" destId="{CF136475-8308-4819-B00D-3A6B4FFD5239}" srcOrd="0" destOrd="0" presId="urn:microsoft.com/office/officeart/2005/8/layout/chevron2"/>
    <dgm:cxn modelId="{B6CE8F9E-8CF1-4974-8A89-A3CB1A95E417}" type="presOf" srcId="{A487476F-FF23-4511-8BF6-6651415F41B2}" destId="{18D29E0B-8355-468C-9743-D0004B430B49}" srcOrd="0" destOrd="0" presId="urn:microsoft.com/office/officeart/2005/8/layout/chevron2"/>
    <dgm:cxn modelId="{3F6E3F51-25BA-4ED3-AA4B-FBC9F1406285}" srcId="{A487476F-FF23-4511-8BF6-6651415F41B2}" destId="{DBC748B0-4026-4D2F-BB01-EF4C5D2373A4}" srcOrd="0" destOrd="0" parTransId="{2056D1B3-0091-441B-8E13-03BA4370B7A6}" sibTransId="{35212479-968E-4FAD-9BB3-AED8BA47410A}"/>
    <dgm:cxn modelId="{687E507E-F1C1-42BE-9688-3D165CD9C94A}" srcId="{A487476F-FF23-4511-8BF6-6651415F41B2}" destId="{05BCDB16-D9BF-4C66-8B1D-A2B4BCE90BF2}" srcOrd="1" destOrd="0" parTransId="{26A45089-A141-45DE-A92C-FC6C81E0A679}" sibTransId="{2C1FDD94-4851-484A-ADB5-AD120494BFC3}"/>
    <dgm:cxn modelId="{BF14BF1B-A24E-4C51-BE7F-BC753E1C2D05}" srcId="{DBC748B0-4026-4D2F-BB01-EF4C5D2373A4}" destId="{CE592214-7288-4645-9EB5-FAC8860455D4}" srcOrd="0" destOrd="0" parTransId="{B01A3767-8F3E-4D1D-AA02-F652028B06A4}" sibTransId="{A7A6987F-AD3D-4D5C-B0BA-9842487E8202}"/>
    <dgm:cxn modelId="{4B87C3BB-A8AF-4112-A360-05677DD68F22}" srcId="{A487476F-FF23-4511-8BF6-6651415F41B2}" destId="{4F43BD35-7E55-44D5-A48C-0BE611E294AE}" srcOrd="3" destOrd="0" parTransId="{D0C8CD65-6C41-42C6-80B7-75F1508434AE}" sibTransId="{A63F0B2A-9ECF-4010-97D4-BF4C09B30776}"/>
    <dgm:cxn modelId="{35D6784A-8036-41E6-9D61-31C80F1507E3}" type="presOf" srcId="{72FE7042-392D-45D6-A12D-C6A528AD618F}" destId="{12915290-E2A0-469E-9717-1689E5FB7A94}" srcOrd="0" destOrd="0" presId="urn:microsoft.com/office/officeart/2005/8/layout/chevron2"/>
    <dgm:cxn modelId="{D6B46A8B-E91D-4FAD-B26E-300210F1B616}" type="presOf" srcId="{05BCDB16-D9BF-4C66-8B1D-A2B4BCE90BF2}" destId="{D2CF5DCD-D992-4070-BCF8-E92FDDBCF745}" srcOrd="0" destOrd="0" presId="urn:microsoft.com/office/officeart/2005/8/layout/chevron2"/>
    <dgm:cxn modelId="{8772FA56-0A62-4573-8202-7B22E753DD70}" type="presOf" srcId="{DBC748B0-4026-4D2F-BB01-EF4C5D2373A4}" destId="{A0610D4C-C212-47AB-BD8F-BE5A31FC4D0B}" srcOrd="0" destOrd="0" presId="urn:microsoft.com/office/officeart/2005/8/layout/chevron2"/>
    <dgm:cxn modelId="{31E5B0D7-F026-4499-8DAD-92B73829CCBA}" srcId="{72FE7042-392D-45D6-A12D-C6A528AD618F}" destId="{8F4A6D8B-3837-42C7-9B6F-68D178B6BC13}" srcOrd="0" destOrd="0" parTransId="{A0869AF9-006B-4BFA-A8E1-E3B4ED881BE7}" sibTransId="{A8750049-EB1A-4333-8C1D-51932617E605}"/>
    <dgm:cxn modelId="{A5EE55AE-1251-466D-93E8-F22C56616799}" srcId="{A487476F-FF23-4511-8BF6-6651415F41B2}" destId="{72FE7042-392D-45D6-A12D-C6A528AD618F}" srcOrd="2" destOrd="0" parTransId="{C6B8E093-FC23-410B-8C98-0C646FBD6E41}" sibTransId="{53CFCC46-7600-440F-9C85-08A0C1A7DB96}"/>
    <dgm:cxn modelId="{7AE47A64-6C2D-4FB5-BEB4-26CE3188798C}" type="presOf" srcId="{4F43BD35-7E55-44D5-A48C-0BE611E294AE}" destId="{9799CF4D-B58F-4B05-9F5B-5C82B85074BF}" srcOrd="0" destOrd="0" presId="urn:microsoft.com/office/officeart/2005/8/layout/chevron2"/>
    <dgm:cxn modelId="{BF753CB6-D15C-4E14-B5FD-C6EFECDA1BA7}" type="presOf" srcId="{8F4A6D8B-3837-42C7-9B6F-68D178B6BC13}" destId="{AA89B457-8896-47C1-9DA3-6E9C29DC2333}" srcOrd="0" destOrd="0" presId="urn:microsoft.com/office/officeart/2005/8/layout/chevron2"/>
    <dgm:cxn modelId="{2A7702E9-344C-4473-980D-EB94A26D410B}" type="presParOf" srcId="{18D29E0B-8355-468C-9743-D0004B430B49}" destId="{EA110576-DFA1-4542-B862-C97B087DAE86}" srcOrd="0" destOrd="0" presId="urn:microsoft.com/office/officeart/2005/8/layout/chevron2"/>
    <dgm:cxn modelId="{E82D79A1-3427-4374-9F28-F5D396306522}" type="presParOf" srcId="{EA110576-DFA1-4542-B862-C97B087DAE86}" destId="{A0610D4C-C212-47AB-BD8F-BE5A31FC4D0B}" srcOrd="0" destOrd="0" presId="urn:microsoft.com/office/officeart/2005/8/layout/chevron2"/>
    <dgm:cxn modelId="{F515B689-5D9D-4EDC-8756-3C6A3C448154}" type="presParOf" srcId="{EA110576-DFA1-4542-B862-C97B087DAE86}" destId="{9B6E47E0-FD6C-442F-8336-2456D09D96DA}" srcOrd="1" destOrd="0" presId="urn:microsoft.com/office/officeart/2005/8/layout/chevron2"/>
    <dgm:cxn modelId="{FEBC9BE9-FD2C-4527-8734-51A2D3252CD5}" type="presParOf" srcId="{18D29E0B-8355-468C-9743-D0004B430B49}" destId="{D6BD274B-CAA9-40D3-ADE2-2AC3B7AF27BB}" srcOrd="1" destOrd="0" presId="urn:microsoft.com/office/officeart/2005/8/layout/chevron2"/>
    <dgm:cxn modelId="{83BFC1FF-3196-43A9-AF4D-E9197CC4773C}" type="presParOf" srcId="{18D29E0B-8355-468C-9743-D0004B430B49}" destId="{9133E359-698D-4796-877E-92A805439C7E}" srcOrd="2" destOrd="0" presId="urn:microsoft.com/office/officeart/2005/8/layout/chevron2"/>
    <dgm:cxn modelId="{EB6312B4-C5A0-45A8-AABA-17BCB8372EB5}" type="presParOf" srcId="{9133E359-698D-4796-877E-92A805439C7E}" destId="{D2CF5DCD-D992-4070-BCF8-E92FDDBCF745}" srcOrd="0" destOrd="0" presId="urn:microsoft.com/office/officeart/2005/8/layout/chevron2"/>
    <dgm:cxn modelId="{B50C3672-0951-4A23-B3CC-735FB4B5E704}" type="presParOf" srcId="{9133E359-698D-4796-877E-92A805439C7E}" destId="{E766CD01-8564-466E-9707-6EFF1B541CC7}" srcOrd="1" destOrd="0" presId="urn:microsoft.com/office/officeart/2005/8/layout/chevron2"/>
    <dgm:cxn modelId="{49204B14-6D37-4E90-9EF9-CAE14DC54667}" type="presParOf" srcId="{18D29E0B-8355-468C-9743-D0004B430B49}" destId="{839E9FA2-5581-4565-B0DD-5FE6DC7901D2}" srcOrd="3" destOrd="0" presId="urn:microsoft.com/office/officeart/2005/8/layout/chevron2"/>
    <dgm:cxn modelId="{96C20EEA-169E-4046-8613-E84ABF877091}" type="presParOf" srcId="{18D29E0B-8355-468C-9743-D0004B430B49}" destId="{945F9C8F-BC93-403D-AA59-ACC2718D33C0}" srcOrd="4" destOrd="0" presId="urn:microsoft.com/office/officeart/2005/8/layout/chevron2"/>
    <dgm:cxn modelId="{D1055303-2905-46E5-A247-FA0AEE950692}" type="presParOf" srcId="{945F9C8F-BC93-403D-AA59-ACC2718D33C0}" destId="{12915290-E2A0-469E-9717-1689E5FB7A94}" srcOrd="0" destOrd="0" presId="urn:microsoft.com/office/officeart/2005/8/layout/chevron2"/>
    <dgm:cxn modelId="{33C1978D-3F4B-4112-9BD7-E077057BB43B}" type="presParOf" srcId="{945F9C8F-BC93-403D-AA59-ACC2718D33C0}" destId="{AA89B457-8896-47C1-9DA3-6E9C29DC2333}" srcOrd="1" destOrd="0" presId="urn:microsoft.com/office/officeart/2005/8/layout/chevron2"/>
    <dgm:cxn modelId="{331546BC-349C-4832-B712-A77B30461611}" type="presParOf" srcId="{18D29E0B-8355-468C-9743-D0004B430B49}" destId="{6D76EC0A-A229-4A85-AFC1-CE5FE87BFE45}" srcOrd="5" destOrd="0" presId="urn:microsoft.com/office/officeart/2005/8/layout/chevron2"/>
    <dgm:cxn modelId="{6D74648D-2C94-494E-B8D4-9ED68B87B505}" type="presParOf" srcId="{18D29E0B-8355-468C-9743-D0004B430B49}" destId="{CE30920E-1573-4891-AD00-F265D1B55255}" srcOrd="6" destOrd="0" presId="urn:microsoft.com/office/officeart/2005/8/layout/chevron2"/>
    <dgm:cxn modelId="{74A04312-D0C5-435C-A197-0F34A887AB1A}" type="presParOf" srcId="{CE30920E-1573-4891-AD00-F265D1B55255}" destId="{9799CF4D-B58F-4B05-9F5B-5C82B85074BF}" srcOrd="0" destOrd="0" presId="urn:microsoft.com/office/officeart/2005/8/layout/chevron2"/>
    <dgm:cxn modelId="{4F08C4A5-5678-4AB5-8500-0D7F0B94DE31}" type="presParOf" srcId="{CE30920E-1573-4891-AD00-F265D1B55255}" destId="{CF136475-8308-4819-B00D-3A6B4FFD523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1A28BA-6878-4658-9722-0960A92F66B9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B8BAE25-12F4-4EFB-BC03-794CEA0CAC39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Стоимость набора социальных услуг </a:t>
          </a:r>
        </a:p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в 2024 году 1 578,50 руб. </a:t>
          </a:r>
          <a:endParaRPr lang="ru-RU" sz="2400" b="1" dirty="0"/>
        </a:p>
      </dgm:t>
    </dgm:pt>
    <dgm:pt modelId="{24D57B04-D718-42B1-9A18-82FA526C8E13}" type="parTrans" cxnId="{CA1878B5-6A07-4286-8A1B-9612D1F12149}">
      <dgm:prSet/>
      <dgm:spPr/>
      <dgm:t>
        <a:bodyPr/>
        <a:lstStyle/>
        <a:p>
          <a:endParaRPr lang="ru-RU"/>
        </a:p>
      </dgm:t>
    </dgm:pt>
    <dgm:pt modelId="{F1E98F8C-2558-4078-8015-870B7F572AF4}" type="sibTrans" cxnId="{CA1878B5-6A07-4286-8A1B-9612D1F12149}">
      <dgm:prSet/>
      <dgm:spPr/>
      <dgm:t>
        <a:bodyPr/>
        <a:lstStyle/>
        <a:p>
          <a:endParaRPr lang="ru-RU"/>
        </a:p>
      </dgm:t>
    </dgm:pt>
    <dgm:pt modelId="{F93BF7D6-D9D2-4D6F-B482-55E81C0B4EE1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Лекарственные препараты, для медицинского применения по рецептам, медицинские изделия по рецептам, специализированные продукты лечебного питания для детей-инвалидов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1 215,80 руб.</a:t>
          </a:r>
          <a:endParaRPr lang="ru-RU" sz="1800" b="1" dirty="0"/>
        </a:p>
      </dgm:t>
    </dgm:pt>
    <dgm:pt modelId="{453D5153-0BAA-48A8-8FD1-ED44137138BF}" type="parTrans" cxnId="{B9426860-60BA-419C-931F-C906C84C15FA}">
      <dgm:prSet/>
      <dgm:spPr/>
      <dgm:t>
        <a:bodyPr/>
        <a:lstStyle/>
        <a:p>
          <a:endParaRPr lang="ru-RU"/>
        </a:p>
      </dgm:t>
    </dgm:pt>
    <dgm:pt modelId="{5C2E44C8-7CB2-40DB-ABD0-26CD0D87370C}" type="sibTrans" cxnId="{B9426860-60BA-419C-931F-C906C84C15FA}">
      <dgm:prSet/>
      <dgm:spPr/>
      <dgm:t>
        <a:bodyPr/>
        <a:lstStyle/>
        <a:p>
          <a:endParaRPr lang="ru-RU"/>
        </a:p>
      </dgm:t>
    </dgm:pt>
    <dgm:pt modelId="{42503EFD-0F5A-41E0-8283-E88C333876E7}">
      <dgm:prSet phldrT="[Текст]" custT="1"/>
      <dgm:spPr>
        <a:solidFill>
          <a:srgbClr val="5DA202"/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Путевки на санаторно-курортное лечение для профилактики основных заболеваний  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188,08 руб.</a:t>
          </a:r>
          <a:endParaRPr lang="ru-RU" sz="1800" b="1" dirty="0"/>
        </a:p>
      </dgm:t>
    </dgm:pt>
    <dgm:pt modelId="{6381B3F6-0FC5-41A1-B214-418260898546}" type="parTrans" cxnId="{510EF3A9-98FF-4295-A744-49B4A0A27141}">
      <dgm:prSet/>
      <dgm:spPr/>
      <dgm:t>
        <a:bodyPr/>
        <a:lstStyle/>
        <a:p>
          <a:endParaRPr lang="ru-RU"/>
        </a:p>
      </dgm:t>
    </dgm:pt>
    <dgm:pt modelId="{CAD2D2ED-0016-4506-9796-A8D6A095AA7A}" type="sibTrans" cxnId="{510EF3A9-98FF-4295-A744-49B4A0A27141}">
      <dgm:prSet/>
      <dgm:spPr/>
      <dgm:t>
        <a:bodyPr/>
        <a:lstStyle/>
        <a:p>
          <a:endParaRPr lang="ru-RU"/>
        </a:p>
      </dgm:t>
    </dgm:pt>
    <dgm:pt modelId="{E2DF6B13-9D53-4F27-877F-3767C72D01C4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Бесплатный проезд на пригородном железнодорожном транспорте, а также на междугородном транспорте к месту лечения </a:t>
          </a: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и обратно </a:t>
          </a: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174,62 руб. </a:t>
          </a:r>
          <a:endParaRPr lang="ru-RU" sz="1800" b="1" dirty="0"/>
        </a:p>
      </dgm:t>
    </dgm:pt>
    <dgm:pt modelId="{6BA9091E-1806-42B4-9104-47A08D467585}" type="parTrans" cxnId="{8DE9D15B-4059-485F-A512-8BA1E2F21423}">
      <dgm:prSet/>
      <dgm:spPr/>
      <dgm:t>
        <a:bodyPr/>
        <a:lstStyle/>
        <a:p>
          <a:endParaRPr lang="ru-RU"/>
        </a:p>
      </dgm:t>
    </dgm:pt>
    <dgm:pt modelId="{18EA109F-5950-4B76-849F-93352E9B885F}" type="sibTrans" cxnId="{8DE9D15B-4059-485F-A512-8BA1E2F21423}">
      <dgm:prSet/>
      <dgm:spPr/>
      <dgm:t>
        <a:bodyPr/>
        <a:lstStyle/>
        <a:p>
          <a:endParaRPr lang="ru-RU"/>
        </a:p>
      </dgm:t>
    </dgm:pt>
    <dgm:pt modelId="{8AD2EB4E-E854-4F5D-8F48-D9444ADB896E}" type="pres">
      <dgm:prSet presAssocID="{061A28BA-6878-4658-9722-0960A92F66B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7944FB-A553-4C8D-843C-9144375D98C9}" type="pres">
      <dgm:prSet presAssocID="{CB8BAE25-12F4-4EFB-BC03-794CEA0CAC39}" presName="centerShape" presStyleLbl="node0" presStyleIdx="0" presStyleCnt="1" custScaleX="272892" custScaleY="84558" custLinFactNeighborX="1785" custLinFactNeighborY="-3235"/>
      <dgm:spPr/>
      <dgm:t>
        <a:bodyPr/>
        <a:lstStyle/>
        <a:p>
          <a:endParaRPr lang="ru-RU"/>
        </a:p>
      </dgm:t>
    </dgm:pt>
    <dgm:pt modelId="{82B3B375-3044-4845-B282-8A5B6B8647FF}" type="pres">
      <dgm:prSet presAssocID="{453D5153-0BAA-48A8-8FD1-ED44137138BF}" presName="parTrans" presStyleLbl="bgSibTrans2D1" presStyleIdx="0" presStyleCnt="3" custScaleX="115052" custLinFactNeighborX="-42836" custLinFactNeighborY="-10251"/>
      <dgm:spPr/>
      <dgm:t>
        <a:bodyPr/>
        <a:lstStyle/>
        <a:p>
          <a:endParaRPr lang="ru-RU"/>
        </a:p>
      </dgm:t>
    </dgm:pt>
    <dgm:pt modelId="{840E6DFD-82F3-46B8-A0C0-61B17E99080A}" type="pres">
      <dgm:prSet presAssocID="{F93BF7D6-D9D2-4D6F-B482-55E81C0B4EE1}" presName="node" presStyleLbl="node1" presStyleIdx="0" presStyleCnt="3" custScaleX="168912" custScaleY="96266" custRadScaleRad="151063" custRadScaleInc="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A77EBC-13F0-4276-9DD0-3E2104678722}" type="pres">
      <dgm:prSet presAssocID="{6381B3F6-0FC5-41A1-B214-418260898546}" presName="parTrans" presStyleLbl="bgSibTrans2D1" presStyleIdx="1" presStyleCnt="3" custAng="200500" custScaleX="81309" custScaleY="96603" custLinFactNeighborX="1596" custLinFactNeighborY="31183"/>
      <dgm:spPr/>
      <dgm:t>
        <a:bodyPr/>
        <a:lstStyle/>
        <a:p>
          <a:endParaRPr lang="ru-RU"/>
        </a:p>
      </dgm:t>
    </dgm:pt>
    <dgm:pt modelId="{0860E5CA-ECAF-47F4-A52D-1B31766925C5}" type="pres">
      <dgm:prSet presAssocID="{42503EFD-0F5A-41E0-8283-E88C333876E7}" presName="node" presStyleLbl="node1" presStyleIdx="1" presStyleCnt="3" custScaleX="136685" custRadScaleRad="88452" custRadScaleInc="-14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AB03B8-D017-418D-93BB-331347C25131}" type="pres">
      <dgm:prSet presAssocID="{6BA9091E-1806-42B4-9104-47A08D467585}" presName="parTrans" presStyleLbl="bgSibTrans2D1" presStyleIdx="2" presStyleCnt="3" custScaleX="113775" custLinFactNeighborX="38934" custLinFactNeighborY="-7907"/>
      <dgm:spPr/>
      <dgm:t>
        <a:bodyPr/>
        <a:lstStyle/>
        <a:p>
          <a:endParaRPr lang="ru-RU"/>
        </a:p>
      </dgm:t>
    </dgm:pt>
    <dgm:pt modelId="{A22FCAC1-D749-446E-95F6-40368C080F7A}" type="pres">
      <dgm:prSet presAssocID="{E2DF6B13-9D53-4F27-877F-3767C72D01C4}" presName="node" presStyleLbl="node1" presStyleIdx="2" presStyleCnt="3" custScaleX="191775" custScaleY="83014" custRadScaleRad="184368" custRadScaleInc="8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830A16-7798-4CC0-9781-BE35E79436F3}" type="presOf" srcId="{42503EFD-0F5A-41E0-8283-E88C333876E7}" destId="{0860E5CA-ECAF-47F4-A52D-1B31766925C5}" srcOrd="0" destOrd="0" presId="urn:microsoft.com/office/officeart/2005/8/layout/radial4"/>
    <dgm:cxn modelId="{CA1878B5-6A07-4286-8A1B-9612D1F12149}" srcId="{061A28BA-6878-4658-9722-0960A92F66B9}" destId="{CB8BAE25-12F4-4EFB-BC03-794CEA0CAC39}" srcOrd="0" destOrd="0" parTransId="{24D57B04-D718-42B1-9A18-82FA526C8E13}" sibTransId="{F1E98F8C-2558-4078-8015-870B7F572AF4}"/>
    <dgm:cxn modelId="{26A74A96-1382-49DA-A5D6-E8EC3D53016D}" type="presOf" srcId="{453D5153-0BAA-48A8-8FD1-ED44137138BF}" destId="{82B3B375-3044-4845-B282-8A5B6B8647FF}" srcOrd="0" destOrd="0" presId="urn:microsoft.com/office/officeart/2005/8/layout/radial4"/>
    <dgm:cxn modelId="{0DE98F04-BC90-403A-8AA4-9417DB30B35D}" type="presOf" srcId="{F93BF7D6-D9D2-4D6F-B482-55E81C0B4EE1}" destId="{840E6DFD-82F3-46B8-A0C0-61B17E99080A}" srcOrd="0" destOrd="0" presId="urn:microsoft.com/office/officeart/2005/8/layout/radial4"/>
    <dgm:cxn modelId="{75CE1E0E-4266-48A6-9A22-6AC6FC6BBC7B}" type="presOf" srcId="{061A28BA-6878-4658-9722-0960A92F66B9}" destId="{8AD2EB4E-E854-4F5D-8F48-D9444ADB896E}" srcOrd="0" destOrd="0" presId="urn:microsoft.com/office/officeart/2005/8/layout/radial4"/>
    <dgm:cxn modelId="{FB7B8C7D-3924-42C2-B40A-A6E08C55BF74}" type="presOf" srcId="{E2DF6B13-9D53-4F27-877F-3767C72D01C4}" destId="{A22FCAC1-D749-446E-95F6-40368C080F7A}" srcOrd="0" destOrd="0" presId="urn:microsoft.com/office/officeart/2005/8/layout/radial4"/>
    <dgm:cxn modelId="{B0E68061-AFAF-491E-AE63-8E55D4721AF4}" type="presOf" srcId="{6381B3F6-0FC5-41A1-B214-418260898546}" destId="{65A77EBC-13F0-4276-9DD0-3E2104678722}" srcOrd="0" destOrd="0" presId="urn:microsoft.com/office/officeart/2005/8/layout/radial4"/>
    <dgm:cxn modelId="{BAE2A226-4181-4308-AEC0-66DC0688A414}" type="presOf" srcId="{CB8BAE25-12F4-4EFB-BC03-794CEA0CAC39}" destId="{757944FB-A553-4C8D-843C-9144375D98C9}" srcOrd="0" destOrd="0" presId="urn:microsoft.com/office/officeart/2005/8/layout/radial4"/>
    <dgm:cxn modelId="{510EF3A9-98FF-4295-A744-49B4A0A27141}" srcId="{CB8BAE25-12F4-4EFB-BC03-794CEA0CAC39}" destId="{42503EFD-0F5A-41E0-8283-E88C333876E7}" srcOrd="1" destOrd="0" parTransId="{6381B3F6-0FC5-41A1-B214-418260898546}" sibTransId="{CAD2D2ED-0016-4506-9796-A8D6A095AA7A}"/>
    <dgm:cxn modelId="{B9426860-60BA-419C-931F-C906C84C15FA}" srcId="{CB8BAE25-12F4-4EFB-BC03-794CEA0CAC39}" destId="{F93BF7D6-D9D2-4D6F-B482-55E81C0B4EE1}" srcOrd="0" destOrd="0" parTransId="{453D5153-0BAA-48A8-8FD1-ED44137138BF}" sibTransId="{5C2E44C8-7CB2-40DB-ABD0-26CD0D87370C}"/>
    <dgm:cxn modelId="{CB1074D1-DBCC-44E2-B60C-63B669CFBC8F}" type="presOf" srcId="{6BA9091E-1806-42B4-9104-47A08D467585}" destId="{94AB03B8-D017-418D-93BB-331347C25131}" srcOrd="0" destOrd="0" presId="urn:microsoft.com/office/officeart/2005/8/layout/radial4"/>
    <dgm:cxn modelId="{8DE9D15B-4059-485F-A512-8BA1E2F21423}" srcId="{CB8BAE25-12F4-4EFB-BC03-794CEA0CAC39}" destId="{E2DF6B13-9D53-4F27-877F-3767C72D01C4}" srcOrd="2" destOrd="0" parTransId="{6BA9091E-1806-42B4-9104-47A08D467585}" sibTransId="{18EA109F-5950-4B76-849F-93352E9B885F}"/>
    <dgm:cxn modelId="{F4F8FAFC-D12F-442D-826F-1514E3964AA8}" type="presParOf" srcId="{8AD2EB4E-E854-4F5D-8F48-D9444ADB896E}" destId="{757944FB-A553-4C8D-843C-9144375D98C9}" srcOrd="0" destOrd="0" presId="urn:microsoft.com/office/officeart/2005/8/layout/radial4"/>
    <dgm:cxn modelId="{B71006E9-42B2-404C-8DF2-559C99F865B7}" type="presParOf" srcId="{8AD2EB4E-E854-4F5D-8F48-D9444ADB896E}" destId="{82B3B375-3044-4845-B282-8A5B6B8647FF}" srcOrd="1" destOrd="0" presId="urn:microsoft.com/office/officeart/2005/8/layout/radial4"/>
    <dgm:cxn modelId="{2AE508BE-B628-4F11-BF32-AC811BA48797}" type="presParOf" srcId="{8AD2EB4E-E854-4F5D-8F48-D9444ADB896E}" destId="{840E6DFD-82F3-46B8-A0C0-61B17E99080A}" srcOrd="2" destOrd="0" presId="urn:microsoft.com/office/officeart/2005/8/layout/radial4"/>
    <dgm:cxn modelId="{B9587A07-1951-4322-8421-F2E253968577}" type="presParOf" srcId="{8AD2EB4E-E854-4F5D-8F48-D9444ADB896E}" destId="{65A77EBC-13F0-4276-9DD0-3E2104678722}" srcOrd="3" destOrd="0" presId="urn:microsoft.com/office/officeart/2005/8/layout/radial4"/>
    <dgm:cxn modelId="{25E646E9-F0F1-4325-9E3F-91DCAE64A1B4}" type="presParOf" srcId="{8AD2EB4E-E854-4F5D-8F48-D9444ADB896E}" destId="{0860E5CA-ECAF-47F4-A52D-1B31766925C5}" srcOrd="4" destOrd="0" presId="urn:microsoft.com/office/officeart/2005/8/layout/radial4"/>
    <dgm:cxn modelId="{90092B87-AB7D-49E1-915D-F97ADEA266B2}" type="presParOf" srcId="{8AD2EB4E-E854-4F5D-8F48-D9444ADB896E}" destId="{94AB03B8-D017-418D-93BB-331347C25131}" srcOrd="5" destOrd="0" presId="urn:microsoft.com/office/officeart/2005/8/layout/radial4"/>
    <dgm:cxn modelId="{8A2A5B6C-B81F-4BEE-BA6C-D077F92B3195}" type="presParOf" srcId="{8AD2EB4E-E854-4F5D-8F48-D9444ADB896E}" destId="{A22FCAC1-D749-446E-95F6-40368C080F7A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09E0E1-CC71-4830-86B5-A27679B3C141}" type="doc">
      <dgm:prSet loTypeId="urn:microsoft.com/office/officeart/2008/layout/NameandTitleOrganizationalChart" loCatId="hierarchy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FD545AC0-0446-49E8-8CA6-34581E830E15}">
      <dgm:prSet phldrT="[Текст]" custT="1"/>
      <dgm:spPr>
        <a:solidFill>
          <a:schemeClr val="bg2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800" b="1" dirty="0" smtClean="0">
              <a:solidFill>
                <a:srgbClr val="003399"/>
              </a:solidFill>
            </a:rPr>
            <a:t>Всего расходов </a:t>
          </a:r>
          <a:endParaRPr lang="ru-RU" sz="2800" b="1" dirty="0">
            <a:solidFill>
              <a:srgbClr val="003399"/>
            </a:solidFill>
          </a:endParaRPr>
        </a:p>
      </dgm:t>
    </dgm:pt>
    <dgm:pt modelId="{B7AF51FD-6C50-4161-B721-399F443A7CFC}" type="parTrans" cxnId="{E7FABCA2-D5D2-4D5D-908E-C43AE46261FA}">
      <dgm:prSet/>
      <dgm:spPr/>
      <dgm:t>
        <a:bodyPr/>
        <a:lstStyle/>
        <a:p>
          <a:endParaRPr lang="ru-RU"/>
        </a:p>
      </dgm:t>
    </dgm:pt>
    <dgm:pt modelId="{C9316CAF-1FFC-4E97-8506-1A0311E10AB1}" type="sibTrans" cxnId="{E7FABCA2-D5D2-4D5D-908E-C43AE46261FA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ru-RU" sz="2000" b="1" dirty="0" smtClean="0">
              <a:solidFill>
                <a:srgbClr val="FF0000"/>
              </a:solidFill>
            </a:rPr>
            <a:t>1 020,4 </a:t>
          </a:r>
          <a:r>
            <a:rPr lang="ru-RU" sz="2000" b="1" dirty="0" err="1" smtClean="0">
              <a:solidFill>
                <a:srgbClr val="FF0000"/>
              </a:solidFill>
            </a:rPr>
            <a:t>млн.руб</a:t>
          </a:r>
          <a:r>
            <a:rPr lang="ru-RU" sz="2000" b="1" dirty="0" smtClean="0">
              <a:solidFill>
                <a:srgbClr val="FF0000"/>
              </a:solidFill>
            </a:rPr>
            <a:t>.</a:t>
          </a:r>
          <a:endParaRPr lang="ru-RU" sz="2000" b="1" dirty="0">
            <a:solidFill>
              <a:srgbClr val="FF0000"/>
            </a:solidFill>
          </a:endParaRPr>
        </a:p>
      </dgm:t>
    </dgm:pt>
    <dgm:pt modelId="{E2DA7F1C-16E3-485A-A8E7-2D0FD738FBFE}" type="asst">
      <dgm:prSet phldrT="[Текст]" custT="1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Расходы по временной нетрудоспособности</a:t>
          </a:r>
          <a:endParaRPr lang="ru-RU" sz="1800" b="1" dirty="0">
            <a:solidFill>
              <a:srgbClr val="002060"/>
            </a:solidFill>
          </a:endParaRPr>
        </a:p>
      </dgm:t>
    </dgm:pt>
    <dgm:pt modelId="{823459A0-BBC9-48F3-B90A-0EEDDC313E75}" type="parTrans" cxnId="{91CB374D-2884-43CC-8170-03356EB06B74}">
      <dgm:prSet/>
      <dgm:spPr/>
      <dgm:t>
        <a:bodyPr/>
        <a:lstStyle/>
        <a:p>
          <a:endParaRPr lang="ru-RU"/>
        </a:p>
      </dgm:t>
    </dgm:pt>
    <dgm:pt modelId="{C261D6F5-E8AB-450E-97E0-CE3C2DD5EF6B}" type="sibTrans" cxnId="{91CB374D-2884-43CC-8170-03356EB06B74}">
      <dgm:prSet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rgbClr val="FF0000"/>
              </a:solidFill>
            </a:rPr>
            <a:t>33,8 млн.руб.</a:t>
          </a:r>
        </a:p>
        <a:p>
          <a:pPr algn="ctr"/>
          <a:r>
            <a:rPr lang="ru-RU" sz="1600" b="1" dirty="0" smtClean="0">
              <a:solidFill>
                <a:srgbClr val="FF0000"/>
              </a:solidFill>
            </a:rPr>
            <a:t> </a:t>
          </a:r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(освоение 99%)</a:t>
          </a:r>
          <a:endParaRPr lang="ru-RU" sz="1600" b="1" dirty="0">
            <a:solidFill>
              <a:schemeClr val="tx2">
                <a:lumMod val="75000"/>
              </a:schemeClr>
            </a:solidFill>
          </a:endParaRPr>
        </a:p>
      </dgm:t>
    </dgm:pt>
    <dgm:pt modelId="{59D25D5F-BE76-4134-B7D9-5527DBE21552}" type="asst">
      <dgm:prSet phldrT="[Текст]" custT="1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Единовременные выплаты</a:t>
          </a:r>
          <a:endParaRPr lang="ru-RU" sz="1800" b="1" dirty="0">
            <a:solidFill>
              <a:srgbClr val="002060"/>
            </a:solidFill>
          </a:endParaRPr>
        </a:p>
      </dgm:t>
    </dgm:pt>
    <dgm:pt modelId="{DB3E3C51-D79B-4704-AC8C-E17F6E8C7321}" type="parTrans" cxnId="{47A4794D-2A25-4F03-BBA4-D068190DEB59}">
      <dgm:prSet/>
      <dgm:spPr/>
      <dgm:t>
        <a:bodyPr/>
        <a:lstStyle/>
        <a:p>
          <a:endParaRPr lang="ru-RU"/>
        </a:p>
      </dgm:t>
    </dgm:pt>
    <dgm:pt modelId="{BCDD83A3-66F5-4286-B639-78FAE4953FD1}" type="sibTrans" cxnId="{47A4794D-2A25-4F03-BBA4-D068190DEB59}">
      <dgm:prSet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rgbClr val="FF0000"/>
              </a:solidFill>
            </a:rPr>
            <a:t>34,9 млн.руб. </a:t>
          </a:r>
        </a:p>
        <a:p>
          <a:pPr algn="ctr"/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(освоение 99,6%)</a:t>
          </a:r>
          <a:endParaRPr lang="ru-RU" sz="1600" b="1" dirty="0">
            <a:solidFill>
              <a:schemeClr val="tx2">
                <a:lumMod val="75000"/>
              </a:schemeClr>
            </a:solidFill>
          </a:endParaRPr>
        </a:p>
      </dgm:t>
    </dgm:pt>
    <dgm:pt modelId="{EDEB4BF1-1EBD-4E4C-983F-E447748FEE72}" type="asst">
      <dgm:prSet phldrT="[Текст]" custT="1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Ежемесячные выплаты</a:t>
          </a:r>
          <a:endParaRPr lang="ru-RU" sz="1800" b="1" dirty="0">
            <a:solidFill>
              <a:srgbClr val="002060"/>
            </a:solidFill>
          </a:endParaRPr>
        </a:p>
      </dgm:t>
    </dgm:pt>
    <dgm:pt modelId="{C3C55A0B-0483-42AC-A879-6F763BFC41CE}" type="parTrans" cxnId="{22EF5C7A-C806-4092-8E91-2917B14E71FD}">
      <dgm:prSet/>
      <dgm:spPr/>
      <dgm:t>
        <a:bodyPr/>
        <a:lstStyle/>
        <a:p>
          <a:endParaRPr lang="ru-RU"/>
        </a:p>
      </dgm:t>
    </dgm:pt>
    <dgm:pt modelId="{3C2B1411-24D0-4632-AB68-E1E3577C2FD9}" type="sibTrans" cxnId="{22EF5C7A-C806-4092-8E91-2917B14E71FD}">
      <dgm:prSet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rgbClr val="FF0000"/>
              </a:solidFill>
            </a:rPr>
            <a:t>658,1 млн.руб.</a:t>
          </a:r>
        </a:p>
        <a:p>
          <a:pPr algn="ctr"/>
          <a:r>
            <a:rPr lang="ru-RU" sz="1600" b="1" dirty="0" smtClean="0">
              <a:solidFill>
                <a:srgbClr val="FF0000"/>
              </a:solidFill>
            </a:rPr>
            <a:t> </a:t>
          </a:r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(освоение 100%)</a:t>
          </a:r>
          <a:endParaRPr lang="ru-RU" sz="1600" b="1" dirty="0">
            <a:solidFill>
              <a:schemeClr val="tx2">
                <a:lumMod val="75000"/>
              </a:schemeClr>
            </a:solidFill>
          </a:endParaRPr>
        </a:p>
      </dgm:t>
    </dgm:pt>
    <dgm:pt modelId="{277EB159-CE15-4CC5-AB54-799B6FDCC47D}" type="asst">
      <dgm:prSet phldrT="[Текст]" custT="1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Доставка и пересылка страховых выплат</a:t>
          </a:r>
          <a:endParaRPr lang="ru-RU" sz="1800" b="1" dirty="0">
            <a:solidFill>
              <a:srgbClr val="002060"/>
            </a:solidFill>
          </a:endParaRPr>
        </a:p>
      </dgm:t>
    </dgm:pt>
    <dgm:pt modelId="{5A879C77-0849-4CDB-A533-D0784C46D0A2}" type="parTrans" cxnId="{F631E168-0C5F-4A45-8135-CC0BD0234FBD}">
      <dgm:prSet/>
      <dgm:spPr/>
      <dgm:t>
        <a:bodyPr/>
        <a:lstStyle/>
        <a:p>
          <a:endParaRPr lang="ru-RU"/>
        </a:p>
      </dgm:t>
    </dgm:pt>
    <dgm:pt modelId="{FEB24F06-217F-4707-8042-8238EA5A4734}" type="sibTrans" cxnId="{F631E168-0C5F-4A45-8135-CC0BD0234FBD}">
      <dgm:prSet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rgbClr val="FF0000"/>
              </a:solidFill>
            </a:rPr>
            <a:t>0,3 млн.руб. </a:t>
          </a:r>
        </a:p>
        <a:p>
          <a:pPr algn="ctr"/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(освоение 97,9%)</a:t>
          </a:r>
          <a:endParaRPr lang="ru-RU" sz="1600" b="1" dirty="0">
            <a:solidFill>
              <a:schemeClr val="tx2">
                <a:lumMod val="75000"/>
              </a:schemeClr>
            </a:solidFill>
          </a:endParaRPr>
        </a:p>
      </dgm:t>
    </dgm:pt>
    <dgm:pt modelId="{F2AF8496-45FA-44FD-BF95-B59372DA03C2}" type="asst">
      <dgm:prSet phldrT="[Текст]" custT="1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Медицинская, социальная и профессиональная реабилитация</a:t>
          </a:r>
          <a:endParaRPr lang="ru-RU" sz="1800" b="1" dirty="0">
            <a:solidFill>
              <a:srgbClr val="002060"/>
            </a:solidFill>
          </a:endParaRPr>
        </a:p>
      </dgm:t>
    </dgm:pt>
    <dgm:pt modelId="{4AEB2CA8-5F88-4018-BE1A-60FE80478584}" type="parTrans" cxnId="{DCD54FCC-232B-46E8-A65E-3AE4F9A5E55D}">
      <dgm:prSet/>
      <dgm:spPr/>
      <dgm:t>
        <a:bodyPr/>
        <a:lstStyle/>
        <a:p>
          <a:endParaRPr lang="ru-RU"/>
        </a:p>
      </dgm:t>
    </dgm:pt>
    <dgm:pt modelId="{79B8C657-88EB-4425-8750-830F867D2323}" type="sibTrans" cxnId="{DCD54FCC-232B-46E8-A65E-3AE4F9A5E55D}">
      <dgm:prSet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rgbClr val="FF0000"/>
              </a:solidFill>
            </a:rPr>
            <a:t>141,8 млн.руб. </a:t>
          </a:r>
        </a:p>
        <a:p>
          <a:pPr algn="ctr"/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(освоение 99,8%)</a:t>
          </a:r>
          <a:endParaRPr lang="ru-RU" sz="1600" dirty="0">
            <a:solidFill>
              <a:schemeClr val="tx2">
                <a:lumMod val="75000"/>
              </a:schemeClr>
            </a:solidFill>
          </a:endParaRPr>
        </a:p>
      </dgm:t>
    </dgm:pt>
    <dgm:pt modelId="{1B95CD3D-3855-4283-845D-B579CD8ABEF5}" type="asst">
      <dgm:prSet phldrT="[Текст]" custT="1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spcAft>
              <a:spcPts val="0"/>
            </a:spcAft>
          </a:pPr>
          <a:r>
            <a:rPr lang="ru-RU" sz="1800" b="1" dirty="0" smtClean="0">
              <a:solidFill>
                <a:srgbClr val="002060"/>
              </a:solidFill>
            </a:rPr>
            <a:t>Обеспечение предупредительных мер по сокращению</a:t>
          </a:r>
        </a:p>
        <a:p>
          <a:pPr>
            <a:spcAft>
              <a:spcPts val="0"/>
            </a:spcAft>
          </a:pPr>
          <a:r>
            <a:rPr lang="ru-RU" sz="1800" b="1" dirty="0" smtClean="0">
              <a:solidFill>
                <a:srgbClr val="002060"/>
              </a:solidFill>
            </a:rPr>
            <a:t> производственного травматизма</a:t>
          </a:r>
          <a:endParaRPr lang="ru-RU" sz="1800" b="1" dirty="0">
            <a:solidFill>
              <a:srgbClr val="002060"/>
            </a:solidFill>
          </a:endParaRPr>
        </a:p>
      </dgm:t>
    </dgm:pt>
    <dgm:pt modelId="{026C4874-8C92-4C51-AA42-8E3BA9591C9A}" type="parTrans" cxnId="{D3F85264-A26C-4E24-9D1E-C3924EB777FE}">
      <dgm:prSet/>
      <dgm:spPr/>
      <dgm:t>
        <a:bodyPr/>
        <a:lstStyle/>
        <a:p>
          <a:endParaRPr lang="ru-RU"/>
        </a:p>
      </dgm:t>
    </dgm:pt>
    <dgm:pt modelId="{5BCF50E1-920C-477A-9D9F-8D46D75C9A2C}" type="sibTrans" cxnId="{D3F85264-A26C-4E24-9D1E-C3924EB777FE}">
      <dgm:prSet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rgbClr val="FF0000"/>
              </a:solidFill>
            </a:rPr>
            <a:t>151,5 млн.руб. </a:t>
          </a:r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(освоение 96%)</a:t>
          </a:r>
          <a:endParaRPr lang="ru-RU" sz="1600" dirty="0">
            <a:solidFill>
              <a:schemeClr val="tx2">
                <a:lumMod val="75000"/>
              </a:schemeClr>
            </a:solidFill>
          </a:endParaRPr>
        </a:p>
      </dgm:t>
    </dgm:pt>
    <dgm:pt modelId="{19710B98-2CC6-4F76-9479-E292567D0E95}" type="pres">
      <dgm:prSet presAssocID="{1E09E0E1-CC71-4830-86B5-A27679B3C14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CA0B9B9-869C-4844-8F13-77059F403B47}" type="pres">
      <dgm:prSet presAssocID="{FD545AC0-0446-49E8-8CA6-34581E830E15}" presName="hierRoot1" presStyleCnt="0">
        <dgm:presLayoutVars>
          <dgm:hierBranch val="init"/>
        </dgm:presLayoutVars>
      </dgm:prSet>
      <dgm:spPr/>
    </dgm:pt>
    <dgm:pt modelId="{78E3DFC2-2480-4BB8-ACEF-381F2366F145}" type="pres">
      <dgm:prSet presAssocID="{FD545AC0-0446-49E8-8CA6-34581E830E15}" presName="rootComposite1" presStyleCnt="0"/>
      <dgm:spPr/>
    </dgm:pt>
    <dgm:pt modelId="{B0CFC310-8996-4CDA-B13F-E0B4A8C08A15}" type="pres">
      <dgm:prSet presAssocID="{FD545AC0-0446-49E8-8CA6-34581E830E15}" presName="rootText1" presStyleLbl="node0" presStyleIdx="0" presStyleCnt="1" custScaleX="186226" custScaleY="45368" custLinFactNeighborY="-6708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D712BB54-262B-4BD6-BFC3-A005078C8B35}" type="pres">
      <dgm:prSet presAssocID="{FD545AC0-0446-49E8-8CA6-34581E830E15}" presName="titleText1" presStyleLbl="fgAcc0" presStyleIdx="0" presStyleCnt="1" custScaleX="143312" custScaleY="144007" custLinFactNeighborX="-18320" custLinFactNeighborY="7588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0670887-67AB-4008-B943-BA26F6B8EBA6}" type="pres">
      <dgm:prSet presAssocID="{FD545AC0-0446-49E8-8CA6-34581E830E1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14E5C03-6FED-48D4-B007-A87F62ABE490}" type="pres">
      <dgm:prSet presAssocID="{FD545AC0-0446-49E8-8CA6-34581E830E15}" presName="hierChild2" presStyleCnt="0"/>
      <dgm:spPr/>
    </dgm:pt>
    <dgm:pt modelId="{55D6999C-6621-47C6-91CE-CD1C33E86C87}" type="pres">
      <dgm:prSet presAssocID="{FD545AC0-0446-49E8-8CA6-34581E830E15}" presName="hierChild3" presStyleCnt="0"/>
      <dgm:spPr/>
    </dgm:pt>
    <dgm:pt modelId="{E46EA437-22E3-4636-A86E-5F6AA93BE0DF}" type="pres">
      <dgm:prSet presAssocID="{823459A0-BBC9-48F3-B90A-0EEDDC313E75}" presName="Name96" presStyleLbl="parChTrans1D2" presStyleIdx="0" presStyleCnt="6"/>
      <dgm:spPr/>
      <dgm:t>
        <a:bodyPr/>
        <a:lstStyle/>
        <a:p>
          <a:endParaRPr lang="ru-RU"/>
        </a:p>
      </dgm:t>
    </dgm:pt>
    <dgm:pt modelId="{7D494890-A9F9-42B7-80A4-C5DDBF7359F8}" type="pres">
      <dgm:prSet presAssocID="{E2DA7F1C-16E3-485A-A8E7-2D0FD738FBFE}" presName="hierRoot3" presStyleCnt="0">
        <dgm:presLayoutVars>
          <dgm:hierBranch val="init"/>
        </dgm:presLayoutVars>
      </dgm:prSet>
      <dgm:spPr/>
    </dgm:pt>
    <dgm:pt modelId="{55DC93E6-8FEC-4041-A117-E836513855B5}" type="pres">
      <dgm:prSet presAssocID="{E2DA7F1C-16E3-485A-A8E7-2D0FD738FBFE}" presName="rootComposite3" presStyleCnt="0"/>
      <dgm:spPr/>
    </dgm:pt>
    <dgm:pt modelId="{41E61335-71FA-485A-8648-FCD5F97F5D5F}" type="pres">
      <dgm:prSet presAssocID="{E2DA7F1C-16E3-485A-A8E7-2D0FD738FBFE}" presName="rootText3" presStyleLbl="asst1" presStyleIdx="0" presStyleCnt="6" custScaleX="144798" custLinFactNeighborY="-121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06F415-2F98-4C94-8DF6-A1BF6D65AEEE}" type="pres">
      <dgm:prSet presAssocID="{E2DA7F1C-16E3-485A-A8E7-2D0FD738FBFE}" presName="titleText3" presStyleLbl="fgAcc2" presStyleIdx="0" presStyleCnt="6" custScaleY="141835" custLinFactNeighborX="-5810" custLinFactNeighborY="7329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EB9A75DD-11D0-4CE0-85D1-34E1860EDCE6}" type="pres">
      <dgm:prSet presAssocID="{E2DA7F1C-16E3-485A-A8E7-2D0FD738FBFE}" presName="rootConnector3" presStyleLbl="asst1" presStyleIdx="0" presStyleCnt="6"/>
      <dgm:spPr/>
      <dgm:t>
        <a:bodyPr/>
        <a:lstStyle/>
        <a:p>
          <a:endParaRPr lang="ru-RU"/>
        </a:p>
      </dgm:t>
    </dgm:pt>
    <dgm:pt modelId="{9D38B541-810A-4515-96B9-C59BFFB09ED8}" type="pres">
      <dgm:prSet presAssocID="{E2DA7F1C-16E3-485A-A8E7-2D0FD738FBFE}" presName="hierChild6" presStyleCnt="0"/>
      <dgm:spPr/>
    </dgm:pt>
    <dgm:pt modelId="{3229C2B7-D516-43C2-B4AE-996930202C4A}" type="pres">
      <dgm:prSet presAssocID="{E2DA7F1C-16E3-485A-A8E7-2D0FD738FBFE}" presName="hierChild7" presStyleCnt="0"/>
      <dgm:spPr/>
    </dgm:pt>
    <dgm:pt modelId="{D81866CA-A675-49D1-8465-E4C1D035861D}" type="pres">
      <dgm:prSet presAssocID="{DB3E3C51-D79B-4704-AC8C-E17F6E8C7321}" presName="Name96" presStyleLbl="parChTrans1D2" presStyleIdx="1" presStyleCnt="6"/>
      <dgm:spPr/>
      <dgm:t>
        <a:bodyPr/>
        <a:lstStyle/>
        <a:p>
          <a:endParaRPr lang="ru-RU"/>
        </a:p>
      </dgm:t>
    </dgm:pt>
    <dgm:pt modelId="{7E9C87D8-F737-4EF1-AA0A-1A79D45C26BB}" type="pres">
      <dgm:prSet presAssocID="{59D25D5F-BE76-4134-B7D9-5527DBE21552}" presName="hierRoot3" presStyleCnt="0">
        <dgm:presLayoutVars>
          <dgm:hierBranch val="init"/>
        </dgm:presLayoutVars>
      </dgm:prSet>
      <dgm:spPr/>
    </dgm:pt>
    <dgm:pt modelId="{BB147A0F-BCD2-4543-A8BF-D4CAC43F4AB9}" type="pres">
      <dgm:prSet presAssocID="{59D25D5F-BE76-4134-B7D9-5527DBE21552}" presName="rootComposite3" presStyleCnt="0"/>
      <dgm:spPr/>
    </dgm:pt>
    <dgm:pt modelId="{E5A7AC20-A88B-4907-9E52-63BA721E6918}" type="pres">
      <dgm:prSet presAssocID="{59D25D5F-BE76-4134-B7D9-5527DBE21552}" presName="rootText3" presStyleLbl="asst1" presStyleIdx="1" presStyleCnt="6" custScaleX="144798" custLinFactNeighborY="-121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8136E9-FD0D-4000-8E8B-C018DD3FBD45}" type="pres">
      <dgm:prSet presAssocID="{59D25D5F-BE76-4134-B7D9-5527DBE21552}" presName="titleText3" presStyleLbl="fgAcc2" presStyleIdx="1" presStyleCnt="6" custScaleY="166646" custLinFactNeighborX="380" custLinFactNeighborY="7939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CC46488B-B54E-426B-981C-EFA82511CF91}" type="pres">
      <dgm:prSet presAssocID="{59D25D5F-BE76-4134-B7D9-5527DBE21552}" presName="rootConnector3" presStyleLbl="asst1" presStyleIdx="1" presStyleCnt="6"/>
      <dgm:spPr/>
      <dgm:t>
        <a:bodyPr/>
        <a:lstStyle/>
        <a:p>
          <a:endParaRPr lang="ru-RU"/>
        </a:p>
      </dgm:t>
    </dgm:pt>
    <dgm:pt modelId="{F9E58B91-272E-41C3-9E52-489A06F3DFFE}" type="pres">
      <dgm:prSet presAssocID="{59D25D5F-BE76-4134-B7D9-5527DBE21552}" presName="hierChild6" presStyleCnt="0"/>
      <dgm:spPr/>
    </dgm:pt>
    <dgm:pt modelId="{A2130EE5-062F-4D16-90C5-81E1400745E4}" type="pres">
      <dgm:prSet presAssocID="{59D25D5F-BE76-4134-B7D9-5527DBE21552}" presName="hierChild7" presStyleCnt="0"/>
      <dgm:spPr/>
    </dgm:pt>
    <dgm:pt modelId="{8F884A3D-A7A7-4DDB-A291-5C3192500A87}" type="pres">
      <dgm:prSet presAssocID="{C3C55A0B-0483-42AC-A879-6F763BFC41CE}" presName="Name96" presStyleLbl="parChTrans1D2" presStyleIdx="2" presStyleCnt="6"/>
      <dgm:spPr/>
      <dgm:t>
        <a:bodyPr/>
        <a:lstStyle/>
        <a:p>
          <a:endParaRPr lang="ru-RU"/>
        </a:p>
      </dgm:t>
    </dgm:pt>
    <dgm:pt modelId="{C0390769-535D-4EA4-B753-84B121A4FC16}" type="pres">
      <dgm:prSet presAssocID="{EDEB4BF1-1EBD-4E4C-983F-E447748FEE72}" presName="hierRoot3" presStyleCnt="0">
        <dgm:presLayoutVars>
          <dgm:hierBranch val="init"/>
        </dgm:presLayoutVars>
      </dgm:prSet>
      <dgm:spPr/>
    </dgm:pt>
    <dgm:pt modelId="{0E48F6EB-0E56-4858-B57D-6B43B88C6128}" type="pres">
      <dgm:prSet presAssocID="{EDEB4BF1-1EBD-4E4C-983F-E447748FEE72}" presName="rootComposite3" presStyleCnt="0"/>
      <dgm:spPr/>
    </dgm:pt>
    <dgm:pt modelId="{D8B91DE4-88BF-4780-B6E2-5AE160232A2A}" type="pres">
      <dgm:prSet presAssocID="{EDEB4BF1-1EBD-4E4C-983F-E447748FEE72}" presName="rootText3" presStyleLbl="asst1" presStyleIdx="2" presStyleCnt="6" custScaleX="144798" custLinFactNeighborY="-121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CADB1A-1AFB-4C8B-9E3F-6D18BDDCAA65}" type="pres">
      <dgm:prSet presAssocID="{EDEB4BF1-1EBD-4E4C-983F-E447748FEE72}" presName="titleText3" presStyleLbl="fgAcc2" presStyleIdx="2" presStyleCnt="6" custScaleX="108309" custScaleY="159514" custLinFactNeighborX="-7848" custLinFactNeighborY="8367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268BDF4E-2BAF-4020-86ED-5AF35339BAA0}" type="pres">
      <dgm:prSet presAssocID="{EDEB4BF1-1EBD-4E4C-983F-E447748FEE72}" presName="rootConnector3" presStyleLbl="asst1" presStyleIdx="2" presStyleCnt="6"/>
      <dgm:spPr/>
      <dgm:t>
        <a:bodyPr/>
        <a:lstStyle/>
        <a:p>
          <a:endParaRPr lang="ru-RU"/>
        </a:p>
      </dgm:t>
    </dgm:pt>
    <dgm:pt modelId="{EE18C593-4942-434C-B19B-37685626AB14}" type="pres">
      <dgm:prSet presAssocID="{EDEB4BF1-1EBD-4E4C-983F-E447748FEE72}" presName="hierChild6" presStyleCnt="0"/>
      <dgm:spPr/>
    </dgm:pt>
    <dgm:pt modelId="{3689F449-7EE3-453C-A0A6-0AACA828F7A5}" type="pres">
      <dgm:prSet presAssocID="{EDEB4BF1-1EBD-4E4C-983F-E447748FEE72}" presName="hierChild7" presStyleCnt="0"/>
      <dgm:spPr/>
    </dgm:pt>
    <dgm:pt modelId="{F65005CB-38B7-4D1E-9BC8-8C5346397DBB}" type="pres">
      <dgm:prSet presAssocID="{4AEB2CA8-5F88-4018-BE1A-60FE80478584}" presName="Name96" presStyleLbl="parChTrans1D2" presStyleIdx="3" presStyleCnt="6"/>
      <dgm:spPr/>
      <dgm:t>
        <a:bodyPr/>
        <a:lstStyle/>
        <a:p>
          <a:endParaRPr lang="ru-RU"/>
        </a:p>
      </dgm:t>
    </dgm:pt>
    <dgm:pt modelId="{3948AD70-61E5-4AD2-9532-0FFED2FF6818}" type="pres">
      <dgm:prSet presAssocID="{F2AF8496-45FA-44FD-BF95-B59372DA03C2}" presName="hierRoot3" presStyleCnt="0">
        <dgm:presLayoutVars>
          <dgm:hierBranch val="init"/>
        </dgm:presLayoutVars>
      </dgm:prSet>
      <dgm:spPr/>
    </dgm:pt>
    <dgm:pt modelId="{F7BD9B36-A94F-4C5D-ADF2-C111A856AD2F}" type="pres">
      <dgm:prSet presAssocID="{F2AF8496-45FA-44FD-BF95-B59372DA03C2}" presName="rootComposite3" presStyleCnt="0"/>
      <dgm:spPr/>
    </dgm:pt>
    <dgm:pt modelId="{1841376F-0909-4FE9-949B-2DBC04832B1C}" type="pres">
      <dgm:prSet presAssocID="{F2AF8496-45FA-44FD-BF95-B59372DA03C2}" presName="rootText3" presStyleLbl="asst1" presStyleIdx="3" presStyleCnt="6" custScaleX="144798" custLinFactNeighborY="-121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0A5DE9-8BDC-4311-88CA-E1DDC303CC36}" type="pres">
      <dgm:prSet presAssocID="{F2AF8496-45FA-44FD-BF95-B59372DA03C2}" presName="titleText3" presStyleLbl="fgAcc2" presStyleIdx="3" presStyleCnt="6" custScaleX="107485" custScaleY="168488" custLinFactNeighborX="612" custLinFactNeighborY="8444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06593B2E-7EC2-4F54-A8DA-E63BC393D953}" type="pres">
      <dgm:prSet presAssocID="{F2AF8496-45FA-44FD-BF95-B59372DA03C2}" presName="rootConnector3" presStyleLbl="asst1" presStyleIdx="3" presStyleCnt="6"/>
      <dgm:spPr/>
      <dgm:t>
        <a:bodyPr/>
        <a:lstStyle/>
        <a:p>
          <a:endParaRPr lang="ru-RU"/>
        </a:p>
      </dgm:t>
    </dgm:pt>
    <dgm:pt modelId="{12F07C40-C064-454D-BEB7-D7EC75302FE6}" type="pres">
      <dgm:prSet presAssocID="{F2AF8496-45FA-44FD-BF95-B59372DA03C2}" presName="hierChild6" presStyleCnt="0"/>
      <dgm:spPr/>
    </dgm:pt>
    <dgm:pt modelId="{4F36802C-3BC0-4BF3-AFA8-E3E2297CABC1}" type="pres">
      <dgm:prSet presAssocID="{F2AF8496-45FA-44FD-BF95-B59372DA03C2}" presName="hierChild7" presStyleCnt="0"/>
      <dgm:spPr/>
    </dgm:pt>
    <dgm:pt modelId="{43F6AFB6-B492-45FF-949C-77A4ED2AA13D}" type="pres">
      <dgm:prSet presAssocID="{026C4874-8C92-4C51-AA42-8E3BA9591C9A}" presName="Name96" presStyleLbl="parChTrans1D2" presStyleIdx="4" presStyleCnt="6"/>
      <dgm:spPr/>
      <dgm:t>
        <a:bodyPr/>
        <a:lstStyle/>
        <a:p>
          <a:endParaRPr lang="ru-RU"/>
        </a:p>
      </dgm:t>
    </dgm:pt>
    <dgm:pt modelId="{782373E1-0921-4E3A-92D5-BD8AB8702977}" type="pres">
      <dgm:prSet presAssocID="{1B95CD3D-3855-4283-845D-B579CD8ABEF5}" presName="hierRoot3" presStyleCnt="0">
        <dgm:presLayoutVars>
          <dgm:hierBranch val="init"/>
        </dgm:presLayoutVars>
      </dgm:prSet>
      <dgm:spPr/>
    </dgm:pt>
    <dgm:pt modelId="{25C2B7C0-954F-4033-91EB-79A96C5E6D8A}" type="pres">
      <dgm:prSet presAssocID="{1B95CD3D-3855-4283-845D-B579CD8ABEF5}" presName="rootComposite3" presStyleCnt="0"/>
      <dgm:spPr/>
    </dgm:pt>
    <dgm:pt modelId="{66636F87-1B1C-4EC7-9D20-A2084B531D5D}" type="pres">
      <dgm:prSet presAssocID="{1B95CD3D-3855-4283-845D-B579CD8ABEF5}" presName="rootText3" presStyleLbl="asst1" presStyleIdx="4" presStyleCnt="6" custScaleX="144798" custLinFactNeighborY="-121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C7FFDA-4F25-4652-9644-D2980E508826}" type="pres">
      <dgm:prSet presAssocID="{1B95CD3D-3855-4283-845D-B579CD8ABEF5}" presName="titleText3" presStyleLbl="fgAcc2" presStyleIdx="4" presStyleCnt="6" custScaleY="167635" custLinFactNeighborX="-2700" custLinFactNeighborY="1954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199D8C33-26DB-47F8-9F33-FD223ACB90D5}" type="pres">
      <dgm:prSet presAssocID="{1B95CD3D-3855-4283-845D-B579CD8ABEF5}" presName="rootConnector3" presStyleLbl="asst1" presStyleIdx="4" presStyleCnt="6"/>
      <dgm:spPr/>
      <dgm:t>
        <a:bodyPr/>
        <a:lstStyle/>
        <a:p>
          <a:endParaRPr lang="ru-RU"/>
        </a:p>
      </dgm:t>
    </dgm:pt>
    <dgm:pt modelId="{CFF17BF6-6FC3-456C-A57E-B0C09AB07F23}" type="pres">
      <dgm:prSet presAssocID="{1B95CD3D-3855-4283-845D-B579CD8ABEF5}" presName="hierChild6" presStyleCnt="0"/>
      <dgm:spPr/>
    </dgm:pt>
    <dgm:pt modelId="{A0AAFC9C-826C-453E-BF98-BACF843798E4}" type="pres">
      <dgm:prSet presAssocID="{1B95CD3D-3855-4283-845D-B579CD8ABEF5}" presName="hierChild7" presStyleCnt="0"/>
      <dgm:spPr/>
    </dgm:pt>
    <dgm:pt modelId="{FB9864B4-ECC1-4566-9EC6-EED34225A668}" type="pres">
      <dgm:prSet presAssocID="{5A879C77-0849-4CDB-A533-D0784C46D0A2}" presName="Name96" presStyleLbl="parChTrans1D2" presStyleIdx="5" presStyleCnt="6"/>
      <dgm:spPr/>
      <dgm:t>
        <a:bodyPr/>
        <a:lstStyle/>
        <a:p>
          <a:endParaRPr lang="ru-RU"/>
        </a:p>
      </dgm:t>
    </dgm:pt>
    <dgm:pt modelId="{F82EED33-746B-437A-AE4C-0A8EA71EAB29}" type="pres">
      <dgm:prSet presAssocID="{277EB159-CE15-4CC5-AB54-799B6FDCC47D}" presName="hierRoot3" presStyleCnt="0">
        <dgm:presLayoutVars>
          <dgm:hierBranch val="init"/>
        </dgm:presLayoutVars>
      </dgm:prSet>
      <dgm:spPr/>
    </dgm:pt>
    <dgm:pt modelId="{CBC03A21-28E4-4D0A-95BF-CBAD3EF19E53}" type="pres">
      <dgm:prSet presAssocID="{277EB159-CE15-4CC5-AB54-799B6FDCC47D}" presName="rootComposite3" presStyleCnt="0"/>
      <dgm:spPr/>
    </dgm:pt>
    <dgm:pt modelId="{1290A222-BDF5-48FD-8814-A524F46B0E81}" type="pres">
      <dgm:prSet presAssocID="{277EB159-CE15-4CC5-AB54-799B6FDCC47D}" presName="rootText3" presStyleLbl="asst1" presStyleIdx="5" presStyleCnt="6" custScaleX="159651" custLinFactNeighborY="-121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677C61-FD6A-43C6-975E-3F126A0DC88A}" type="pres">
      <dgm:prSet presAssocID="{277EB159-CE15-4CC5-AB54-799B6FDCC47D}" presName="titleText3" presStyleLbl="fgAcc2" presStyleIdx="5" presStyleCnt="6" custScaleY="156427" custLinFactNeighborX="-9569" custLinFactNeighborY="-436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DA1E62A4-0ED4-4BCF-8BB6-565FB0F1F3A1}" type="pres">
      <dgm:prSet presAssocID="{277EB159-CE15-4CC5-AB54-799B6FDCC47D}" presName="rootConnector3" presStyleLbl="asst1" presStyleIdx="5" presStyleCnt="6"/>
      <dgm:spPr/>
      <dgm:t>
        <a:bodyPr/>
        <a:lstStyle/>
        <a:p>
          <a:endParaRPr lang="ru-RU"/>
        </a:p>
      </dgm:t>
    </dgm:pt>
    <dgm:pt modelId="{E492FBA9-BAA5-4B26-AFCD-BDE80D58D87B}" type="pres">
      <dgm:prSet presAssocID="{277EB159-CE15-4CC5-AB54-799B6FDCC47D}" presName="hierChild6" presStyleCnt="0"/>
      <dgm:spPr/>
    </dgm:pt>
    <dgm:pt modelId="{E70DAEF8-5AED-4601-A072-9831F9E61A6E}" type="pres">
      <dgm:prSet presAssocID="{277EB159-CE15-4CC5-AB54-799B6FDCC47D}" presName="hierChild7" presStyleCnt="0"/>
      <dgm:spPr/>
    </dgm:pt>
  </dgm:ptLst>
  <dgm:cxnLst>
    <dgm:cxn modelId="{90708AB3-DCF0-484F-A498-5B8C511392C8}" type="presOf" srcId="{026C4874-8C92-4C51-AA42-8E3BA9591C9A}" destId="{43F6AFB6-B492-45FF-949C-77A4ED2AA13D}" srcOrd="0" destOrd="0" presId="urn:microsoft.com/office/officeart/2008/layout/NameandTitleOrganizationalChart"/>
    <dgm:cxn modelId="{22EF5C7A-C806-4092-8E91-2917B14E71FD}" srcId="{FD545AC0-0446-49E8-8CA6-34581E830E15}" destId="{EDEB4BF1-1EBD-4E4C-983F-E447748FEE72}" srcOrd="2" destOrd="0" parTransId="{C3C55A0B-0483-42AC-A879-6F763BFC41CE}" sibTransId="{3C2B1411-24D0-4632-AB68-E1E3577C2FD9}"/>
    <dgm:cxn modelId="{91CB374D-2884-43CC-8170-03356EB06B74}" srcId="{FD545AC0-0446-49E8-8CA6-34581E830E15}" destId="{E2DA7F1C-16E3-485A-A8E7-2D0FD738FBFE}" srcOrd="0" destOrd="0" parTransId="{823459A0-BBC9-48F3-B90A-0EEDDC313E75}" sibTransId="{C261D6F5-E8AB-450E-97E0-CE3C2DD5EF6B}"/>
    <dgm:cxn modelId="{0153DECA-B4CB-4E1E-B782-31FAD8434221}" type="presOf" srcId="{DB3E3C51-D79B-4704-AC8C-E17F6E8C7321}" destId="{D81866CA-A675-49D1-8465-E4C1D035861D}" srcOrd="0" destOrd="0" presId="urn:microsoft.com/office/officeart/2008/layout/NameandTitleOrganizationalChart"/>
    <dgm:cxn modelId="{4AEC9FB7-3F3F-4191-864A-5AD51B514EF7}" type="presOf" srcId="{1B95CD3D-3855-4283-845D-B579CD8ABEF5}" destId="{199D8C33-26DB-47F8-9F33-FD223ACB90D5}" srcOrd="1" destOrd="0" presId="urn:microsoft.com/office/officeart/2008/layout/NameandTitleOrganizationalChart"/>
    <dgm:cxn modelId="{F631E168-0C5F-4A45-8135-CC0BD0234FBD}" srcId="{FD545AC0-0446-49E8-8CA6-34581E830E15}" destId="{277EB159-CE15-4CC5-AB54-799B6FDCC47D}" srcOrd="5" destOrd="0" parTransId="{5A879C77-0849-4CDB-A533-D0784C46D0A2}" sibTransId="{FEB24F06-217F-4707-8042-8238EA5A4734}"/>
    <dgm:cxn modelId="{E51EFB7B-A26A-4E2D-BC91-FEF0927545B3}" type="presOf" srcId="{E2DA7F1C-16E3-485A-A8E7-2D0FD738FBFE}" destId="{EB9A75DD-11D0-4CE0-85D1-34E1860EDCE6}" srcOrd="1" destOrd="0" presId="urn:microsoft.com/office/officeart/2008/layout/NameandTitleOrganizationalChart"/>
    <dgm:cxn modelId="{43017D85-DE97-48C9-A270-F9890262849E}" type="presOf" srcId="{1E09E0E1-CC71-4830-86B5-A27679B3C141}" destId="{19710B98-2CC6-4F76-9479-E292567D0E95}" srcOrd="0" destOrd="0" presId="urn:microsoft.com/office/officeart/2008/layout/NameandTitleOrganizationalChart"/>
    <dgm:cxn modelId="{15477C33-A4D5-4813-8B47-CEA1A441867C}" type="presOf" srcId="{59D25D5F-BE76-4134-B7D9-5527DBE21552}" destId="{CC46488B-B54E-426B-981C-EFA82511CF91}" srcOrd="1" destOrd="0" presId="urn:microsoft.com/office/officeart/2008/layout/NameandTitleOrganizationalChart"/>
    <dgm:cxn modelId="{D3F85264-A26C-4E24-9D1E-C3924EB777FE}" srcId="{FD545AC0-0446-49E8-8CA6-34581E830E15}" destId="{1B95CD3D-3855-4283-845D-B579CD8ABEF5}" srcOrd="4" destOrd="0" parTransId="{026C4874-8C92-4C51-AA42-8E3BA9591C9A}" sibTransId="{5BCF50E1-920C-477A-9D9F-8D46D75C9A2C}"/>
    <dgm:cxn modelId="{F23383BB-6A69-48DE-BB7D-AD9310E66DF3}" type="presOf" srcId="{3C2B1411-24D0-4632-AB68-E1E3577C2FD9}" destId="{B0CADB1A-1AFB-4C8B-9E3F-6D18BDDCAA65}" srcOrd="0" destOrd="0" presId="urn:microsoft.com/office/officeart/2008/layout/NameandTitleOrganizationalChart"/>
    <dgm:cxn modelId="{DCD54FCC-232B-46E8-A65E-3AE4F9A5E55D}" srcId="{FD545AC0-0446-49E8-8CA6-34581E830E15}" destId="{F2AF8496-45FA-44FD-BF95-B59372DA03C2}" srcOrd="3" destOrd="0" parTransId="{4AEB2CA8-5F88-4018-BE1A-60FE80478584}" sibTransId="{79B8C657-88EB-4425-8750-830F867D2323}"/>
    <dgm:cxn modelId="{8FA096DD-8B33-4628-B782-2BB5E0D15EB1}" type="presOf" srcId="{C261D6F5-E8AB-450E-97E0-CE3C2DD5EF6B}" destId="{BC06F415-2F98-4C94-8DF6-A1BF6D65AEEE}" srcOrd="0" destOrd="0" presId="urn:microsoft.com/office/officeart/2008/layout/NameandTitleOrganizationalChart"/>
    <dgm:cxn modelId="{064A096B-7C1C-46F3-8EB2-6C3A9B563BAA}" type="presOf" srcId="{277EB159-CE15-4CC5-AB54-799B6FDCC47D}" destId="{DA1E62A4-0ED4-4BCF-8BB6-565FB0F1F3A1}" srcOrd="1" destOrd="0" presId="urn:microsoft.com/office/officeart/2008/layout/NameandTitleOrganizationalChart"/>
    <dgm:cxn modelId="{9DF96C8B-05F4-4C3B-ADB3-A978B038AFA0}" type="presOf" srcId="{5A879C77-0849-4CDB-A533-D0784C46D0A2}" destId="{FB9864B4-ECC1-4566-9EC6-EED34225A668}" srcOrd="0" destOrd="0" presId="urn:microsoft.com/office/officeart/2008/layout/NameandTitleOrganizationalChart"/>
    <dgm:cxn modelId="{A8F48301-8773-403A-AACA-7BC466FEBD3D}" type="presOf" srcId="{F2AF8496-45FA-44FD-BF95-B59372DA03C2}" destId="{06593B2E-7EC2-4F54-A8DA-E63BC393D953}" srcOrd="1" destOrd="0" presId="urn:microsoft.com/office/officeart/2008/layout/NameandTitleOrganizationalChart"/>
    <dgm:cxn modelId="{B744FAAE-A922-41CF-AF5C-3C6BA2955FC4}" type="presOf" srcId="{EDEB4BF1-1EBD-4E4C-983F-E447748FEE72}" destId="{D8B91DE4-88BF-4780-B6E2-5AE160232A2A}" srcOrd="0" destOrd="0" presId="urn:microsoft.com/office/officeart/2008/layout/NameandTitleOrganizationalChart"/>
    <dgm:cxn modelId="{C7ACD638-B6C1-499C-9C17-D7DCBE3E51AD}" type="presOf" srcId="{FEB24F06-217F-4707-8042-8238EA5A4734}" destId="{2B677C61-FD6A-43C6-975E-3F126A0DC88A}" srcOrd="0" destOrd="0" presId="urn:microsoft.com/office/officeart/2008/layout/NameandTitleOrganizationalChart"/>
    <dgm:cxn modelId="{98063F04-E9AA-4650-AEB6-B5BADBDDC1B9}" type="presOf" srcId="{4AEB2CA8-5F88-4018-BE1A-60FE80478584}" destId="{F65005CB-38B7-4D1E-9BC8-8C5346397DBB}" srcOrd="0" destOrd="0" presId="urn:microsoft.com/office/officeart/2008/layout/NameandTitleOrganizationalChart"/>
    <dgm:cxn modelId="{47A4794D-2A25-4F03-BBA4-D068190DEB59}" srcId="{FD545AC0-0446-49E8-8CA6-34581E830E15}" destId="{59D25D5F-BE76-4134-B7D9-5527DBE21552}" srcOrd="1" destOrd="0" parTransId="{DB3E3C51-D79B-4704-AC8C-E17F6E8C7321}" sibTransId="{BCDD83A3-66F5-4286-B639-78FAE4953FD1}"/>
    <dgm:cxn modelId="{EE1D0D8D-A6BB-4564-857F-E3FA6A0339DD}" type="presOf" srcId="{79B8C657-88EB-4425-8750-830F867D2323}" destId="{C80A5DE9-8BDC-4311-88CA-E1DDC303CC36}" srcOrd="0" destOrd="0" presId="urn:microsoft.com/office/officeart/2008/layout/NameandTitleOrganizationalChart"/>
    <dgm:cxn modelId="{478AAF3F-AF69-4321-803E-5789ED2F64CE}" type="presOf" srcId="{823459A0-BBC9-48F3-B90A-0EEDDC313E75}" destId="{E46EA437-22E3-4636-A86E-5F6AA93BE0DF}" srcOrd="0" destOrd="0" presId="urn:microsoft.com/office/officeart/2008/layout/NameandTitleOrganizationalChart"/>
    <dgm:cxn modelId="{8CC0C708-9D72-4A6C-A65E-84A3EE12BE1F}" type="presOf" srcId="{277EB159-CE15-4CC5-AB54-799B6FDCC47D}" destId="{1290A222-BDF5-48FD-8814-A524F46B0E81}" srcOrd="0" destOrd="0" presId="urn:microsoft.com/office/officeart/2008/layout/NameandTitleOrganizationalChart"/>
    <dgm:cxn modelId="{475E0078-EB63-495D-84FD-AD6C9060A125}" type="presOf" srcId="{FD545AC0-0446-49E8-8CA6-34581E830E15}" destId="{B0CFC310-8996-4CDA-B13F-E0B4A8C08A15}" srcOrd="0" destOrd="0" presId="urn:microsoft.com/office/officeart/2008/layout/NameandTitleOrganizationalChart"/>
    <dgm:cxn modelId="{4E7D8ECA-B5F3-4728-80E8-F2DD48F6F169}" type="presOf" srcId="{FD545AC0-0446-49E8-8CA6-34581E830E15}" destId="{80670887-67AB-4008-B943-BA26F6B8EBA6}" srcOrd="1" destOrd="0" presId="urn:microsoft.com/office/officeart/2008/layout/NameandTitleOrganizationalChart"/>
    <dgm:cxn modelId="{E080DACF-2127-4540-9313-B25F89F4C304}" type="presOf" srcId="{F2AF8496-45FA-44FD-BF95-B59372DA03C2}" destId="{1841376F-0909-4FE9-949B-2DBC04832B1C}" srcOrd="0" destOrd="0" presId="urn:microsoft.com/office/officeart/2008/layout/NameandTitleOrganizationalChart"/>
    <dgm:cxn modelId="{E7FABCA2-D5D2-4D5D-908E-C43AE46261FA}" srcId="{1E09E0E1-CC71-4830-86B5-A27679B3C141}" destId="{FD545AC0-0446-49E8-8CA6-34581E830E15}" srcOrd="0" destOrd="0" parTransId="{B7AF51FD-6C50-4161-B721-399F443A7CFC}" sibTransId="{C9316CAF-1FFC-4E97-8506-1A0311E10AB1}"/>
    <dgm:cxn modelId="{1435E3F5-F9B5-488E-9079-E94B444EEB62}" type="presOf" srcId="{C3C55A0B-0483-42AC-A879-6F763BFC41CE}" destId="{8F884A3D-A7A7-4DDB-A291-5C3192500A87}" srcOrd="0" destOrd="0" presId="urn:microsoft.com/office/officeart/2008/layout/NameandTitleOrganizationalChart"/>
    <dgm:cxn modelId="{38C20F48-D459-43EB-B7BE-4C04EF58C68B}" type="presOf" srcId="{EDEB4BF1-1EBD-4E4C-983F-E447748FEE72}" destId="{268BDF4E-2BAF-4020-86ED-5AF35339BAA0}" srcOrd="1" destOrd="0" presId="urn:microsoft.com/office/officeart/2008/layout/NameandTitleOrganizationalChart"/>
    <dgm:cxn modelId="{9A92C849-FCCE-4ED0-9BE6-081CF5B65E3D}" type="presOf" srcId="{C9316CAF-1FFC-4E97-8506-1A0311E10AB1}" destId="{D712BB54-262B-4BD6-BFC3-A005078C8B35}" srcOrd="0" destOrd="0" presId="urn:microsoft.com/office/officeart/2008/layout/NameandTitleOrganizationalChart"/>
    <dgm:cxn modelId="{0131C07E-1D7E-4EB2-8755-A6F17BEA9AB0}" type="presOf" srcId="{1B95CD3D-3855-4283-845D-B579CD8ABEF5}" destId="{66636F87-1B1C-4EC7-9D20-A2084B531D5D}" srcOrd="0" destOrd="0" presId="urn:microsoft.com/office/officeart/2008/layout/NameandTitleOrganizationalChart"/>
    <dgm:cxn modelId="{28D429AC-B528-4562-A2F5-3262DD3B849C}" type="presOf" srcId="{5BCF50E1-920C-477A-9D9F-8D46D75C9A2C}" destId="{46C7FFDA-4F25-4652-9644-D2980E508826}" srcOrd="0" destOrd="0" presId="urn:microsoft.com/office/officeart/2008/layout/NameandTitleOrganizationalChart"/>
    <dgm:cxn modelId="{FC2442A4-3128-4DBF-8A5B-75E1173D46EF}" type="presOf" srcId="{BCDD83A3-66F5-4286-B639-78FAE4953FD1}" destId="{A68136E9-FD0D-4000-8E8B-C018DD3FBD45}" srcOrd="0" destOrd="0" presId="urn:microsoft.com/office/officeart/2008/layout/NameandTitleOrganizationalChart"/>
    <dgm:cxn modelId="{A3E84BAE-4EB3-4DCE-9083-0D5C85561401}" type="presOf" srcId="{E2DA7F1C-16E3-485A-A8E7-2D0FD738FBFE}" destId="{41E61335-71FA-485A-8648-FCD5F97F5D5F}" srcOrd="0" destOrd="0" presId="urn:microsoft.com/office/officeart/2008/layout/NameandTitleOrganizationalChart"/>
    <dgm:cxn modelId="{17DEEDCC-83BB-4F57-B4FC-640C5FBAB959}" type="presOf" srcId="{59D25D5F-BE76-4134-B7D9-5527DBE21552}" destId="{E5A7AC20-A88B-4907-9E52-63BA721E6918}" srcOrd="0" destOrd="0" presId="urn:microsoft.com/office/officeart/2008/layout/NameandTitleOrganizationalChart"/>
    <dgm:cxn modelId="{6DDBA976-8D62-46B1-B25B-E07A12B9397B}" type="presParOf" srcId="{19710B98-2CC6-4F76-9479-E292567D0E95}" destId="{3CA0B9B9-869C-4844-8F13-77059F403B47}" srcOrd="0" destOrd="0" presId="urn:microsoft.com/office/officeart/2008/layout/NameandTitleOrganizationalChart"/>
    <dgm:cxn modelId="{1F79D39A-9C50-4E0E-A464-45BA785391E8}" type="presParOf" srcId="{3CA0B9B9-869C-4844-8F13-77059F403B47}" destId="{78E3DFC2-2480-4BB8-ACEF-381F2366F145}" srcOrd="0" destOrd="0" presId="urn:microsoft.com/office/officeart/2008/layout/NameandTitleOrganizationalChart"/>
    <dgm:cxn modelId="{AD89B727-2509-4185-9C0E-437D006CCF79}" type="presParOf" srcId="{78E3DFC2-2480-4BB8-ACEF-381F2366F145}" destId="{B0CFC310-8996-4CDA-B13F-E0B4A8C08A15}" srcOrd="0" destOrd="0" presId="urn:microsoft.com/office/officeart/2008/layout/NameandTitleOrganizationalChart"/>
    <dgm:cxn modelId="{ECAD4B08-47D0-4B1C-BB6B-877E2593A98A}" type="presParOf" srcId="{78E3DFC2-2480-4BB8-ACEF-381F2366F145}" destId="{D712BB54-262B-4BD6-BFC3-A005078C8B35}" srcOrd="1" destOrd="0" presId="urn:microsoft.com/office/officeart/2008/layout/NameandTitleOrganizationalChart"/>
    <dgm:cxn modelId="{C386B710-0E49-4AE1-B840-A2AA52DF944A}" type="presParOf" srcId="{78E3DFC2-2480-4BB8-ACEF-381F2366F145}" destId="{80670887-67AB-4008-B943-BA26F6B8EBA6}" srcOrd="2" destOrd="0" presId="urn:microsoft.com/office/officeart/2008/layout/NameandTitleOrganizationalChart"/>
    <dgm:cxn modelId="{5E667E4D-26CB-48B0-9170-C55B3425A992}" type="presParOf" srcId="{3CA0B9B9-869C-4844-8F13-77059F403B47}" destId="{814E5C03-6FED-48D4-B007-A87F62ABE490}" srcOrd="1" destOrd="0" presId="urn:microsoft.com/office/officeart/2008/layout/NameandTitleOrganizationalChart"/>
    <dgm:cxn modelId="{F43BECE6-F8E2-40CD-A0C6-209683DFA9FB}" type="presParOf" srcId="{3CA0B9B9-869C-4844-8F13-77059F403B47}" destId="{55D6999C-6621-47C6-91CE-CD1C33E86C87}" srcOrd="2" destOrd="0" presId="urn:microsoft.com/office/officeart/2008/layout/NameandTitleOrganizationalChart"/>
    <dgm:cxn modelId="{F6232490-5540-423B-83B0-29BB7B89ED96}" type="presParOf" srcId="{55D6999C-6621-47C6-91CE-CD1C33E86C87}" destId="{E46EA437-22E3-4636-A86E-5F6AA93BE0DF}" srcOrd="0" destOrd="0" presId="urn:microsoft.com/office/officeart/2008/layout/NameandTitleOrganizationalChart"/>
    <dgm:cxn modelId="{61367EB5-FE68-4349-917C-291D868B8576}" type="presParOf" srcId="{55D6999C-6621-47C6-91CE-CD1C33E86C87}" destId="{7D494890-A9F9-42B7-80A4-C5DDBF7359F8}" srcOrd="1" destOrd="0" presId="urn:microsoft.com/office/officeart/2008/layout/NameandTitleOrganizationalChart"/>
    <dgm:cxn modelId="{8B92C534-F981-48AD-AFF9-EA06E7742011}" type="presParOf" srcId="{7D494890-A9F9-42B7-80A4-C5DDBF7359F8}" destId="{55DC93E6-8FEC-4041-A117-E836513855B5}" srcOrd="0" destOrd="0" presId="urn:microsoft.com/office/officeart/2008/layout/NameandTitleOrganizationalChart"/>
    <dgm:cxn modelId="{0FFB0541-F9AA-4178-9912-F0641C9DB07D}" type="presParOf" srcId="{55DC93E6-8FEC-4041-A117-E836513855B5}" destId="{41E61335-71FA-485A-8648-FCD5F97F5D5F}" srcOrd="0" destOrd="0" presId="urn:microsoft.com/office/officeart/2008/layout/NameandTitleOrganizationalChart"/>
    <dgm:cxn modelId="{ADE01E0C-4219-4384-9E0C-B6CD2D9E024A}" type="presParOf" srcId="{55DC93E6-8FEC-4041-A117-E836513855B5}" destId="{BC06F415-2F98-4C94-8DF6-A1BF6D65AEEE}" srcOrd="1" destOrd="0" presId="urn:microsoft.com/office/officeart/2008/layout/NameandTitleOrganizationalChart"/>
    <dgm:cxn modelId="{FA0993B5-1B1D-45CA-872F-6FCB1BFF22A4}" type="presParOf" srcId="{55DC93E6-8FEC-4041-A117-E836513855B5}" destId="{EB9A75DD-11D0-4CE0-85D1-34E1860EDCE6}" srcOrd="2" destOrd="0" presId="urn:microsoft.com/office/officeart/2008/layout/NameandTitleOrganizationalChart"/>
    <dgm:cxn modelId="{62935A90-F699-40DE-9851-3244A085A5D8}" type="presParOf" srcId="{7D494890-A9F9-42B7-80A4-C5DDBF7359F8}" destId="{9D38B541-810A-4515-96B9-C59BFFB09ED8}" srcOrd="1" destOrd="0" presId="urn:microsoft.com/office/officeart/2008/layout/NameandTitleOrganizationalChart"/>
    <dgm:cxn modelId="{4C05B11F-DB8D-483B-9F8C-D877F2D5F2AE}" type="presParOf" srcId="{7D494890-A9F9-42B7-80A4-C5DDBF7359F8}" destId="{3229C2B7-D516-43C2-B4AE-996930202C4A}" srcOrd="2" destOrd="0" presId="urn:microsoft.com/office/officeart/2008/layout/NameandTitleOrganizationalChart"/>
    <dgm:cxn modelId="{6F85CC1C-F48C-4E8A-B977-4CB61DD3F0AB}" type="presParOf" srcId="{55D6999C-6621-47C6-91CE-CD1C33E86C87}" destId="{D81866CA-A675-49D1-8465-E4C1D035861D}" srcOrd="2" destOrd="0" presId="urn:microsoft.com/office/officeart/2008/layout/NameandTitleOrganizationalChart"/>
    <dgm:cxn modelId="{24F5AC6D-E636-424F-8EC7-7BF30DE7F071}" type="presParOf" srcId="{55D6999C-6621-47C6-91CE-CD1C33E86C87}" destId="{7E9C87D8-F737-4EF1-AA0A-1A79D45C26BB}" srcOrd="3" destOrd="0" presId="urn:microsoft.com/office/officeart/2008/layout/NameandTitleOrganizationalChart"/>
    <dgm:cxn modelId="{96489936-E322-4C0D-8B00-DED944BF7CB1}" type="presParOf" srcId="{7E9C87D8-F737-4EF1-AA0A-1A79D45C26BB}" destId="{BB147A0F-BCD2-4543-A8BF-D4CAC43F4AB9}" srcOrd="0" destOrd="0" presId="urn:microsoft.com/office/officeart/2008/layout/NameandTitleOrganizationalChart"/>
    <dgm:cxn modelId="{410B127C-089A-44EF-B510-5360D9A247DF}" type="presParOf" srcId="{BB147A0F-BCD2-4543-A8BF-D4CAC43F4AB9}" destId="{E5A7AC20-A88B-4907-9E52-63BA721E6918}" srcOrd="0" destOrd="0" presId="urn:microsoft.com/office/officeart/2008/layout/NameandTitleOrganizationalChart"/>
    <dgm:cxn modelId="{DA71A634-DB18-440F-AB10-4C6B6A71A84E}" type="presParOf" srcId="{BB147A0F-BCD2-4543-A8BF-D4CAC43F4AB9}" destId="{A68136E9-FD0D-4000-8E8B-C018DD3FBD45}" srcOrd="1" destOrd="0" presId="urn:microsoft.com/office/officeart/2008/layout/NameandTitleOrganizationalChart"/>
    <dgm:cxn modelId="{6BAF05F2-8BA0-451C-A5D9-311CB3DABB88}" type="presParOf" srcId="{BB147A0F-BCD2-4543-A8BF-D4CAC43F4AB9}" destId="{CC46488B-B54E-426B-981C-EFA82511CF91}" srcOrd="2" destOrd="0" presId="urn:microsoft.com/office/officeart/2008/layout/NameandTitleOrganizationalChart"/>
    <dgm:cxn modelId="{688593B5-F68A-4519-A7BD-0CAF17A840D2}" type="presParOf" srcId="{7E9C87D8-F737-4EF1-AA0A-1A79D45C26BB}" destId="{F9E58B91-272E-41C3-9E52-489A06F3DFFE}" srcOrd="1" destOrd="0" presId="urn:microsoft.com/office/officeart/2008/layout/NameandTitleOrganizationalChart"/>
    <dgm:cxn modelId="{4925CA15-3325-4CCB-A442-18EE29DA56AE}" type="presParOf" srcId="{7E9C87D8-F737-4EF1-AA0A-1A79D45C26BB}" destId="{A2130EE5-062F-4D16-90C5-81E1400745E4}" srcOrd="2" destOrd="0" presId="urn:microsoft.com/office/officeart/2008/layout/NameandTitleOrganizationalChart"/>
    <dgm:cxn modelId="{EE53C182-C234-4084-8FF8-8F4EE9C7D720}" type="presParOf" srcId="{55D6999C-6621-47C6-91CE-CD1C33E86C87}" destId="{8F884A3D-A7A7-4DDB-A291-5C3192500A87}" srcOrd="4" destOrd="0" presId="urn:microsoft.com/office/officeart/2008/layout/NameandTitleOrganizationalChart"/>
    <dgm:cxn modelId="{768E72D6-740B-452C-8ADF-717756242EAC}" type="presParOf" srcId="{55D6999C-6621-47C6-91CE-CD1C33E86C87}" destId="{C0390769-535D-4EA4-B753-84B121A4FC16}" srcOrd="5" destOrd="0" presId="urn:microsoft.com/office/officeart/2008/layout/NameandTitleOrganizationalChart"/>
    <dgm:cxn modelId="{2444ABF4-5971-4591-ABC5-2929ACE2EDF5}" type="presParOf" srcId="{C0390769-535D-4EA4-B753-84B121A4FC16}" destId="{0E48F6EB-0E56-4858-B57D-6B43B88C6128}" srcOrd="0" destOrd="0" presId="urn:microsoft.com/office/officeart/2008/layout/NameandTitleOrganizationalChart"/>
    <dgm:cxn modelId="{694B9280-3260-4BB7-98DB-17A863861CA0}" type="presParOf" srcId="{0E48F6EB-0E56-4858-B57D-6B43B88C6128}" destId="{D8B91DE4-88BF-4780-B6E2-5AE160232A2A}" srcOrd="0" destOrd="0" presId="urn:microsoft.com/office/officeart/2008/layout/NameandTitleOrganizationalChart"/>
    <dgm:cxn modelId="{1B329851-9DAF-4CA2-B71A-2CEA3363CECE}" type="presParOf" srcId="{0E48F6EB-0E56-4858-B57D-6B43B88C6128}" destId="{B0CADB1A-1AFB-4C8B-9E3F-6D18BDDCAA65}" srcOrd="1" destOrd="0" presId="urn:microsoft.com/office/officeart/2008/layout/NameandTitleOrganizationalChart"/>
    <dgm:cxn modelId="{4252FE31-5E64-499F-BB61-C91922FD9D62}" type="presParOf" srcId="{0E48F6EB-0E56-4858-B57D-6B43B88C6128}" destId="{268BDF4E-2BAF-4020-86ED-5AF35339BAA0}" srcOrd="2" destOrd="0" presId="urn:microsoft.com/office/officeart/2008/layout/NameandTitleOrganizationalChart"/>
    <dgm:cxn modelId="{E288CCD1-57DB-4D72-B9BC-AA3A4D5B642A}" type="presParOf" srcId="{C0390769-535D-4EA4-B753-84B121A4FC16}" destId="{EE18C593-4942-434C-B19B-37685626AB14}" srcOrd="1" destOrd="0" presId="urn:microsoft.com/office/officeart/2008/layout/NameandTitleOrganizationalChart"/>
    <dgm:cxn modelId="{4CEA3E8D-EE78-4061-B37D-F57DCBB09A3E}" type="presParOf" srcId="{C0390769-535D-4EA4-B753-84B121A4FC16}" destId="{3689F449-7EE3-453C-A0A6-0AACA828F7A5}" srcOrd="2" destOrd="0" presId="urn:microsoft.com/office/officeart/2008/layout/NameandTitleOrganizationalChart"/>
    <dgm:cxn modelId="{EF440B00-B90A-4C87-9E82-26D5E58AD5E3}" type="presParOf" srcId="{55D6999C-6621-47C6-91CE-CD1C33E86C87}" destId="{F65005CB-38B7-4D1E-9BC8-8C5346397DBB}" srcOrd="6" destOrd="0" presId="urn:microsoft.com/office/officeart/2008/layout/NameandTitleOrganizationalChart"/>
    <dgm:cxn modelId="{6CC2D1A5-57A1-43B4-B616-0D399A213DBC}" type="presParOf" srcId="{55D6999C-6621-47C6-91CE-CD1C33E86C87}" destId="{3948AD70-61E5-4AD2-9532-0FFED2FF6818}" srcOrd="7" destOrd="0" presId="urn:microsoft.com/office/officeart/2008/layout/NameandTitleOrganizationalChart"/>
    <dgm:cxn modelId="{091BCFF4-169C-42E3-8C1B-F706AF1A1EE8}" type="presParOf" srcId="{3948AD70-61E5-4AD2-9532-0FFED2FF6818}" destId="{F7BD9B36-A94F-4C5D-ADF2-C111A856AD2F}" srcOrd="0" destOrd="0" presId="urn:microsoft.com/office/officeart/2008/layout/NameandTitleOrganizationalChart"/>
    <dgm:cxn modelId="{F92A17B2-12C9-42DD-8DB2-3E1915B689EC}" type="presParOf" srcId="{F7BD9B36-A94F-4C5D-ADF2-C111A856AD2F}" destId="{1841376F-0909-4FE9-949B-2DBC04832B1C}" srcOrd="0" destOrd="0" presId="urn:microsoft.com/office/officeart/2008/layout/NameandTitleOrganizationalChart"/>
    <dgm:cxn modelId="{B156D230-7633-4DA7-9AC5-001F63DC4061}" type="presParOf" srcId="{F7BD9B36-A94F-4C5D-ADF2-C111A856AD2F}" destId="{C80A5DE9-8BDC-4311-88CA-E1DDC303CC36}" srcOrd="1" destOrd="0" presId="urn:microsoft.com/office/officeart/2008/layout/NameandTitleOrganizationalChart"/>
    <dgm:cxn modelId="{A7EF51AE-BF60-4BD3-90C9-13A6E210BB08}" type="presParOf" srcId="{F7BD9B36-A94F-4C5D-ADF2-C111A856AD2F}" destId="{06593B2E-7EC2-4F54-A8DA-E63BC393D953}" srcOrd="2" destOrd="0" presId="urn:microsoft.com/office/officeart/2008/layout/NameandTitleOrganizationalChart"/>
    <dgm:cxn modelId="{6388E3A3-A08C-43CF-A9F8-953293855500}" type="presParOf" srcId="{3948AD70-61E5-4AD2-9532-0FFED2FF6818}" destId="{12F07C40-C064-454D-BEB7-D7EC75302FE6}" srcOrd="1" destOrd="0" presId="urn:microsoft.com/office/officeart/2008/layout/NameandTitleOrganizationalChart"/>
    <dgm:cxn modelId="{7C298B87-8F31-4BC6-B741-4C217897EBB4}" type="presParOf" srcId="{3948AD70-61E5-4AD2-9532-0FFED2FF6818}" destId="{4F36802C-3BC0-4BF3-AFA8-E3E2297CABC1}" srcOrd="2" destOrd="0" presId="urn:microsoft.com/office/officeart/2008/layout/NameandTitleOrganizationalChart"/>
    <dgm:cxn modelId="{44586A0C-78BA-4D97-B417-A3A52363F09A}" type="presParOf" srcId="{55D6999C-6621-47C6-91CE-CD1C33E86C87}" destId="{43F6AFB6-B492-45FF-949C-77A4ED2AA13D}" srcOrd="8" destOrd="0" presId="urn:microsoft.com/office/officeart/2008/layout/NameandTitleOrganizationalChart"/>
    <dgm:cxn modelId="{0910519A-4F27-4543-92C9-E8B41B5BBAC1}" type="presParOf" srcId="{55D6999C-6621-47C6-91CE-CD1C33E86C87}" destId="{782373E1-0921-4E3A-92D5-BD8AB8702977}" srcOrd="9" destOrd="0" presId="urn:microsoft.com/office/officeart/2008/layout/NameandTitleOrganizationalChart"/>
    <dgm:cxn modelId="{DAC401AB-72D9-4BA5-9905-2C00C4F20CF2}" type="presParOf" srcId="{782373E1-0921-4E3A-92D5-BD8AB8702977}" destId="{25C2B7C0-954F-4033-91EB-79A96C5E6D8A}" srcOrd="0" destOrd="0" presId="urn:microsoft.com/office/officeart/2008/layout/NameandTitleOrganizationalChart"/>
    <dgm:cxn modelId="{5E18DBCD-375B-47DD-8BF8-13172821255F}" type="presParOf" srcId="{25C2B7C0-954F-4033-91EB-79A96C5E6D8A}" destId="{66636F87-1B1C-4EC7-9D20-A2084B531D5D}" srcOrd="0" destOrd="0" presId="urn:microsoft.com/office/officeart/2008/layout/NameandTitleOrganizationalChart"/>
    <dgm:cxn modelId="{4A9AB71C-5631-4BAC-AD66-4F967B71DF22}" type="presParOf" srcId="{25C2B7C0-954F-4033-91EB-79A96C5E6D8A}" destId="{46C7FFDA-4F25-4652-9644-D2980E508826}" srcOrd="1" destOrd="0" presId="urn:microsoft.com/office/officeart/2008/layout/NameandTitleOrganizationalChart"/>
    <dgm:cxn modelId="{A0FCB3EE-C9BA-40D6-B08B-1E64272FF25E}" type="presParOf" srcId="{25C2B7C0-954F-4033-91EB-79A96C5E6D8A}" destId="{199D8C33-26DB-47F8-9F33-FD223ACB90D5}" srcOrd="2" destOrd="0" presId="urn:microsoft.com/office/officeart/2008/layout/NameandTitleOrganizationalChart"/>
    <dgm:cxn modelId="{F9F1D868-DA05-4C8F-8B03-E2DB7623A3EB}" type="presParOf" srcId="{782373E1-0921-4E3A-92D5-BD8AB8702977}" destId="{CFF17BF6-6FC3-456C-A57E-B0C09AB07F23}" srcOrd="1" destOrd="0" presId="urn:microsoft.com/office/officeart/2008/layout/NameandTitleOrganizationalChart"/>
    <dgm:cxn modelId="{9EC6D6C3-75A3-4D5B-BCC2-CE1F690C827F}" type="presParOf" srcId="{782373E1-0921-4E3A-92D5-BD8AB8702977}" destId="{A0AAFC9C-826C-453E-BF98-BACF843798E4}" srcOrd="2" destOrd="0" presId="urn:microsoft.com/office/officeart/2008/layout/NameandTitleOrganizationalChart"/>
    <dgm:cxn modelId="{5618A860-1068-4851-931A-3A249DA55655}" type="presParOf" srcId="{55D6999C-6621-47C6-91CE-CD1C33E86C87}" destId="{FB9864B4-ECC1-4566-9EC6-EED34225A668}" srcOrd="10" destOrd="0" presId="urn:microsoft.com/office/officeart/2008/layout/NameandTitleOrganizationalChart"/>
    <dgm:cxn modelId="{241395B6-1982-4D1F-90C4-BADE6EC1F2DE}" type="presParOf" srcId="{55D6999C-6621-47C6-91CE-CD1C33E86C87}" destId="{F82EED33-746B-437A-AE4C-0A8EA71EAB29}" srcOrd="11" destOrd="0" presId="urn:microsoft.com/office/officeart/2008/layout/NameandTitleOrganizationalChart"/>
    <dgm:cxn modelId="{F2E57509-6A0B-421F-B129-2CE0F0A0F0C4}" type="presParOf" srcId="{F82EED33-746B-437A-AE4C-0A8EA71EAB29}" destId="{CBC03A21-28E4-4D0A-95BF-CBAD3EF19E53}" srcOrd="0" destOrd="0" presId="urn:microsoft.com/office/officeart/2008/layout/NameandTitleOrganizationalChart"/>
    <dgm:cxn modelId="{4DDA03F7-F52B-45B9-9BFC-AA69C771388F}" type="presParOf" srcId="{CBC03A21-28E4-4D0A-95BF-CBAD3EF19E53}" destId="{1290A222-BDF5-48FD-8814-A524F46B0E81}" srcOrd="0" destOrd="0" presId="urn:microsoft.com/office/officeart/2008/layout/NameandTitleOrganizationalChart"/>
    <dgm:cxn modelId="{30F40BFE-B9FF-4483-98E5-9E560B664D8D}" type="presParOf" srcId="{CBC03A21-28E4-4D0A-95BF-CBAD3EF19E53}" destId="{2B677C61-FD6A-43C6-975E-3F126A0DC88A}" srcOrd="1" destOrd="0" presId="urn:microsoft.com/office/officeart/2008/layout/NameandTitleOrganizationalChart"/>
    <dgm:cxn modelId="{29DFBCBE-BA7A-4D5A-8C33-8A390A29FAD4}" type="presParOf" srcId="{CBC03A21-28E4-4D0A-95BF-CBAD3EF19E53}" destId="{DA1E62A4-0ED4-4BCF-8BB6-565FB0F1F3A1}" srcOrd="2" destOrd="0" presId="urn:microsoft.com/office/officeart/2008/layout/NameandTitleOrganizationalChart"/>
    <dgm:cxn modelId="{3C65E2C9-251D-4DCD-99D4-B28337083DD6}" type="presParOf" srcId="{F82EED33-746B-437A-AE4C-0A8EA71EAB29}" destId="{E492FBA9-BAA5-4B26-AFCD-BDE80D58D87B}" srcOrd="1" destOrd="0" presId="urn:microsoft.com/office/officeart/2008/layout/NameandTitleOrganizationalChart"/>
    <dgm:cxn modelId="{281BD837-49A0-408C-B1FF-BBDC93D27BC3}" type="presParOf" srcId="{F82EED33-746B-437A-AE4C-0A8EA71EAB29}" destId="{E70DAEF8-5AED-4601-A072-9831F9E61A6E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0.54657</cdr:x>
      <cdr:y>0.83261</cdr:y>
    </cdr:from>
    <cdr:to>
      <cdr:x>0.88331</cdr:x>
      <cdr:y>0.89907</cdr:y>
    </cdr:to>
    <cdr:sp macro="" textlink="">
      <cdr:nvSpPr>
        <cdr:cNvPr id="2" name="TextBox 25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="" xmlns:a16="http://schemas.microsoft.com/office/drawing/2014/main" xmlns:lc="http://schemas.openxmlformats.org/drawingml/2006/lockedCanvas" id="{2AF69DD2-5117-A83C-2EEC-8FDA7223E19D}"/>
            </a:ext>
          </a:extLst>
        </cdr:cNvPr>
        <cdr:cNvSpPr txBox="1"/>
      </cdr:nvSpPr>
      <cdr:spPr>
        <a:xfrm xmlns:a="http://schemas.openxmlformats.org/drawingml/2006/main" rot="10800000" flipV="1">
          <a:off x="4081566" y="5012129"/>
          <a:ext cx="2514640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x-none"/>
          </a:defPPr>
          <a:lvl1pPr marL="0" algn="l" defTabSz="914332" rtl="0" eaLnBrk="1" latinLnBrk="0" hangingPunct="1">
            <a:defRPr sz="1900" kern="1200">
              <a:solidFill>
                <a:sysClr val="windowText" lastClr="000000"/>
              </a:solidFill>
              <a:latin typeface="Calibri"/>
            </a:defRPr>
          </a:lvl1pPr>
          <a:lvl2pPr marL="457167" algn="l" defTabSz="914332" rtl="0" eaLnBrk="1" latinLnBrk="0" hangingPunct="1">
            <a:defRPr sz="1900" kern="1200">
              <a:solidFill>
                <a:sysClr val="windowText" lastClr="000000"/>
              </a:solidFill>
              <a:latin typeface="Calibri"/>
            </a:defRPr>
          </a:lvl2pPr>
          <a:lvl3pPr marL="914332" algn="l" defTabSz="914332" rtl="0" eaLnBrk="1" latinLnBrk="0" hangingPunct="1">
            <a:defRPr sz="1900" kern="1200">
              <a:solidFill>
                <a:sysClr val="windowText" lastClr="000000"/>
              </a:solidFill>
              <a:latin typeface="Calibri"/>
            </a:defRPr>
          </a:lvl3pPr>
          <a:lvl4pPr marL="1371498" algn="l" defTabSz="914332" rtl="0" eaLnBrk="1" latinLnBrk="0" hangingPunct="1">
            <a:defRPr sz="1900" kern="1200">
              <a:solidFill>
                <a:sysClr val="windowText" lastClr="000000"/>
              </a:solidFill>
              <a:latin typeface="Calibri"/>
            </a:defRPr>
          </a:lvl4pPr>
          <a:lvl5pPr marL="1828664" algn="l" defTabSz="914332" rtl="0" eaLnBrk="1" latinLnBrk="0" hangingPunct="1">
            <a:defRPr sz="1900" kern="1200">
              <a:solidFill>
                <a:sysClr val="windowText" lastClr="000000"/>
              </a:solidFill>
              <a:latin typeface="Calibri"/>
            </a:defRPr>
          </a:lvl5pPr>
          <a:lvl6pPr marL="2285830" algn="l" defTabSz="914332" rtl="0" eaLnBrk="1" latinLnBrk="0" hangingPunct="1">
            <a:defRPr sz="1900" kern="1200">
              <a:solidFill>
                <a:sysClr val="windowText" lastClr="000000"/>
              </a:solidFill>
              <a:latin typeface="Calibri"/>
            </a:defRPr>
          </a:lvl6pPr>
          <a:lvl7pPr marL="2742994" algn="l" defTabSz="914332" rtl="0" eaLnBrk="1" latinLnBrk="0" hangingPunct="1">
            <a:defRPr sz="1900" kern="1200">
              <a:solidFill>
                <a:sysClr val="windowText" lastClr="000000"/>
              </a:solidFill>
              <a:latin typeface="Calibri"/>
            </a:defRPr>
          </a:lvl7pPr>
          <a:lvl8pPr marL="3200160" algn="l" defTabSz="914332" rtl="0" eaLnBrk="1" latinLnBrk="0" hangingPunct="1">
            <a:defRPr sz="1900" kern="1200">
              <a:solidFill>
                <a:sysClr val="windowText" lastClr="000000"/>
              </a:solidFill>
              <a:latin typeface="Calibri"/>
            </a:defRPr>
          </a:lvl8pPr>
          <a:lvl9pPr marL="3657327" algn="l" defTabSz="914332" rtl="0" eaLnBrk="1" latinLnBrk="0" hangingPunct="1">
            <a:defRPr sz="19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(151707 заявлений)</a:t>
          </a:r>
          <a:endParaRPr lang="ru-RU" sz="2000" b="1" dirty="0">
            <a:solidFill>
              <a:srgbClr val="00339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0.51596</cdr:x>
      <cdr:y>0.83342</cdr:y>
    </cdr:from>
    <cdr:to>
      <cdr:x>0.55678</cdr:x>
      <cdr:y>0.88676</cdr:y>
    </cdr:to>
    <cdr:sp macro="" textlink="">
      <cdr:nvSpPr>
        <cdr:cNvPr id="7" name="Прямая соединительная линия 6"/>
        <cdr:cNvSpPr/>
      </cdr:nvSpPr>
      <cdr:spPr>
        <a:xfrm xmlns:a="http://schemas.openxmlformats.org/drawingml/2006/main">
          <a:off x="3852985" y="4761785"/>
          <a:ext cx="304800" cy="30480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>
            <a:solidFill>
              <a:srgbClr val="0A0A0A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0.60786</cdr:x>
      <cdr:y>0.13924</cdr:y>
    </cdr:from>
    <cdr:to>
      <cdr:x>0.7185</cdr:x>
      <cdr:y>0.29928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F14CEDBB-28D6-2E95-BB14-8686AB19ED6E}"/>
            </a:ext>
          </a:extLst>
        </cdr:cNvPr>
        <cdr:cNvSpPr txBox="1"/>
      </cdr:nvSpPr>
      <cdr:spPr>
        <a:xfrm xmlns:a="http://schemas.openxmlformats.org/drawingml/2006/main">
          <a:off x="4567234" y="838200"/>
          <a:ext cx="831308" cy="9634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(34861 заявление)</a:t>
          </a:r>
          <a:endParaRPr lang="ru-RU" sz="2400" b="1" dirty="0">
            <a:solidFill>
              <a:srgbClr val="00339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0.56351</cdr:x>
      <cdr:y>0.83342</cdr:y>
    </cdr:from>
    <cdr:to>
      <cdr:x>0.61421</cdr:x>
      <cdr:y>0.88676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>
          <a:off x="4233985" y="4761785"/>
          <a:ext cx="381000" cy="30480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>
            <a:solidFill>
              <a:srgbClr val="0A0A0A"/>
            </a:solidFill>
          </a:endParaRPr>
        </a:p>
      </cdr:txBody>
    </cdr:sp>
  </cdr:relSizeAnchor>
  <cdr:relSizeAnchor xmlns:cdr="http://schemas.openxmlformats.org/drawingml/2006/chartDrawing">
    <cdr:from>
      <cdr:x>0.60407</cdr:x>
      <cdr:y>0.84675</cdr:y>
    </cdr:from>
    <cdr:to>
      <cdr:x>0.96873</cdr:x>
      <cdr:y>0.91322</cdr:y>
    </cdr:to>
    <cdr:sp macro="" textlink="">
      <cdr:nvSpPr>
        <cdr:cNvPr id="4" name="TextBox 25">
          <a:extLst xmlns:a="http://schemas.openxmlformats.org/drawingml/2006/main">
            <a:ext uri="{FF2B5EF4-FFF2-40B4-BE49-F238E27FC236}">
              <a16:creationId xmlns:a16="http://schemas.microsoft.com/office/drawing/2014/main" xmlns="" xmlns:p="http://schemas.openxmlformats.org/presentationml/2006/main" xmlns:r="http://schemas.openxmlformats.org/officeDocument/2006/relationships" xmlns:lc="http://schemas.openxmlformats.org/drawingml/2006/lockedCanvas" id="{2AF69DD2-5117-A83C-2EEC-8FDA7223E19D}"/>
            </a:ext>
          </a:extLst>
        </cdr:cNvPr>
        <cdr:cNvSpPr txBox="1"/>
      </cdr:nvSpPr>
      <cdr:spPr>
        <a:xfrm xmlns:a="http://schemas.openxmlformats.org/drawingml/2006/main">
          <a:off x="4416014" y="5097265"/>
          <a:ext cx="2665820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(151707 заявлений)</a:t>
          </a:r>
          <a:endParaRPr lang="ru-RU" sz="2000" b="1" dirty="0">
            <a:solidFill>
              <a:srgbClr val="00339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0.22093</cdr:x>
      <cdr:y>0.20836</cdr:y>
    </cdr:from>
    <cdr:to>
      <cdr:x>0.29627</cdr:x>
      <cdr:y>0.27142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18022" y="944761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0.53051</cdr:x>
      <cdr:y>0.57916</cdr:y>
    </cdr:from>
    <cdr:to>
      <cdr:x>0.57778</cdr:x>
      <cdr:y>0.64322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0282" y="2593007"/>
          <a:ext cx="382552" cy="2804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3</a:t>
          </a:r>
          <a:endParaRPr lang="ru-RU" sz="1100" dirty="0">
            <a:solidFill>
              <a:schemeClr val="accent6">
                <a:lumMod val="20000"/>
                <a:lumOff val="80000"/>
              </a:schemeClr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0.47273</cdr:x>
      <cdr:y>0.72</cdr:y>
    </cdr:from>
    <cdr:to>
      <cdr:x>0.58182</cdr:x>
      <cdr:y>0.88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62400" y="41148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0.0364</cdr:x>
      <cdr:y>0.67399</cdr:y>
    </cdr:from>
    <cdr:to>
      <cdr:x>0.48235</cdr:x>
      <cdr:y>0.75946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5277" y="3004457"/>
          <a:ext cx="25146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500" dirty="0" smtClean="0"/>
            <a:t>По состоянию на 01.01.2024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0.5348</cdr:x>
      <cdr:y>0.67749</cdr:y>
    </cdr:from>
    <cdr:to>
      <cdr:x>0.99425</cdr:x>
      <cdr:y>0.76296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15605" y="2841171"/>
          <a:ext cx="2590800" cy="3584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500" dirty="0" smtClean="0"/>
            <a:t>По состоянию на 01.01.2025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0.04422</cdr:x>
      <cdr:y>0.7533</cdr:y>
    </cdr:from>
    <cdr:to>
      <cdr:x>0.93117</cdr:x>
      <cdr:y>0.82573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42469" y="6421800"/>
          <a:ext cx="10881280" cy="617525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0.08696</cdr:x>
      <cdr:y>0.76176</cdr:y>
    </cdr:from>
    <cdr:to>
      <cdr:x>0.27826</cdr:x>
      <cdr:y>0.82433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066843" y="6493934"/>
          <a:ext cx="2346906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       2022</a:t>
          </a:r>
        </a:p>
        <a:p xmlns:a="http://schemas.openxmlformats.org/drawingml/2006/main">
          <a:pPr algn="ctr"/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0.37749</cdr:x>
      <cdr:y>0.78043</cdr:y>
    </cdr:from>
    <cdr:to>
      <cdr:x>0.5096</cdr:x>
      <cdr:y>0.85364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880692" y="3838227"/>
          <a:ext cx="100811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0.38034</cdr:x>
      <cdr:y>0.76176</cdr:y>
    </cdr:from>
    <cdr:to>
      <cdr:x>0.5942</cdr:x>
      <cdr:y>0.82433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666070" y="6493934"/>
          <a:ext cx="2623678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      2023</a:t>
          </a:r>
        </a:p>
        <a:p xmlns:a="http://schemas.openxmlformats.org/drawingml/2006/main">
          <a:pPr algn="ctr"/>
          <a:endParaRPr lang="ru-RU" sz="11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0.66146</cdr:x>
      <cdr:y>0.76176</cdr:y>
    </cdr:from>
    <cdr:to>
      <cdr:x>0.88789</cdr:x>
      <cdr:y>0.84961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8114920" y="6493933"/>
          <a:ext cx="2777889" cy="7489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           2024</a:t>
          </a:r>
          <a:endParaRPr lang="ru-RU" sz="2000" b="1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0.26987</cdr:x>
      <cdr:y>0.0267</cdr:y>
    </cdr:from>
    <cdr:to>
      <cdr:x>0.70842</cdr:x>
      <cdr:y>0.29885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28800" y="112863"/>
          <a:ext cx="2971800" cy="11505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>
              <a:solidFill>
                <a:schemeClr val="tx2">
                  <a:lumMod val="75000"/>
                </a:schemeClr>
              </a:solidFill>
            </a:rPr>
            <a:t>Количество правонарушений 27-ФЗ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0.29161</cdr:x>
      <cdr:y>0</cdr:y>
    </cdr:from>
    <cdr:to>
      <cdr:x>0.99057</cdr:x>
      <cdr:y>0.30749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314748" y="0"/>
          <a:ext cx="3151351" cy="8559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>
              <a:solidFill>
                <a:srgbClr val="00B0F0"/>
              </a:solidFill>
            </a:rPr>
            <a:t>Суммарный объем  правонарушений 27-ФЗ (</a:t>
          </a:r>
          <a:r>
            <a:rPr lang="ru-RU" sz="1600" b="1" dirty="0" err="1">
              <a:solidFill>
                <a:srgbClr val="00B0F0"/>
              </a:solidFill>
            </a:rPr>
            <a:t>тыс.руб</a:t>
          </a:r>
          <a:r>
            <a:rPr lang="ru-RU" sz="1600" b="1" dirty="0">
              <a:solidFill>
                <a:srgbClr val="00B0F0"/>
              </a:solidFill>
            </a:rPr>
            <a:t>.)</a:t>
          </a:r>
        </a:p>
      </cdr:txBody>
    </cdr:sp>
  </cdr:relSizeAnchor>
  <cdr:relSizeAnchor xmlns:cdr="http://schemas.openxmlformats.org/drawingml/2006/chartDrawing">
    <cdr:from>
      <cdr:x>0.29161</cdr:x>
      <cdr:y>0</cdr:y>
    </cdr:from>
    <cdr:to>
      <cdr:x>0.99057</cdr:x>
      <cdr:y>0.30749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314748" y="-6448"/>
          <a:ext cx="3151351" cy="8559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>
              <a:solidFill>
                <a:schemeClr val="tx2">
                  <a:lumMod val="75000"/>
                </a:schemeClr>
              </a:solidFill>
            </a:rPr>
            <a:t>Суммарный объем  правонарушений 27-ФЗ (</a:t>
          </a:r>
          <a:r>
            <a:rPr lang="ru-RU" sz="1600" b="1" dirty="0" err="1">
              <a:solidFill>
                <a:schemeClr val="tx2">
                  <a:lumMod val="75000"/>
                </a:schemeClr>
              </a:solidFill>
            </a:rPr>
            <a:t>тыс.руб</a:t>
          </a:r>
          <a:r>
            <a:rPr lang="ru-RU" sz="1600" b="1" dirty="0">
              <a:solidFill>
                <a:schemeClr val="tx2">
                  <a:lumMod val="75000"/>
                </a:schemeClr>
              </a:solidFill>
            </a:rPr>
            <a:t>.)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0.0272</cdr:x>
      <cdr:y>0.48421</cdr:y>
    </cdr:from>
    <cdr:to>
      <cdr:x>0.12855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5840" y="2231488"/>
          <a:ext cx="729801" cy="2377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3.70329E-7</cdr:x>
      <cdr:y>0</cdr:y>
    </cdr:from>
    <cdr:to>
      <cdr:x>0.08657</cdr:x>
      <cdr:y>0.90178</cdr:y>
    </cdr:to>
    <cdr:sp macro="" textlink="">
      <cdr:nvSpPr>
        <cdr:cNvPr id="3" name="TextBox 2"/>
        <cdr:cNvSpPr txBox="1"/>
      </cdr:nvSpPr>
      <cdr:spPr>
        <a:xfrm xmlns:a="http://schemas.openxmlformats.org/drawingml/2006/main" rot="16200000">
          <a:off x="-1324668" y="1324670"/>
          <a:ext cx="3116884" cy="467544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>
            <a:lnSpc>
              <a:spcPts val="1200"/>
            </a:lnSpc>
          </a:pPr>
          <a:endParaRPr lang="ru-RU" sz="1000" dirty="0">
            <a:solidFill>
              <a:schemeClr val="accent6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0.0272</cdr:x>
      <cdr:y>0.48421</cdr:y>
    </cdr:from>
    <cdr:to>
      <cdr:x>0.12855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5840" y="2231488"/>
          <a:ext cx="729801" cy="2377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3.70329E-7</cdr:x>
      <cdr:y>0</cdr:y>
    </cdr:from>
    <cdr:to>
      <cdr:x>0.08657</cdr:x>
      <cdr:y>0.90178</cdr:y>
    </cdr:to>
    <cdr:sp macro="" textlink="">
      <cdr:nvSpPr>
        <cdr:cNvPr id="3" name="TextBox 2"/>
        <cdr:cNvSpPr txBox="1"/>
      </cdr:nvSpPr>
      <cdr:spPr>
        <a:xfrm xmlns:a="http://schemas.openxmlformats.org/drawingml/2006/main" rot="16200000">
          <a:off x="-1324668" y="1324670"/>
          <a:ext cx="3116884" cy="467544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>
            <a:lnSpc>
              <a:spcPts val="1200"/>
            </a:lnSpc>
          </a:pPr>
          <a:endParaRPr lang="ru-RU" sz="1000" dirty="0">
            <a:solidFill>
              <a:schemeClr val="accent6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4306516" cy="340684"/>
          </a:xfrm>
          <a:prstGeom prst="rect">
            <a:avLst/>
          </a:prstGeom>
        </p:spPr>
        <p:txBody>
          <a:bodyPr vert="horz" lIns="92161" tIns="46080" rIns="92161" bIns="4608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633" y="4"/>
            <a:ext cx="4308112" cy="340684"/>
          </a:xfrm>
          <a:prstGeom prst="rect">
            <a:avLst/>
          </a:prstGeom>
        </p:spPr>
        <p:txBody>
          <a:bodyPr vert="horz" lIns="92161" tIns="46080" rIns="92161" bIns="46080" rtlCol="0"/>
          <a:lstStyle>
            <a:lvl1pPr algn="r">
              <a:defRPr sz="1200"/>
            </a:lvl1pPr>
          </a:lstStyle>
          <a:p>
            <a:fld id="{A7F42438-B533-42AD-BFA0-09F2232AA65D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6466525"/>
            <a:ext cx="4306516" cy="340684"/>
          </a:xfrm>
          <a:prstGeom prst="rect">
            <a:avLst/>
          </a:prstGeom>
        </p:spPr>
        <p:txBody>
          <a:bodyPr vert="horz" lIns="92161" tIns="46080" rIns="92161" bIns="4608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633" y="6466525"/>
            <a:ext cx="4308112" cy="340684"/>
          </a:xfrm>
          <a:prstGeom prst="rect">
            <a:avLst/>
          </a:prstGeom>
        </p:spPr>
        <p:txBody>
          <a:bodyPr vert="horz" lIns="92161" tIns="46080" rIns="92161" bIns="46080" rtlCol="0" anchor="b"/>
          <a:lstStyle>
            <a:lvl1pPr algn="r">
              <a:defRPr sz="1200"/>
            </a:lvl1pPr>
          </a:lstStyle>
          <a:p>
            <a:fld id="{CC523757-6BBB-4A84-99D1-C9ECDAF887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43848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30525" y="852488"/>
            <a:ext cx="4078288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61" tIns="46080" rIns="92161" bIns="46080" rtlCol="0" anchor="ctr"/>
          <a:lstStyle/>
          <a:p>
            <a:endParaRPr lang="ru-RU"/>
          </a:p>
        </p:txBody>
      </p:sp>
      <p:sp>
        <p:nvSpPr>
          <p:cNvPr id="11" name="Заметки 10"/>
          <p:cNvSpPr>
            <a:spLocks noGrp="1"/>
          </p:cNvSpPr>
          <p:nvPr>
            <p:ph type="body" sz="quarter" idx="3"/>
          </p:nvPr>
        </p:nvSpPr>
        <p:spPr>
          <a:xfrm>
            <a:off x="993935" y="3276654"/>
            <a:ext cx="7951470" cy="2680458"/>
          </a:xfrm>
          <a:prstGeom prst="rect">
            <a:avLst/>
          </a:prstGeom>
        </p:spPr>
        <p:txBody>
          <a:bodyPr vert="horz" lIns="92168" tIns="46084" rIns="92168" bIns="4608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91619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36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184" algn="l" defTabSz="91436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366" algn="l" defTabSz="91436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548" algn="l" defTabSz="91436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733" algn="l" defTabSz="91436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915" algn="l" defTabSz="91436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3099" algn="l" defTabSz="91436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281" algn="l" defTabSz="91436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465" algn="l" defTabSz="91436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930525" y="852488"/>
            <a:ext cx="4078288" cy="2295525"/>
          </a:xfrm>
          <a:ln/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3384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3384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930525" y="852488"/>
            <a:ext cx="4078288" cy="2295525"/>
          </a:xfrm>
          <a:ln/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18086087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33842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33842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33842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33842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33842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33842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3384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33842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33842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33842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33842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33842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33842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628888" y="6465425"/>
            <a:ext cx="4308130" cy="340687"/>
          </a:xfrm>
          <a:prstGeom prst="rect">
            <a:avLst/>
          </a:prstGeom>
        </p:spPr>
        <p:txBody>
          <a:bodyPr/>
          <a:lstStyle/>
          <a:p>
            <a:fld id="{A9338808-F072-4957-BA88-B894CB361F62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89254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33842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30525" y="852488"/>
            <a:ext cx="4078288" cy="2295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30525" y="852488"/>
            <a:ext cx="4078288" cy="2295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3384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33842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33842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8938" y="852488"/>
            <a:ext cx="4081462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33842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8938" y="852488"/>
            <a:ext cx="4081462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33842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33842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3384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3384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3384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3384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3384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3384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3384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2840573"/>
            <a:ext cx="138176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8400" y="5181600"/>
            <a:ext cx="113792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2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9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5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60C9-926F-4775-ABF9-ADF5186978BC}" type="datetime1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07B85-70AD-4B0E-B2CB-53ED3A10F82D}" type="datetime1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0952178" y="488951"/>
            <a:ext cx="6502400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4979" y="488951"/>
            <a:ext cx="19236267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069B4-8D3E-4056-A862-9DDEAC369356}" type="datetime1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6042D-DE26-4C47-BEAD-BD145E4084AC}" type="datetime1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4112" y="5875867"/>
            <a:ext cx="13817600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4112" y="3875624"/>
            <a:ext cx="13817600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71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142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713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284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855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426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997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568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A9E2-C9E3-4EEE-A9D5-99BF00333B28}" type="datetime1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4978" y="2844801"/>
            <a:ext cx="12869333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585246" y="2844801"/>
            <a:ext cx="12869333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F1B1-2AA0-4A9D-AF6D-B18219906A64}" type="datetime1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366184"/>
            <a:ext cx="146304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800" y="2046817"/>
            <a:ext cx="7182556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714" indent="0">
              <a:buNone/>
              <a:defRPr sz="3200" b="1"/>
            </a:lvl2pPr>
            <a:lvl3pPr marL="1451421" indent="0">
              <a:buNone/>
              <a:defRPr sz="2900" b="1"/>
            </a:lvl3pPr>
            <a:lvl4pPr marL="2177134" indent="0">
              <a:buNone/>
              <a:defRPr sz="2500" b="1"/>
            </a:lvl4pPr>
            <a:lvl5pPr marL="2902842" indent="0">
              <a:buNone/>
              <a:defRPr sz="2500" b="1"/>
            </a:lvl5pPr>
            <a:lvl6pPr marL="3628554" indent="0">
              <a:buNone/>
              <a:defRPr sz="2500" b="1"/>
            </a:lvl6pPr>
            <a:lvl7pPr marL="4354264" indent="0">
              <a:buNone/>
              <a:defRPr sz="2500" b="1"/>
            </a:lvl7pPr>
            <a:lvl8pPr marL="5079976" indent="0">
              <a:buNone/>
              <a:defRPr sz="2500" b="1"/>
            </a:lvl8pPr>
            <a:lvl9pPr marL="5805683" indent="0">
              <a:buNone/>
              <a:defRPr sz="2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12800" y="2899833"/>
            <a:ext cx="7182556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57828" y="2046817"/>
            <a:ext cx="7185378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714" indent="0">
              <a:buNone/>
              <a:defRPr sz="3200" b="1"/>
            </a:lvl2pPr>
            <a:lvl3pPr marL="1451421" indent="0">
              <a:buNone/>
              <a:defRPr sz="2900" b="1"/>
            </a:lvl3pPr>
            <a:lvl4pPr marL="2177134" indent="0">
              <a:buNone/>
              <a:defRPr sz="2500" b="1"/>
            </a:lvl4pPr>
            <a:lvl5pPr marL="2902842" indent="0">
              <a:buNone/>
              <a:defRPr sz="2500" b="1"/>
            </a:lvl5pPr>
            <a:lvl6pPr marL="3628554" indent="0">
              <a:buNone/>
              <a:defRPr sz="2500" b="1"/>
            </a:lvl6pPr>
            <a:lvl7pPr marL="4354264" indent="0">
              <a:buNone/>
              <a:defRPr sz="2500" b="1"/>
            </a:lvl7pPr>
            <a:lvl8pPr marL="5079976" indent="0">
              <a:buNone/>
              <a:defRPr sz="2500" b="1"/>
            </a:lvl8pPr>
            <a:lvl9pPr marL="5805683" indent="0">
              <a:buNone/>
              <a:defRPr sz="2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8257828" y="2899833"/>
            <a:ext cx="7185378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BB70-FDAC-4057-B684-5C6157A273B5}" type="datetime1">
              <a:rPr lang="en-US" smtClean="0"/>
              <a:pPr/>
              <a:t>5/21/2025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E50D-21C8-4E63-9F9C-E80F7DAE5B73}" type="datetime1">
              <a:rPr lang="en-US" smtClean="0"/>
              <a:pPr/>
              <a:t>5/21/2025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2100-0C5C-49FF-B0C3-53C924C69334}" type="datetime1">
              <a:rPr lang="en-US" smtClean="0"/>
              <a:pPr/>
              <a:t>5/21/2025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4" y="364067"/>
            <a:ext cx="534811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55644" y="364072"/>
            <a:ext cx="9087556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4" y="1913472"/>
            <a:ext cx="534811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714" indent="0">
              <a:buNone/>
              <a:defRPr sz="1900"/>
            </a:lvl2pPr>
            <a:lvl3pPr marL="1451421" indent="0">
              <a:buNone/>
              <a:defRPr sz="1600"/>
            </a:lvl3pPr>
            <a:lvl4pPr marL="2177134" indent="0">
              <a:buNone/>
              <a:defRPr sz="1400"/>
            </a:lvl4pPr>
            <a:lvl5pPr marL="2902842" indent="0">
              <a:buNone/>
              <a:defRPr sz="1400"/>
            </a:lvl5pPr>
            <a:lvl6pPr marL="3628554" indent="0">
              <a:buNone/>
              <a:defRPr sz="1400"/>
            </a:lvl6pPr>
            <a:lvl7pPr marL="4354264" indent="0">
              <a:buNone/>
              <a:defRPr sz="1400"/>
            </a:lvl7pPr>
            <a:lvl8pPr marL="5079976" indent="0">
              <a:buNone/>
              <a:defRPr sz="1400"/>
            </a:lvl8pPr>
            <a:lvl9pPr marL="5805683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1D389-02C3-4AD3-8BFF-AEDDDBC4862F}" type="datetime1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6290" y="6400801"/>
            <a:ext cx="9753600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186290" y="817033"/>
            <a:ext cx="9753600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714" indent="0">
              <a:buNone/>
              <a:defRPr sz="4400"/>
            </a:lvl2pPr>
            <a:lvl3pPr marL="1451421" indent="0">
              <a:buNone/>
              <a:defRPr sz="3800"/>
            </a:lvl3pPr>
            <a:lvl4pPr marL="2177134" indent="0">
              <a:buNone/>
              <a:defRPr sz="3200"/>
            </a:lvl4pPr>
            <a:lvl5pPr marL="2902842" indent="0">
              <a:buNone/>
              <a:defRPr sz="3200"/>
            </a:lvl5pPr>
            <a:lvl6pPr marL="3628554" indent="0">
              <a:buNone/>
              <a:defRPr sz="3200"/>
            </a:lvl6pPr>
            <a:lvl7pPr marL="4354264" indent="0">
              <a:buNone/>
              <a:defRPr sz="3200"/>
            </a:lvl7pPr>
            <a:lvl8pPr marL="5079976" indent="0">
              <a:buNone/>
              <a:defRPr sz="3200"/>
            </a:lvl8pPr>
            <a:lvl9pPr marL="5805683" indent="0">
              <a:buNone/>
              <a:defRPr sz="3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86290" y="7156452"/>
            <a:ext cx="9753600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714" indent="0">
              <a:buNone/>
              <a:defRPr sz="1900"/>
            </a:lvl2pPr>
            <a:lvl3pPr marL="1451421" indent="0">
              <a:buNone/>
              <a:defRPr sz="1600"/>
            </a:lvl3pPr>
            <a:lvl4pPr marL="2177134" indent="0">
              <a:buNone/>
              <a:defRPr sz="1400"/>
            </a:lvl4pPr>
            <a:lvl5pPr marL="2902842" indent="0">
              <a:buNone/>
              <a:defRPr sz="1400"/>
            </a:lvl5pPr>
            <a:lvl6pPr marL="3628554" indent="0">
              <a:buNone/>
              <a:defRPr sz="1400"/>
            </a:lvl6pPr>
            <a:lvl7pPr marL="4354264" indent="0">
              <a:buNone/>
              <a:defRPr sz="1400"/>
            </a:lvl7pPr>
            <a:lvl8pPr marL="5079976" indent="0">
              <a:buNone/>
              <a:defRPr sz="1400"/>
            </a:lvl8pPr>
            <a:lvl9pPr marL="5805683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C728-5086-4032-B204-733129E8EF67}" type="datetime1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366184"/>
            <a:ext cx="14630400" cy="1524000"/>
          </a:xfrm>
          <a:prstGeom prst="rect">
            <a:avLst/>
          </a:prstGeom>
        </p:spPr>
        <p:txBody>
          <a:bodyPr vert="horz" lIns="145143" tIns="72571" rIns="145143" bIns="7257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800" y="2133606"/>
            <a:ext cx="14630400" cy="6034617"/>
          </a:xfrm>
          <a:prstGeom prst="rect">
            <a:avLst/>
          </a:prstGeom>
        </p:spPr>
        <p:txBody>
          <a:bodyPr vert="horz" lIns="145143" tIns="72571" rIns="145143" bIns="7257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12800" y="8475140"/>
            <a:ext cx="3793067" cy="486833"/>
          </a:xfrm>
          <a:prstGeom prst="rect">
            <a:avLst/>
          </a:prstGeom>
        </p:spPr>
        <p:txBody>
          <a:bodyPr vert="horz" lIns="145143" tIns="72571" rIns="145143" bIns="72571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27E1A-5FB7-47C7-8785-EE28989A2A7B}" type="datetime1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554135" y="8475140"/>
            <a:ext cx="5147733" cy="486833"/>
          </a:xfrm>
          <a:prstGeom prst="rect">
            <a:avLst/>
          </a:prstGeom>
        </p:spPr>
        <p:txBody>
          <a:bodyPr vert="horz" lIns="145143" tIns="72571" rIns="145143" bIns="72571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650133" y="8475140"/>
            <a:ext cx="3793067" cy="486833"/>
          </a:xfrm>
          <a:prstGeom prst="rect">
            <a:avLst/>
          </a:prstGeom>
        </p:spPr>
        <p:txBody>
          <a:bodyPr vert="horz" lIns="145143" tIns="72571" rIns="145143" bIns="72571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hf hdr="0" ftr="0" dt="0"/>
  <p:txStyles>
    <p:titleStyle>
      <a:lvl1pPr algn="ctr" defTabSz="1451421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285" indent="-544285" algn="l" defTabSz="1451421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285" indent="-453571" algn="l" defTabSz="1451421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278" indent="-362857" algn="l" defTabSz="1451421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9985" indent="-362857" algn="l" defTabSz="1451421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98" indent="-362857" algn="l" defTabSz="1451421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1409" indent="-362857" algn="l" defTabSz="145142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7119" indent="-362857" algn="l" defTabSz="145142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2831" indent="-362857" algn="l" defTabSz="145142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8540" indent="-362857" algn="l" defTabSz="145142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45142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714" algn="l" defTabSz="145142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421" algn="l" defTabSz="145142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134" algn="l" defTabSz="145142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842" algn="l" defTabSz="145142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554" algn="l" defTabSz="145142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264" algn="l" defTabSz="145142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9976" algn="l" defTabSz="145142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5683" algn="l" defTabSz="145142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8.xml"/><Relationship Id="rId3" Type="http://schemas.openxmlformats.org/officeDocument/2006/relationships/image" Target="../media/image11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jpeg"/><Relationship Id="rId5" Type="http://schemas.openxmlformats.org/officeDocument/2006/relationships/image" Target="../media/image11.png"/><Relationship Id="rId4" Type="http://schemas.openxmlformats.org/officeDocument/2006/relationships/oleObject" Target="../embeddings/_____Microsoft_Office_Excel_97-20031.xls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chart" Target="../charts/chart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chart" Target="../charts/chart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chart" Target="../charts/chart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chart" Target="../charts/chart2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chart" Target="../charts/char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8.png"/><Relationship Id="rId18" Type="http://schemas.openxmlformats.org/officeDocument/2006/relationships/image" Target="../media/image53.jpe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7.jpeg"/><Relationship Id="rId17" Type="http://schemas.openxmlformats.org/officeDocument/2006/relationships/image" Target="../media/image52.png"/><Relationship Id="rId2" Type="http://schemas.openxmlformats.org/officeDocument/2006/relationships/image" Target="../media/image38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10.png"/><Relationship Id="rId5" Type="http://schemas.openxmlformats.org/officeDocument/2006/relationships/image" Target="../media/image41.png"/><Relationship Id="rId15" Type="http://schemas.openxmlformats.org/officeDocument/2006/relationships/image" Target="../media/image50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49.png"/><Relationship Id="rId9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chart" Target="../charts/chart2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chart" Target="../charts/chart27.xml"/><Relationship Id="rId18" Type="http://schemas.openxmlformats.org/officeDocument/2006/relationships/chart" Target="../charts/chart31.xml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10.png"/><Relationship Id="rId17" Type="http://schemas.openxmlformats.org/officeDocument/2006/relationships/chart" Target="../charts/chart30.xml"/><Relationship Id="rId2" Type="http://schemas.openxmlformats.org/officeDocument/2006/relationships/notesSlide" Target="../notesSlides/notesSlide25.xml"/><Relationship Id="rId16" Type="http://schemas.openxmlformats.org/officeDocument/2006/relationships/chart" Target="../charts/chart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65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chart" Target="../charts/chart2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chart" Target="../charts/chart3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6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68.jpeg"/><Relationship Id="rId7" Type="http://schemas.openxmlformats.org/officeDocument/2006/relationships/image" Target="../media/image24.jpeg"/><Relationship Id="rId12" Type="http://schemas.openxmlformats.org/officeDocument/2006/relationships/image" Target="../media/image7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71.jpeg"/><Relationship Id="rId5" Type="http://schemas.openxmlformats.org/officeDocument/2006/relationships/image" Target="../media/image25.jpeg"/><Relationship Id="rId10" Type="http://schemas.openxmlformats.org/officeDocument/2006/relationships/image" Target="../media/image70.jpeg"/><Relationship Id="rId4" Type="http://schemas.openxmlformats.org/officeDocument/2006/relationships/image" Target="../media/image11.png"/><Relationship Id="rId9" Type="http://schemas.openxmlformats.org/officeDocument/2006/relationships/image" Target="../media/image69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8.xml"/><Relationship Id="rId4" Type="http://schemas.openxmlformats.org/officeDocument/2006/relationships/chart" Target="../charts/chart3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80.png"/><Relationship Id="rId7" Type="http://schemas.openxmlformats.org/officeDocument/2006/relationships/hyperlink" Target="https://sfr.gov.ru/run/media/065palchikyus/_________/%D1%80%D0%B5%D0%BB%D0%B8%D0%B7%D1%8B/t.me/sfr_omskayaobl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fr.gov.ru/run/media/065palchikyus/_________/%D1%80%D0%B5%D0%BB%D0%B8%D0%B7%D1%8B/ok.ru/sfr.omskayaoblast" TargetMode="External"/><Relationship Id="rId11" Type="http://schemas.openxmlformats.org/officeDocument/2006/relationships/image" Target="../media/image84.png"/><Relationship Id="rId5" Type="http://schemas.openxmlformats.org/officeDocument/2006/relationships/hyperlink" Target="https://sfr.gov.ru/run/media/065palchikyus/_________/%D1%80%D0%B5%D0%BB%D0%B8%D0%B7%D1%8B/vk.com/sfr.omskayaobl" TargetMode="External"/><Relationship Id="rId10" Type="http://schemas.openxmlformats.org/officeDocument/2006/relationships/image" Target="../media/image83.jpeg"/><Relationship Id="rId4" Type="http://schemas.openxmlformats.org/officeDocument/2006/relationships/image" Target="../media/image11.png"/><Relationship Id="rId9" Type="http://schemas.openxmlformats.org/officeDocument/2006/relationships/image" Target="../media/image82.jpe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89.png"/><Relationship Id="rId3" Type="http://schemas.openxmlformats.org/officeDocument/2006/relationships/image" Target="../media/image11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chart" Target="../charts/chart39.xml"/><Relationship Id="rId16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91.jpeg"/><Relationship Id="rId10" Type="http://schemas.openxmlformats.org/officeDocument/2006/relationships/image" Target="../media/image88.png"/><Relationship Id="rId4" Type="http://schemas.openxmlformats.org/officeDocument/2006/relationships/image" Target="../media/image85.png"/><Relationship Id="rId9" Type="http://schemas.openxmlformats.org/officeDocument/2006/relationships/image" Target="../media/image87.png"/><Relationship Id="rId14" Type="http://schemas.openxmlformats.org/officeDocument/2006/relationships/image" Target="../media/image9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F70FF60C-7341-964B-8440-4C1F2C70E6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999" y="152400"/>
            <a:ext cx="15968014" cy="877196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25" name="object 25"/>
          <p:cNvSpPr txBox="1"/>
          <p:nvPr/>
        </p:nvSpPr>
        <p:spPr>
          <a:xfrm>
            <a:off x="431800" y="1066801"/>
            <a:ext cx="8915401" cy="2993127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algn="ctr">
              <a:defRPr/>
            </a:pPr>
            <a:r>
              <a:rPr lang="ru-RU" sz="37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latin typeface="Minion Pro Cond" pitchFamily="18" charset="0"/>
                <a:cs typeface="Aharoni" pitchFamily="2" charset="-79"/>
              </a:rPr>
              <a:t>Информационно – статистический сборник  </a:t>
            </a:r>
          </a:p>
          <a:p>
            <a:pPr algn="ctr">
              <a:defRPr/>
            </a:pPr>
            <a:r>
              <a:rPr lang="ru-RU" sz="37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latin typeface="Minion Pro Cond" pitchFamily="18" charset="0"/>
                <a:cs typeface="Aharoni" pitchFamily="2" charset="-79"/>
              </a:rPr>
              <a:t>о  деятельности Отделения  Фонда пенсионного и социального страхования             по Омской области в </a:t>
            </a:r>
            <a:r>
              <a:rPr lang="ru-RU" sz="37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latin typeface="Minion Pro Cond" pitchFamily="18" charset="0"/>
                <a:cs typeface="Times New Roman" pitchFamily="18" charset="0"/>
              </a:rPr>
              <a:t>2024 </a:t>
            </a:r>
            <a:r>
              <a:rPr lang="ru-RU" sz="37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latin typeface="Minion Pro Cond" pitchFamily="18" charset="0"/>
                <a:cs typeface="Aharoni" pitchFamily="2" charset="-79"/>
              </a:rPr>
              <a:t>году</a:t>
            </a:r>
          </a:p>
          <a:p>
            <a:pPr marL="12700" marR="5079" algn="ctr">
              <a:lnSpc>
                <a:spcPts val="4400"/>
              </a:lnSpc>
              <a:spcBef>
                <a:spcPts val="579"/>
              </a:spcBef>
              <a:tabLst>
                <a:tab pos="1066164" algn="l"/>
                <a:tab pos="2926711" algn="l"/>
                <a:tab pos="3101972" algn="l"/>
                <a:tab pos="4457696" algn="l"/>
              </a:tabLst>
            </a:pPr>
            <a:endParaRPr sz="3700" dirty="0">
              <a:solidFill>
                <a:schemeClr val="tx1">
                  <a:lumMod val="75000"/>
                  <a:lumOff val="25000"/>
                </a:schemeClr>
              </a:solidFill>
              <a:latin typeface="Montserrat-Medium"/>
              <a:cs typeface="Montserrat-Medium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8B189839-F567-C141-85A7-3182C767F6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74832" y="3276601"/>
            <a:ext cx="5873170" cy="4187001"/>
          </a:xfrm>
          <a:prstGeom prst="rect">
            <a:avLst/>
          </a:prstGeom>
        </p:spPr>
      </p:pic>
      <p:sp>
        <p:nvSpPr>
          <p:cNvPr id="7" name="object 64"/>
          <p:cNvSpPr/>
          <p:nvPr/>
        </p:nvSpPr>
        <p:spPr>
          <a:xfrm>
            <a:off x="7873504" y="7315200"/>
            <a:ext cx="1143001" cy="1066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lIns="0" tIns="0" rIns="0" bIns="0">
            <a:scene3d>
              <a:camera prst="perspectiveContrastingRightFacing"/>
              <a:lightRig rig="threePt" dir="t"/>
            </a:scene3d>
          </a:bodyPr>
          <a:lstStyle/>
          <a:p>
            <a:pPr>
              <a:defRPr/>
            </a:pPr>
            <a:endParaRPr/>
          </a:p>
        </p:txBody>
      </p:sp>
      <p:sp>
        <p:nvSpPr>
          <p:cNvPr id="8" name="object 69"/>
          <p:cNvSpPr>
            <a:spLocks noChangeArrowheads="1"/>
          </p:cNvSpPr>
          <p:nvPr/>
        </p:nvSpPr>
        <p:spPr bwMode="auto">
          <a:xfrm>
            <a:off x="3072905" y="7467601"/>
            <a:ext cx="1143001" cy="960107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lIns="0" tIns="0" rIns="0" bIns="0"/>
          <a:lstStyle/>
          <a:p>
            <a:pPr>
              <a:defRPr/>
            </a:pPr>
            <a:endParaRPr lang="ru-RU"/>
          </a:p>
        </p:txBody>
      </p:sp>
      <p:sp>
        <p:nvSpPr>
          <p:cNvPr id="9" name="object 68"/>
          <p:cNvSpPr>
            <a:spLocks noChangeArrowheads="1"/>
          </p:cNvSpPr>
          <p:nvPr/>
        </p:nvSpPr>
        <p:spPr bwMode="auto">
          <a:xfrm>
            <a:off x="9473705" y="7467600"/>
            <a:ext cx="1473696" cy="864096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lIns="0" tIns="0" rIns="0" bIns="0"/>
          <a:lstStyle/>
          <a:p>
            <a:pPr>
              <a:defRPr/>
            </a:pPr>
            <a:endParaRPr lang="ru-RU"/>
          </a:p>
        </p:txBody>
      </p:sp>
      <p:grpSp>
        <p:nvGrpSpPr>
          <p:cNvPr id="10" name="Группа 20"/>
          <p:cNvGrpSpPr>
            <a:grpSpLocks/>
          </p:cNvGrpSpPr>
          <p:nvPr/>
        </p:nvGrpSpPr>
        <p:grpSpPr bwMode="auto">
          <a:xfrm>
            <a:off x="1091706" y="7391401"/>
            <a:ext cx="1371600" cy="958849"/>
            <a:chOff x="13344652" y="5556329"/>
            <a:chExt cx="2582619" cy="2268657"/>
          </a:xfrm>
        </p:grpSpPr>
        <p:sp>
          <p:nvSpPr>
            <p:cNvPr id="11" name="object 66"/>
            <p:cNvSpPr>
              <a:spLocks noChangeArrowheads="1"/>
            </p:cNvSpPr>
            <p:nvPr/>
          </p:nvSpPr>
          <p:spPr bwMode="auto">
            <a:xfrm>
              <a:off x="14465431" y="5556329"/>
              <a:ext cx="1461840" cy="2268657"/>
            </a:xfrm>
            <a:prstGeom prst="rect">
              <a:avLst/>
            </a:prstGeom>
            <a:blipFill dpi="0" rotWithShape="1">
              <a:blip r:embed="rId7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object 67"/>
            <p:cNvSpPr>
              <a:spLocks noChangeArrowheads="1"/>
            </p:cNvSpPr>
            <p:nvPr/>
          </p:nvSpPr>
          <p:spPr bwMode="auto">
            <a:xfrm>
              <a:off x="13344652" y="6103988"/>
              <a:ext cx="1449298" cy="1715601"/>
            </a:xfrm>
            <a:prstGeom prst="rect">
              <a:avLst/>
            </a:prstGeom>
            <a:blipFill dpi="0" rotWithShape="1">
              <a:blip r:embed="rId8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13" name="Рисунок 35"/>
          <p:cNvPicPr>
            <a:picLocks noChangeAspect="1"/>
          </p:cNvPicPr>
          <p:nvPr/>
        </p:nvPicPr>
        <p:blipFill>
          <a:blip r:embed="rId9" cstate="print">
            <a:lum bright="30000" contrast="20000"/>
            <a:grayscl/>
          </a:blip>
          <a:srcRect/>
          <a:stretch>
            <a:fillRect/>
          </a:stretch>
        </p:blipFill>
        <p:spPr bwMode="auto">
          <a:xfrm>
            <a:off x="4596904" y="7391400"/>
            <a:ext cx="123895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  <a:extLst>
              <a:ext uri="{28A0092B-C50C-407E-A947-70E740481C1C}"/>
              <a:ext uri="{96DAC541-7B7A-43D3-8B79-37D633B846F1}"/>
            </a:extLst>
          </a:blip>
          <a:stretch>
            <a:fillRect/>
          </a:stretch>
        </p:blipFill>
        <p:spPr>
          <a:xfrm>
            <a:off x="6273306" y="7467600"/>
            <a:ext cx="1066800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:a16="http://schemas.microsoft.com/office/drawing/2014/main" xmlns="" id="{52A987F7-D57E-BB41-B3EA-950F84B4CD3E}"/>
              </a:ext>
            </a:extLst>
          </p:cNvPr>
          <p:cNvSpPr/>
          <p:nvPr/>
        </p:nvSpPr>
        <p:spPr>
          <a:xfrm>
            <a:off x="1422400" y="6400800"/>
            <a:ext cx="3581401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xmlns="" id="{BDF85312-D25B-9B40-ADC3-61FC7DB3A4EC}"/>
              </a:ext>
            </a:extLst>
          </p:cNvPr>
          <p:cNvSpPr/>
          <p:nvPr/>
        </p:nvSpPr>
        <p:spPr>
          <a:xfrm>
            <a:off x="10109155" y="0"/>
            <a:ext cx="6146846" cy="3955387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1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59268"/>
            <a:ext cx="730955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 bwMode="auto">
          <a:xfrm>
            <a:off x="2108201" y="533400"/>
            <a:ext cx="12801600" cy="128035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1" rIns="91440" bIns="45721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b="1" spc="-79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дистанционных форм взаимодействия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ru-RU" sz="2400" b="1" spc="-79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– получение государственных услуг в электронном виде и развитие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ru-RU" sz="2400" b="1" spc="-79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дистанционного телефонного обслуживания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FDE4C3A9-1730-84DB-1486-4052F7A1AC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41060706"/>
              </p:ext>
            </p:extLst>
          </p:nvPr>
        </p:nvGraphicFramePr>
        <p:xfrm>
          <a:off x="1346202" y="2667001"/>
          <a:ext cx="7467600" cy="6019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E6D3813B-5645-1A15-B729-3390CF81B7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93871629"/>
              </p:ext>
            </p:extLst>
          </p:nvPr>
        </p:nvGraphicFramePr>
        <p:xfrm>
          <a:off x="8742367" y="2667001"/>
          <a:ext cx="7310434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1322757-B45A-9726-0CD6-B1DB612CBB0F}"/>
              </a:ext>
            </a:extLst>
          </p:cNvPr>
          <p:cNvSpPr txBox="1"/>
          <p:nvPr/>
        </p:nvSpPr>
        <p:spPr>
          <a:xfrm>
            <a:off x="6908801" y="6629401"/>
            <a:ext cx="1521570" cy="461667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r>
              <a:rPr lang="ru-RU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ЦП = 10%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FFA2B05-F3D2-1242-7776-8919485D0D21}"/>
              </a:ext>
            </a:extLst>
          </p:cNvPr>
          <p:cNvSpPr txBox="1"/>
          <p:nvPr/>
        </p:nvSpPr>
        <p:spPr>
          <a:xfrm>
            <a:off x="13843001" y="6705601"/>
            <a:ext cx="1811460" cy="461667"/>
          </a:xfrm>
          <a:prstGeom prst="rect">
            <a:avLst/>
          </a:prstGeom>
          <a:noFill/>
        </p:spPr>
        <p:txBody>
          <a:bodyPr wrap="square" lIns="91440" tIns="45721" rIns="91440" bIns="45721">
            <a:spAutoFit/>
          </a:bodyPr>
          <a:lstStyle/>
          <a:p>
            <a:r>
              <a:rPr lang="ru-RU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ЦП = 15%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AF69DD2-5117-A83C-2EEC-8FDA7223E19D}"/>
              </a:ext>
            </a:extLst>
          </p:cNvPr>
          <p:cNvSpPr txBox="1"/>
          <p:nvPr/>
        </p:nvSpPr>
        <p:spPr>
          <a:xfrm>
            <a:off x="5765799" y="3276601"/>
            <a:ext cx="2971801" cy="461667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r>
              <a:rPr lang="ru-RU" sz="24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(37727 заявлений)</a:t>
            </a:r>
            <a:endParaRPr lang="ru-RU" sz="24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:a16="http://schemas.microsoft.com/office/drawing/2014/main" xmlns="" id="{52A987F7-D57E-BB41-B3EA-950F84B4CD3E}"/>
              </a:ext>
            </a:extLst>
          </p:cNvPr>
          <p:cNvSpPr/>
          <p:nvPr/>
        </p:nvSpPr>
        <p:spPr>
          <a:xfrm>
            <a:off x="1422400" y="6400800"/>
            <a:ext cx="3581401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xmlns="" id="{BDF85312-D25B-9B40-ADC3-61FC7DB3A4EC}"/>
              </a:ext>
            </a:extLst>
          </p:cNvPr>
          <p:cNvSpPr/>
          <p:nvPr/>
        </p:nvSpPr>
        <p:spPr>
          <a:xfrm>
            <a:off x="10109203" y="7013"/>
            <a:ext cx="6146846" cy="3955387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1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59268"/>
            <a:ext cx="730955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860801" y="381000"/>
            <a:ext cx="10515600" cy="44771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89814" tIns="44909" rIns="89814" bIns="44909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Взаимодействие с </a:t>
            </a:r>
            <a:r>
              <a:rPr lang="ru-RU" sz="2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МФЦ</a:t>
            </a:r>
            <a:endParaRPr lang="ru-RU" sz="2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366001" y="1752601"/>
            <a:ext cx="8305801" cy="171291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9898" tIns="44951" rIns="89898" bIns="44951" anchor="ctr"/>
          <a:lstStyle/>
          <a:p>
            <a:pPr algn="ctr">
              <a:defRPr/>
            </a:pP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Соглашение  № 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юр  от 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16.02.2023г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о взаимодействии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между БУ «МФЦ» по Омской области </a:t>
            </a:r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 Отделением СФР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 Омской 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области 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Организовано предоставление 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31 государственной услуги СФР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через МФЦ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27200" y="1371600"/>
            <a:ext cx="0" cy="25908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Прямоугольник 5"/>
          <p:cNvSpPr>
            <a:spLocks noChangeArrowheads="1"/>
          </p:cNvSpPr>
          <p:nvPr/>
        </p:nvSpPr>
        <p:spPr bwMode="auto">
          <a:xfrm>
            <a:off x="1803399" y="1371601"/>
            <a:ext cx="2971801" cy="29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spAutoFit/>
          </a:bodyPr>
          <a:lstStyle/>
          <a:p>
            <a:pPr defTabSz="912812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31 ГОС.УСЛУГА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ПЕРЕЧНЯ:</a:t>
            </a:r>
          </a:p>
        </p:txBody>
      </p:sp>
      <p:sp>
        <p:nvSpPr>
          <p:cNvPr id="12" name="Прямоугольник 6"/>
          <p:cNvSpPr>
            <a:spLocks noChangeArrowheads="1"/>
          </p:cNvSpPr>
          <p:nvPr/>
        </p:nvSpPr>
        <p:spPr bwMode="auto">
          <a:xfrm>
            <a:off x="1803401" y="1828801"/>
            <a:ext cx="2438400" cy="29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spAutoFit/>
          </a:bodyPr>
          <a:lstStyle/>
          <a:p>
            <a:pPr defTabSz="912812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ОБЯЗАТЕЛЬНЫЕ –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7"/>
          <p:cNvSpPr>
            <a:spLocks noChangeArrowheads="1"/>
          </p:cNvSpPr>
          <p:nvPr/>
        </p:nvSpPr>
        <p:spPr bwMode="auto">
          <a:xfrm>
            <a:off x="1803400" y="2362202"/>
            <a:ext cx="2209801" cy="29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spAutoFit/>
          </a:bodyPr>
          <a:lstStyle/>
          <a:p>
            <a:pPr defTabSz="912812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РЕКОМЕНДУЕМЫЕ –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1803402" y="2895600"/>
            <a:ext cx="2743198" cy="26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5297" tIns="32649" rIns="65297" bIns="32649">
            <a:spAutoFit/>
          </a:bodyPr>
          <a:lstStyle/>
          <a:p>
            <a:pPr defTabSz="912812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ИНФОРМАЦИОННЫЕ -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1803401" y="3429000"/>
            <a:ext cx="2895598" cy="26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5297" tIns="32649" rIns="65297" bIns="32649">
            <a:spAutoFit/>
          </a:bodyPr>
          <a:lstStyle/>
          <a:p>
            <a:pPr defTabSz="912812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СУБЪЕКТА РФ - 1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93800" y="4038600"/>
            <a:ext cx="14782800" cy="762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8" tIns="45714" rIns="91428" bIns="45714" anchor="ctr"/>
          <a:lstStyle/>
          <a:p>
            <a:pPr algn="ctr">
              <a:defRPr/>
            </a:pPr>
            <a:r>
              <a:rPr lang="ru-RU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год через МФЦ  зарегистрировано 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37335 заявлений, 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оказано 116359 услуг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посредством электронного межведомственного взаимодействия (без направления документов в 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ОСФР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17" name="Прямоугольник 10"/>
          <p:cNvSpPr>
            <a:spLocks noChangeArrowheads="1"/>
          </p:cNvSpPr>
          <p:nvPr/>
        </p:nvSpPr>
        <p:spPr bwMode="auto">
          <a:xfrm>
            <a:off x="1193800" y="4953001"/>
            <a:ext cx="14782800" cy="33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spAutoFit/>
          </a:bodyPr>
          <a:lstStyle/>
          <a:p>
            <a:pPr algn="ctr">
              <a:defRPr/>
            </a:pPr>
            <a:r>
              <a:rPr lang="ru-RU" sz="1600" b="1" spc="-90" dirty="0">
                <a:solidFill>
                  <a:srgbClr val="0070C0"/>
                </a:solidFill>
                <a:latin typeface="Trebuchet MS" pitchFamily="34" charset="0"/>
              </a:rPr>
              <a:t>РЕЙТИНГ ВОСТРЕБОВАННОСТИ ГОСУДАРСТВЕННЫХ УСЛУГ </a:t>
            </a:r>
            <a:r>
              <a:rPr lang="ru-RU" sz="1600" b="1" spc="-90" dirty="0" smtClean="0">
                <a:solidFill>
                  <a:srgbClr val="0070C0"/>
                </a:solidFill>
                <a:latin typeface="Trebuchet MS" pitchFamily="34" charset="0"/>
              </a:rPr>
              <a:t>СФР </a:t>
            </a:r>
            <a:r>
              <a:rPr lang="ru-RU" sz="1600" b="1" spc="-90" dirty="0">
                <a:solidFill>
                  <a:srgbClr val="0070C0"/>
                </a:solidFill>
                <a:latin typeface="Trebuchet MS" pitchFamily="34" charset="0"/>
              </a:rPr>
              <a:t>С УЧЕТОМ ДОЛИ В ОБЩЕМ ОБЪЕМЕ ОБРАЩЕНИЙ ЧЕРЕЗ МФЦ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013200" y="5715000"/>
            <a:ext cx="838201" cy="2362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7" tIns="32649" rIns="65297" bIns="32649" anchor="ctr"/>
          <a:lstStyle/>
          <a:p>
            <a:pPr algn="ctr" defTabSz="914277">
              <a:defRPr/>
            </a:pPr>
            <a:endParaRPr lang="ru-RU" sz="10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4089400" y="8153400"/>
            <a:ext cx="685801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78"/>
          <p:cNvSpPr>
            <a:spLocks noChangeArrowheads="1"/>
          </p:cNvSpPr>
          <p:nvPr/>
        </p:nvSpPr>
        <p:spPr bwMode="auto">
          <a:xfrm>
            <a:off x="3937001" y="8305800"/>
            <a:ext cx="914400" cy="40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ru-RU" sz="1000" dirty="0" smtClean="0">
                <a:latin typeface="Trebuchet MS" pitchFamily="34" charset="0"/>
              </a:rPr>
              <a:t>Выплата пенсий</a:t>
            </a:r>
            <a:endParaRPr lang="ru-RU" sz="1000" dirty="0">
              <a:latin typeface="Trebuchet MS" pitchFamily="34" charset="0"/>
            </a:endParaRPr>
          </a:p>
        </p:txBody>
      </p:sp>
      <p:graphicFrame>
        <p:nvGraphicFramePr>
          <p:cNvPr id="21" name="Диаграмма 69"/>
          <p:cNvGraphicFramePr>
            <a:graphicFrameLocks/>
          </p:cNvGraphicFramePr>
          <p:nvPr/>
        </p:nvGraphicFramePr>
        <p:xfrm>
          <a:off x="11379200" y="5308600"/>
          <a:ext cx="4470400" cy="340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5384801" y="6705600"/>
            <a:ext cx="762000" cy="1371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7" tIns="32649" rIns="65297" bIns="32649" anchor="ctr"/>
          <a:lstStyle/>
          <a:p>
            <a:pPr algn="ctr" defTabSz="914277">
              <a:defRPr/>
            </a:pPr>
            <a:endParaRPr lang="ru-RU" sz="10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680202" y="6858000"/>
            <a:ext cx="762000" cy="1219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7" tIns="32649" rIns="65297" bIns="32649" anchor="ctr"/>
          <a:lstStyle/>
          <a:p>
            <a:pPr algn="ctr" defTabSz="914277">
              <a:defRPr/>
            </a:pPr>
            <a:endParaRPr lang="ru-RU" sz="10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899402" y="7086600"/>
            <a:ext cx="762000" cy="990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7" tIns="32649" rIns="65297" bIns="32649" anchor="ctr"/>
          <a:lstStyle/>
          <a:p>
            <a:pPr algn="ctr" defTabSz="914277">
              <a:defRPr/>
            </a:pPr>
            <a:endParaRPr lang="ru-RU" sz="10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5461000" y="8153400"/>
            <a:ext cx="685801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756401" y="8153400"/>
            <a:ext cx="685801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7975601" y="8153400"/>
            <a:ext cx="685801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178"/>
          <p:cNvSpPr>
            <a:spLocks noChangeArrowheads="1"/>
          </p:cNvSpPr>
          <p:nvPr/>
        </p:nvSpPr>
        <p:spPr bwMode="auto">
          <a:xfrm>
            <a:off x="5384801" y="8305800"/>
            <a:ext cx="762000" cy="261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ru-RU" sz="1100" dirty="0" smtClean="0">
                <a:latin typeface="Trebuchet MS" pitchFamily="34" charset="0"/>
              </a:rPr>
              <a:t>ТСР</a:t>
            </a:r>
            <a:endParaRPr lang="ru-RU" sz="1100" dirty="0">
              <a:latin typeface="Trebuchet MS" pitchFamily="34" charset="0"/>
            </a:endParaRPr>
          </a:p>
        </p:txBody>
      </p:sp>
      <p:sp>
        <p:nvSpPr>
          <p:cNvPr id="30" name="Прямоугольник 178"/>
          <p:cNvSpPr>
            <a:spLocks noChangeArrowheads="1"/>
          </p:cNvSpPr>
          <p:nvPr/>
        </p:nvSpPr>
        <p:spPr bwMode="auto">
          <a:xfrm>
            <a:off x="6299201" y="8305800"/>
            <a:ext cx="1295401" cy="261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ru-RU" sz="1100" dirty="0" smtClean="0">
                <a:latin typeface="Trebuchet MS" pitchFamily="34" charset="0"/>
              </a:rPr>
              <a:t>      ЕДВ</a:t>
            </a:r>
            <a:endParaRPr lang="ru-RU" sz="1100" dirty="0">
              <a:latin typeface="Trebuchet MS" pitchFamily="34" charset="0"/>
            </a:endParaRPr>
          </a:p>
        </p:txBody>
      </p:sp>
      <p:sp>
        <p:nvSpPr>
          <p:cNvPr id="31" name="Прямоугольник 178"/>
          <p:cNvSpPr>
            <a:spLocks noChangeArrowheads="1"/>
          </p:cNvSpPr>
          <p:nvPr/>
        </p:nvSpPr>
        <p:spPr bwMode="auto">
          <a:xfrm>
            <a:off x="7746999" y="8305800"/>
            <a:ext cx="1143001" cy="600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ru-RU" sz="1100" dirty="0" smtClean="0">
                <a:latin typeface="Trebuchet MS" pitchFamily="34" charset="0"/>
              </a:rPr>
              <a:t>Распоряжение средствами МСК</a:t>
            </a:r>
            <a:endParaRPr lang="ru-RU" sz="1100" dirty="0">
              <a:latin typeface="Trebuchet MS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94801" y="7239000"/>
            <a:ext cx="762000" cy="838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7" tIns="32649" rIns="65297" bIns="32649" anchor="ctr"/>
          <a:lstStyle/>
          <a:p>
            <a:pPr algn="ctr" defTabSz="914277">
              <a:defRPr/>
            </a:pPr>
            <a:endParaRPr lang="ru-RU" sz="10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9271000" y="8153400"/>
            <a:ext cx="685801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178"/>
          <p:cNvSpPr>
            <a:spLocks noChangeArrowheads="1"/>
          </p:cNvSpPr>
          <p:nvPr/>
        </p:nvSpPr>
        <p:spPr bwMode="auto">
          <a:xfrm>
            <a:off x="9118602" y="8305800"/>
            <a:ext cx="1066800" cy="43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ru-RU" sz="1100" dirty="0" smtClean="0">
                <a:latin typeface="Trebuchet MS" pitchFamily="34" charset="0"/>
              </a:rPr>
              <a:t>Установление пенсий</a:t>
            </a:r>
            <a:endParaRPr lang="ru-RU" sz="1100" dirty="0">
              <a:latin typeface="Trebuchet MS" pitchFamily="34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1727201" y="1752600"/>
            <a:ext cx="2954338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1727200" y="2286000"/>
            <a:ext cx="431801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727200" y="2819400"/>
            <a:ext cx="431801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727200" y="3886200"/>
            <a:ext cx="431801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1727200" y="3352800"/>
            <a:ext cx="431801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0" name="Picture 3" descr="C:\Users\25062\Desktop\7a59d6311f7c917a188b8457425eaf98_handshake-transparent-png-clip-art-image-gallery-yopriceville-shake-hand-clipart-png_8000-484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55801" y="228600"/>
            <a:ext cx="118739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Номер слайда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07DB7034-C51F-1023-662F-FCBD4469BD1F}"/>
              </a:ext>
            </a:extLst>
          </p:cNvPr>
          <p:cNvSpPr txBox="1"/>
          <p:nvPr/>
        </p:nvSpPr>
        <p:spPr>
          <a:xfrm>
            <a:off x="4013201" y="5334001"/>
            <a:ext cx="762000" cy="338556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13198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07DB7034-C51F-1023-662F-FCBD4469BD1F}"/>
              </a:ext>
            </a:extLst>
          </p:cNvPr>
          <p:cNvSpPr txBox="1"/>
          <p:nvPr/>
        </p:nvSpPr>
        <p:spPr>
          <a:xfrm>
            <a:off x="5461000" y="6324601"/>
            <a:ext cx="685801" cy="338556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5479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07DB7034-C51F-1023-662F-FCBD4469BD1F}"/>
              </a:ext>
            </a:extLst>
          </p:cNvPr>
          <p:cNvSpPr txBox="1"/>
          <p:nvPr/>
        </p:nvSpPr>
        <p:spPr>
          <a:xfrm>
            <a:off x="6756401" y="6477001"/>
            <a:ext cx="685801" cy="338556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4861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07DB7034-C51F-1023-662F-FCBD4469BD1F}"/>
              </a:ext>
            </a:extLst>
          </p:cNvPr>
          <p:cNvSpPr txBox="1"/>
          <p:nvPr/>
        </p:nvSpPr>
        <p:spPr>
          <a:xfrm>
            <a:off x="7975601" y="6705601"/>
            <a:ext cx="685801" cy="338556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3208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07DB7034-C51F-1023-662F-FCBD4469BD1F}"/>
              </a:ext>
            </a:extLst>
          </p:cNvPr>
          <p:cNvSpPr txBox="1"/>
          <p:nvPr/>
        </p:nvSpPr>
        <p:spPr>
          <a:xfrm>
            <a:off x="9271000" y="6858001"/>
            <a:ext cx="685801" cy="338556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2743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178"/>
          <p:cNvSpPr>
            <a:spLocks noChangeArrowheads="1"/>
          </p:cNvSpPr>
          <p:nvPr/>
        </p:nvSpPr>
        <p:spPr bwMode="auto">
          <a:xfrm>
            <a:off x="10414001" y="8305800"/>
            <a:ext cx="1066800" cy="43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ru-RU" sz="1100" dirty="0" smtClean="0">
                <a:latin typeface="Trebuchet MS" pitchFamily="34" charset="0"/>
              </a:rPr>
              <a:t>Установление КТЛ</a:t>
            </a:r>
            <a:endParaRPr lang="ru-RU" sz="1100" dirty="0">
              <a:latin typeface="Trebuchet MS" pitchFamily="34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10566400" y="8153400"/>
            <a:ext cx="6096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10490202" y="7315200"/>
            <a:ext cx="762000" cy="76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7" tIns="32649" rIns="65297" bIns="32649" anchor="ctr"/>
          <a:lstStyle/>
          <a:p>
            <a:pPr algn="ctr" defTabSz="914277">
              <a:defRPr/>
            </a:pPr>
            <a:endParaRPr lang="ru-RU" sz="10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07DB7034-C51F-1023-662F-FCBD4469BD1F}"/>
              </a:ext>
            </a:extLst>
          </p:cNvPr>
          <p:cNvSpPr txBox="1"/>
          <p:nvPr/>
        </p:nvSpPr>
        <p:spPr>
          <a:xfrm>
            <a:off x="10566401" y="6934201"/>
            <a:ext cx="685801" cy="338556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2701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:a16="http://schemas.microsoft.com/office/drawing/2014/main" xmlns="" id="{52A987F7-D57E-BB41-B3EA-950F84B4CD3E}"/>
              </a:ext>
            </a:extLst>
          </p:cNvPr>
          <p:cNvSpPr/>
          <p:nvPr/>
        </p:nvSpPr>
        <p:spPr>
          <a:xfrm>
            <a:off x="1422400" y="6400800"/>
            <a:ext cx="3581401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xmlns="" id="{BDF85312-D25B-9B40-ADC3-61FC7DB3A4EC}"/>
              </a:ext>
            </a:extLst>
          </p:cNvPr>
          <p:cNvSpPr/>
          <p:nvPr/>
        </p:nvSpPr>
        <p:spPr>
          <a:xfrm>
            <a:off x="10109203" y="7013"/>
            <a:ext cx="6146846" cy="3955387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1" y="0"/>
            <a:ext cx="1143001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59268"/>
            <a:ext cx="730955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 bwMode="auto">
          <a:xfrm>
            <a:off x="2565401" y="152401"/>
            <a:ext cx="12496800" cy="70173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1" rIns="91440" bIns="45721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200" b="1" spc="-30" dirty="0" smtClean="0">
                <a:solidFill>
                  <a:schemeClr val="bg1"/>
                </a:solidFill>
                <a:latin typeface="Times New Roman" pitchFamily="18" charset="0"/>
                <a:ea typeface="Calibri-Light"/>
                <a:cs typeface="Times New Roman" pitchFamily="18" charset="0"/>
              </a:rPr>
              <a:t>Взаимодействие с МФЦ по переводу </a:t>
            </a:r>
            <a:r>
              <a:rPr lang="ru-RU" sz="2200" b="1" spc="-30" dirty="0">
                <a:solidFill>
                  <a:schemeClr val="bg1"/>
                </a:solidFill>
                <a:latin typeface="Times New Roman" pitchFamily="18" charset="0"/>
                <a:ea typeface="Calibri-Light"/>
                <a:cs typeface="Times New Roman" pitchFamily="18" charset="0"/>
              </a:rPr>
              <a:t>80% очных обращений </a:t>
            </a:r>
            <a:r>
              <a:rPr lang="ru-RU" sz="2200" b="1" spc="-30" dirty="0" smtClean="0">
                <a:solidFill>
                  <a:schemeClr val="bg1"/>
                </a:solidFill>
                <a:latin typeface="Times New Roman" pitchFamily="18" charset="0"/>
                <a:ea typeface="Calibri-Light"/>
                <a:cs typeface="Times New Roman" pitchFamily="18" charset="0"/>
              </a:rPr>
              <a:t>граждан в МФЦ в соответствии </a:t>
            </a:r>
          </a:p>
          <a:p>
            <a:pPr algn="ctr">
              <a:lnSpc>
                <a:spcPct val="90000"/>
              </a:lnSpc>
            </a:pPr>
            <a:r>
              <a:rPr lang="ru-RU" sz="2200" b="1" spc="-30" dirty="0" smtClean="0">
                <a:solidFill>
                  <a:schemeClr val="bg1"/>
                </a:solidFill>
                <a:latin typeface="Times New Roman" pitchFamily="18" charset="0"/>
                <a:ea typeface="Calibri-Light"/>
                <a:cs typeface="Times New Roman" pitchFamily="18" charset="0"/>
              </a:rPr>
              <a:t>с Планом мероприятий, утвержденным приказом  СФР от 17.04.2023 №650</a:t>
            </a:r>
            <a:r>
              <a:rPr lang="ru-RU" sz="2100" b="1" spc="-30" dirty="0" smtClean="0">
                <a:solidFill>
                  <a:schemeClr val="bg1"/>
                </a:solidFill>
                <a:latin typeface="Times New Roman" pitchFamily="18" charset="0"/>
                <a:ea typeface="Calibri-Light"/>
                <a:cs typeface="Times New Roman" pitchFamily="18" charset="0"/>
              </a:rPr>
              <a:t> </a:t>
            </a:r>
            <a:endParaRPr lang="ru-RU" sz="2100" spc="-3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 descr="C:\Users\25062\Desktop\7a59d6311f7c917a188b8457425eaf98_handshake-transparent-png-clip-art-image-gallery-yopriceville-shake-hand-clipart-png_8000-484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6199" y="152401"/>
            <a:ext cx="101224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Диаграмма 11"/>
          <p:cNvGraphicFramePr>
            <a:graphicFrameLocks/>
          </p:cNvGraphicFramePr>
          <p:nvPr/>
        </p:nvGraphicFramePr>
        <p:xfrm>
          <a:off x="10718801" y="990600"/>
          <a:ext cx="5257801" cy="784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12107333" y="8580969"/>
            <a:ext cx="3793067" cy="486833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12</a:t>
            </a:fld>
            <a:endParaRPr lang="ru-RU" dirty="0"/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/>
        </p:nvGraphicFramePr>
        <p:xfrm>
          <a:off x="11023601" y="1143000"/>
          <a:ext cx="4724400" cy="746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117601" y="1082233"/>
          <a:ext cx="9448802" cy="7756967"/>
        </p:xfrm>
        <a:graphic>
          <a:graphicData uri="http://schemas.openxmlformats.org/drawingml/2006/table">
            <a:tbl>
              <a:tblPr/>
              <a:tblGrid>
                <a:gridCol w="685801"/>
                <a:gridCol w="7059705"/>
                <a:gridCol w="1703296"/>
              </a:tblGrid>
              <a:tr h="400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5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5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государственной услуги / наименование </a:t>
                      </a:r>
                      <a:r>
                        <a:rPr lang="ru-RU" sz="15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подуслуги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ср. значение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518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Информирование о состоянии ИЛС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99,24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0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Прием от граждан анкет в целях регистрации в системе персонифицированного учета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89,30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778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Предоставление сведений о трудовой деятельности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778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Выдача справки о размере пенсии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99,83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293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Информирование граждан об отнесении к категории граждан </a:t>
                      </a:r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предпенсионного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возраста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99,64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778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Установление ЕДВ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92,48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778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Выдача сертификата на МСК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48,16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778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Рассмотрение заявления о распоряжении средствами МСК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96,03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778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Информирование граждан о размере МСК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92,63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778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Предоставление МСП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ЧАЭС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78,02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966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Предоставление МСП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военнослужащим и членам их семей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65,72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778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Единовременное пособие беременной жене военнослужащего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95,45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518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Ежемесячное пособие на ребенка военнослужащего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76,14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518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Единовременное пособие при рождении ребенка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93,79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518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Ежемесячное пособие по уходу за ребенком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91,95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518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Пособие по беременности и родам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0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Единовременное пособие при передаче ребенка на воспитание в семью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92,54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0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Ежемесячная выплата в связи с рождением (усыновлением) первого ребенка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94,69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293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Прием заявлений для размещения сведений о транспортном средстве  инвалида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 ГИС ЕЦП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037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Предоставление инвалидам компенсации в размере 50% от уплаченной ими страховой премии по договору ОСАГО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85,85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296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инвалидов ТСР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0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Предоставление ежемесячного пособия в связи с рождением и воспитанием ребенка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90,65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2355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ИТОГО: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93,85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:a16="http://schemas.microsoft.com/office/drawing/2014/main" xmlns="" id="{52A987F7-D57E-BB41-B3EA-950F84B4CD3E}"/>
              </a:ext>
            </a:extLst>
          </p:cNvPr>
          <p:cNvSpPr/>
          <p:nvPr/>
        </p:nvSpPr>
        <p:spPr>
          <a:xfrm>
            <a:off x="1422400" y="6400800"/>
            <a:ext cx="3581401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xmlns="" id="{BDF85312-D25B-9B40-ADC3-61FC7DB3A4EC}"/>
              </a:ext>
            </a:extLst>
          </p:cNvPr>
          <p:cNvSpPr/>
          <p:nvPr/>
        </p:nvSpPr>
        <p:spPr>
          <a:xfrm>
            <a:off x="9956801" y="0"/>
            <a:ext cx="6146846" cy="3955387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1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59268"/>
            <a:ext cx="730955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право 7"/>
          <p:cNvSpPr/>
          <p:nvPr/>
        </p:nvSpPr>
        <p:spPr>
          <a:xfrm>
            <a:off x="4394200" y="6019802"/>
            <a:ext cx="8305801" cy="1005079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1" rIns="91440" bIns="45721" anchor="ctr"/>
          <a:lstStyle/>
          <a:p>
            <a:pPr algn="ctr">
              <a:defRPr/>
            </a:pPr>
            <a:endParaRPr lang="ru-RU" sz="29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/>
            </a:extLst>
          </a:blip>
          <a:srcRect t="6851" b="129"/>
          <a:stretch/>
        </p:blipFill>
        <p:spPr bwMode="auto">
          <a:xfrm rot="734000">
            <a:off x="13072547" y="5442058"/>
            <a:ext cx="1761054" cy="2482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0" name="Прямоугольник 9"/>
          <p:cNvSpPr/>
          <p:nvPr/>
        </p:nvSpPr>
        <p:spPr>
          <a:xfrm>
            <a:off x="1803400" y="1905002"/>
            <a:ext cx="12877801" cy="3766408"/>
          </a:xfrm>
          <a:prstGeom prst="rect">
            <a:avLst/>
          </a:prstGeom>
          <a:ln>
            <a:noFill/>
          </a:ln>
        </p:spPr>
        <p:txBody>
          <a:bodyPr wrap="square" lIns="81271" tIns="40636" rIns="81271" bIns="40636">
            <a:spAutoFit/>
          </a:bodyPr>
          <a:lstStyle/>
          <a:p>
            <a:pPr algn="just">
              <a:lnSpc>
                <a:spcPct val="114000"/>
              </a:lnSpc>
              <a:tabLst>
                <a:tab pos="0" algn="l"/>
                <a:tab pos="396874" algn="l"/>
                <a:tab pos="796925" algn="l"/>
                <a:tab pos="1195386" algn="l"/>
                <a:tab pos="1595436" algn="l"/>
                <a:tab pos="1993898" algn="l"/>
                <a:tab pos="2393948" algn="l"/>
                <a:tab pos="2792410" algn="l"/>
                <a:tab pos="3192460" algn="l"/>
                <a:tab pos="3590922" algn="l"/>
                <a:tab pos="3990971" algn="l"/>
                <a:tab pos="4389434" algn="l"/>
                <a:tab pos="4789483" algn="l"/>
                <a:tab pos="5189533" algn="l"/>
                <a:tab pos="5587994" algn="l"/>
                <a:tab pos="5988045" algn="l"/>
                <a:tab pos="6386506" algn="l"/>
                <a:tab pos="6786557" algn="l"/>
                <a:tab pos="7185018" algn="l"/>
                <a:tab pos="7585067" algn="l"/>
                <a:tab pos="7983530" algn="l"/>
              </a:tabLst>
              <a:defRPr/>
            </a:pPr>
            <a:r>
              <a:rPr lang="ru-RU" sz="2100" b="1" dirty="0">
                <a:solidFill>
                  <a:srgbClr val="000080"/>
                </a:solidFill>
                <a:latin typeface="Calibri" pitchFamily="34" charset="0"/>
              </a:rPr>
              <a:t>		</a:t>
            </a:r>
            <a:r>
              <a:rPr lang="ru-RU" sz="21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ОСФР по Омской области в 2024 году продолжалась работа по развитию электронного взаимодействия </a:t>
            </a:r>
            <a:r>
              <a:rPr lang="en-US" sz="21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21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 работодателями по представлению в электронном виде заявлений о назначении, доставке пенсий и (или) документов, необходимых для её установления (в т. ч. в рамках заблаговременной работы).</a:t>
            </a:r>
            <a:r>
              <a:rPr lang="ru-RU" sz="21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14000"/>
              </a:lnSpc>
              <a:tabLst>
                <a:tab pos="0" algn="l"/>
                <a:tab pos="396874" algn="l"/>
                <a:tab pos="796925" algn="l"/>
                <a:tab pos="1195386" algn="l"/>
                <a:tab pos="1595436" algn="l"/>
                <a:tab pos="1993898" algn="l"/>
                <a:tab pos="2393948" algn="l"/>
                <a:tab pos="2792410" algn="l"/>
                <a:tab pos="3192460" algn="l"/>
                <a:tab pos="3590922" algn="l"/>
                <a:tab pos="3990971" algn="l"/>
                <a:tab pos="4389434" algn="l"/>
                <a:tab pos="4789483" algn="l"/>
                <a:tab pos="5189533" algn="l"/>
                <a:tab pos="5587994" algn="l"/>
                <a:tab pos="5988045" algn="l"/>
                <a:tab pos="6386506" algn="l"/>
                <a:tab pos="6786557" algn="l"/>
                <a:tab pos="7185018" algn="l"/>
                <a:tab pos="7585067" algn="l"/>
                <a:tab pos="7983530" algn="l"/>
              </a:tabLst>
              <a:defRPr/>
            </a:pPr>
            <a:r>
              <a:rPr lang="ru-RU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1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 состоянию на 01.01.2025 года подписано </a:t>
            </a:r>
            <a:r>
              <a:rPr lang="ru-RU" sz="21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4411</a:t>
            </a:r>
            <a:r>
              <a:rPr lang="ru-RU" sz="21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соглашений с работодателями региона. От страхователей, с которыми заключено соглашение об электронном взаимодействии, на застрахованных лиц поступило </a:t>
            </a:r>
            <a:r>
              <a:rPr lang="en-US" sz="21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1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 начала внедрения электронного взаимодействия – </a:t>
            </a:r>
            <a:r>
              <a:rPr lang="ru-RU" sz="21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47907</a:t>
            </a:r>
            <a:r>
              <a:rPr lang="ru-RU" sz="21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макетов электронных дел, за 2024 год  - </a:t>
            </a:r>
            <a:r>
              <a:rPr lang="ru-RU" sz="21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366</a:t>
            </a:r>
            <a:r>
              <a:rPr lang="ru-RU" sz="21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макетов электронных дел. </a:t>
            </a:r>
          </a:p>
          <a:p>
            <a:pPr algn="just">
              <a:lnSpc>
                <a:spcPct val="114000"/>
              </a:lnSpc>
              <a:tabLst>
                <a:tab pos="0" algn="l"/>
                <a:tab pos="396874" algn="l"/>
                <a:tab pos="796925" algn="l"/>
                <a:tab pos="1195386" algn="l"/>
                <a:tab pos="1595436" algn="l"/>
                <a:tab pos="1993898" algn="l"/>
                <a:tab pos="2393948" algn="l"/>
                <a:tab pos="2792410" algn="l"/>
                <a:tab pos="3192460" algn="l"/>
                <a:tab pos="3590922" algn="l"/>
                <a:tab pos="3990971" algn="l"/>
                <a:tab pos="4389434" algn="l"/>
                <a:tab pos="4789483" algn="l"/>
                <a:tab pos="5189533" algn="l"/>
                <a:tab pos="5587994" algn="l"/>
                <a:tab pos="5988045" algn="l"/>
                <a:tab pos="6386506" algn="l"/>
                <a:tab pos="6786557" algn="l"/>
                <a:tab pos="7185018" algn="l"/>
                <a:tab pos="7585067" algn="l"/>
                <a:tab pos="7983530" algn="l"/>
              </a:tabLst>
              <a:defRPr/>
            </a:pPr>
            <a:r>
              <a:rPr lang="ru-RU" sz="21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	По макетам, поступившим от работодателей, с начала внедрения электронного взаимодействия вынесено </a:t>
            </a:r>
            <a:r>
              <a:rPr lang="ru-RU" sz="21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47554</a:t>
            </a:r>
            <a:r>
              <a:rPr lang="ru-RU" sz="21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решения о назначении пенсии по старости, за 2024 год – </a:t>
            </a:r>
            <a:r>
              <a:rPr lang="ru-RU" sz="21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767</a:t>
            </a:r>
            <a:r>
              <a:rPr lang="ru-RU" sz="21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решений о назначении пенсии по старости.</a:t>
            </a:r>
            <a:endParaRPr lang="ru-RU" sz="2100" dirty="0" smtClean="0">
              <a:solidFill>
                <a:srgbClr val="0000CC"/>
              </a:solidFill>
              <a:latin typeface="Times New Roman" pitchFamily="18" charset="0"/>
            </a:endParaRPr>
          </a:p>
          <a:p>
            <a:pPr algn="just">
              <a:lnSpc>
                <a:spcPct val="114000"/>
              </a:lnSpc>
              <a:tabLst>
                <a:tab pos="0" algn="l"/>
                <a:tab pos="396874" algn="l"/>
                <a:tab pos="796925" algn="l"/>
                <a:tab pos="1195386" algn="l"/>
                <a:tab pos="1595436" algn="l"/>
                <a:tab pos="1993898" algn="l"/>
                <a:tab pos="2393948" algn="l"/>
                <a:tab pos="2792410" algn="l"/>
                <a:tab pos="3192460" algn="l"/>
                <a:tab pos="3590922" algn="l"/>
                <a:tab pos="3990971" algn="l"/>
                <a:tab pos="4389434" algn="l"/>
                <a:tab pos="4789483" algn="l"/>
                <a:tab pos="5189533" algn="l"/>
                <a:tab pos="5587994" algn="l"/>
                <a:tab pos="5988045" algn="l"/>
                <a:tab pos="6386506" algn="l"/>
                <a:tab pos="6786557" algn="l"/>
                <a:tab pos="7185018" algn="l"/>
                <a:tab pos="7585067" algn="l"/>
                <a:tab pos="7983530" algn="l"/>
              </a:tabLst>
              <a:defRPr/>
            </a:pPr>
            <a:r>
              <a:rPr lang="ru-RU" sz="21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endParaRPr lang="ru-RU" sz="2100" dirty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79600" y="7696200"/>
            <a:ext cx="2733724" cy="307779"/>
          </a:xfrm>
          <a:prstGeom prst="rect">
            <a:avLst/>
          </a:prstGeom>
          <a:noFill/>
        </p:spPr>
        <p:txBody>
          <a:bodyPr wrap="square" lIns="91440" tIns="45721" rIns="91440" bIns="45721">
            <a:spAutoFit/>
          </a:bodyPr>
          <a:lstStyle/>
          <a:p>
            <a:pPr algn="ctr">
              <a:defRPr/>
            </a:pPr>
            <a:r>
              <a:rPr lang="ru-RU" sz="14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Работодатель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165601" y="6324601"/>
            <a:ext cx="8610601" cy="353945"/>
          </a:xfrm>
          <a:prstGeom prst="rect">
            <a:avLst/>
          </a:prstGeom>
        </p:spPr>
        <p:txBody>
          <a:bodyPr wrap="square" lIns="91440" tIns="45721" rIns="91440" bIns="45721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 СОСТОЯНИЮ НА 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01.01.2025 </a:t>
            </a: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ЗАКЛЮЧЕНО </a:t>
            </a:r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более 4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тысяч </a:t>
            </a: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СОГЛАШЕНИЙ</a:t>
            </a:r>
          </a:p>
        </p:txBody>
      </p:sp>
      <p:pic>
        <p:nvPicPr>
          <p:cNvPr id="14" name="Picture 2" descr="C:\Users\25077\Desktop\955ad6e90af0b139baec0a0654a5561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55800" y="5486401"/>
            <a:ext cx="2202761" cy="2109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3175001" y="685800"/>
            <a:ext cx="10720388" cy="83099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1" rIns="91440" bIns="45721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Электронное информационное взаимодействие с работодателями региона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предоставлению документов для назначения пенсии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 descr="C:\Users\25062\Desktop\7a59d6311f7c917a188b8457425eaf98_handshake-transparent-png-clip-art-image-gallery-yopriceville-shake-hand-clipart-png_8000-484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51000" y="457200"/>
            <a:ext cx="1295401" cy="99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1854360" y="6769080"/>
            <a:ext cx="4350601" cy="237096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3" name="CustomShape 2"/>
          <p:cNvSpPr/>
          <p:nvPr/>
        </p:nvSpPr>
        <p:spPr>
          <a:xfrm>
            <a:off x="10871280" y="0"/>
            <a:ext cx="5380921" cy="3894840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4" name="CustomShape 3"/>
          <p:cNvSpPr/>
          <p:nvPr/>
        </p:nvSpPr>
        <p:spPr>
          <a:xfrm>
            <a:off x="-64800" y="0"/>
            <a:ext cx="2070361" cy="914004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45" name="object 4"/>
          <p:cNvPicPr/>
          <p:nvPr/>
        </p:nvPicPr>
        <p:blipFill>
          <a:blip r:embed="rId2" cstate="print"/>
          <a:stretch/>
        </p:blipFill>
        <p:spPr>
          <a:xfrm>
            <a:off x="191879" y="0"/>
            <a:ext cx="726841" cy="9140040"/>
          </a:xfrm>
          <a:prstGeom prst="rect">
            <a:avLst/>
          </a:prstGeom>
          <a:ln w="9360">
            <a:noFill/>
          </a:ln>
        </p:spPr>
      </p:pic>
      <p:sp>
        <p:nvSpPr>
          <p:cNvPr id="246" name="CustomShape 4"/>
          <p:cNvSpPr/>
          <p:nvPr/>
        </p:nvSpPr>
        <p:spPr>
          <a:xfrm>
            <a:off x="1879560" y="457201"/>
            <a:ext cx="13565161" cy="91630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45079" tIns="72721" rIns="145079" bIns="7272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500" b="1" spc="-2" dirty="0">
                <a:solidFill>
                  <a:srgbClr val="FFFFFF"/>
                </a:solidFill>
                <a:latin typeface="Times New Roman"/>
                <a:ea typeface="DejaVu Sans"/>
              </a:rPr>
              <a:t>Структура численности пенсионеров по видам получаемых пенсий  </a:t>
            </a:r>
            <a:endParaRPr lang="ru-RU" sz="2500" spc="-2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500" b="1" spc="-2" dirty="0">
                <a:solidFill>
                  <a:srgbClr val="FFFFFF"/>
                </a:solidFill>
                <a:latin typeface="Times New Roman"/>
                <a:ea typeface="DejaVu Sans"/>
              </a:rPr>
              <a:t>по состоянию на 31  декабря  </a:t>
            </a:r>
            <a:r>
              <a:rPr lang="ru-RU" sz="2500" b="1" spc="-2" dirty="0" smtClean="0">
                <a:solidFill>
                  <a:srgbClr val="FFFFFF"/>
                </a:solidFill>
                <a:latin typeface="Times New Roman"/>
                <a:ea typeface="DejaVu Sans"/>
              </a:rPr>
              <a:t>2024 </a:t>
            </a:r>
            <a:r>
              <a:rPr lang="ru-RU" sz="2500" b="1" spc="-2" dirty="0">
                <a:solidFill>
                  <a:srgbClr val="FFFFFF"/>
                </a:solidFill>
                <a:latin typeface="Times New Roman"/>
                <a:ea typeface="DejaVu Sans"/>
              </a:rPr>
              <a:t>года (</a:t>
            </a:r>
            <a:r>
              <a:rPr lang="ru-RU" sz="2500" b="1" spc="-2" dirty="0" smtClean="0">
                <a:solidFill>
                  <a:srgbClr val="FFFFFF"/>
                </a:solidFill>
                <a:latin typeface="Times New Roman"/>
                <a:ea typeface="DejaVu Sans"/>
              </a:rPr>
              <a:t>553 937 </a:t>
            </a:r>
            <a:r>
              <a:rPr lang="ru-RU" sz="2500" b="1" spc="-2" dirty="0">
                <a:solidFill>
                  <a:srgbClr val="FFFFFF"/>
                </a:solidFill>
                <a:latin typeface="Times New Roman"/>
                <a:ea typeface="DejaVu Sans"/>
              </a:rPr>
              <a:t>чел.) </a:t>
            </a:r>
            <a:endParaRPr lang="ru-RU" sz="2500" spc="-2" dirty="0">
              <a:latin typeface="Arial"/>
            </a:endParaRPr>
          </a:p>
        </p:txBody>
      </p:sp>
      <p:sp>
        <p:nvSpPr>
          <p:cNvPr id="248" name="CustomShape 5"/>
          <p:cNvSpPr/>
          <p:nvPr/>
        </p:nvSpPr>
        <p:spPr>
          <a:xfrm>
            <a:off x="11649960" y="8475120"/>
            <a:ext cx="3789001" cy="48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079" tIns="72721" rIns="145079" bIns="72721" anchor="ctr">
            <a:noAutofit/>
          </a:bodyPr>
          <a:lstStyle/>
          <a:p>
            <a:pPr algn="r">
              <a:lnSpc>
                <a:spcPct val="100000"/>
              </a:lnSpc>
            </a:pPr>
            <a:fld id="{1A2CE3EC-828F-4060-AB59-F8CC04E66822}" type="slidenum">
              <a:rPr lang="ru-RU" sz="1900" spc="-2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14</a:t>
            </a:fld>
            <a:endParaRPr lang="ru-RU" sz="1900" spc="-2" dirty="0">
              <a:latin typeface="Arial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64659206"/>
              </p:ext>
            </p:extLst>
          </p:nvPr>
        </p:nvGraphicFramePr>
        <p:xfrm>
          <a:off x="1854359" y="1475658"/>
          <a:ext cx="13584601" cy="7482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stomShape 1"/>
          <p:cNvSpPr/>
          <p:nvPr/>
        </p:nvSpPr>
        <p:spPr>
          <a:xfrm>
            <a:off x="1854361" y="6769080"/>
            <a:ext cx="3679200" cy="237096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0" name="CustomShape 2"/>
          <p:cNvSpPr/>
          <p:nvPr/>
        </p:nvSpPr>
        <p:spPr>
          <a:xfrm>
            <a:off x="9920161" y="0"/>
            <a:ext cx="6332041" cy="3894840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51" name="object 17"/>
          <p:cNvPicPr/>
          <p:nvPr/>
        </p:nvPicPr>
        <p:blipFill>
          <a:blip r:embed="rId2" cstate="print"/>
          <a:stretch/>
        </p:blipFill>
        <p:spPr>
          <a:xfrm>
            <a:off x="446041" y="252000"/>
            <a:ext cx="1277280" cy="764280"/>
          </a:xfrm>
          <a:prstGeom prst="rect">
            <a:avLst/>
          </a:prstGeom>
          <a:ln w="9360">
            <a:noFill/>
          </a:ln>
        </p:spPr>
      </p:pic>
      <p:sp>
        <p:nvSpPr>
          <p:cNvPr id="252" name="CustomShape 3"/>
          <p:cNvSpPr/>
          <p:nvPr/>
        </p:nvSpPr>
        <p:spPr>
          <a:xfrm>
            <a:off x="166679" y="144000"/>
            <a:ext cx="2067481" cy="885204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53" name="object 4"/>
          <p:cNvPicPr/>
          <p:nvPr/>
        </p:nvPicPr>
        <p:blipFill>
          <a:blip r:embed="rId3" cstate="print"/>
          <a:stretch/>
        </p:blipFill>
        <p:spPr>
          <a:xfrm>
            <a:off x="1216439" y="129240"/>
            <a:ext cx="726841" cy="8856360"/>
          </a:xfrm>
          <a:prstGeom prst="rect">
            <a:avLst/>
          </a:prstGeom>
          <a:ln w="9360">
            <a:noFill/>
          </a:ln>
        </p:spPr>
      </p:pic>
      <p:sp>
        <p:nvSpPr>
          <p:cNvPr id="254" name="CustomShape 4"/>
          <p:cNvSpPr/>
          <p:nvPr/>
        </p:nvSpPr>
        <p:spPr>
          <a:xfrm>
            <a:off x="2793962" y="457201"/>
            <a:ext cx="11095920" cy="916304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079" tIns="72721" rIns="145079" bIns="7272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500" b="1" spc="-2" dirty="0">
                <a:solidFill>
                  <a:srgbClr val="FFFFFF"/>
                </a:solidFill>
                <a:latin typeface="Times New Roman"/>
                <a:ea typeface="DejaVu Sans"/>
              </a:rPr>
              <a:t>Динамика общей численности пенсионеров и численности </a:t>
            </a:r>
            <a:endParaRPr lang="ru-RU" sz="2500" spc="-2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500" b="1" spc="-2" dirty="0">
                <a:solidFill>
                  <a:srgbClr val="FFFFFF"/>
                </a:solidFill>
                <a:latin typeface="Times New Roman"/>
                <a:ea typeface="DejaVu Sans"/>
              </a:rPr>
              <a:t>работающих пенсионеров (чел.)</a:t>
            </a:r>
            <a:endParaRPr lang="ru-RU" sz="2500" spc="-2" dirty="0">
              <a:latin typeface="Arial"/>
            </a:endParaRPr>
          </a:p>
        </p:txBody>
      </p:sp>
      <p:sp>
        <p:nvSpPr>
          <p:cNvPr id="255" name="CustomShape 5"/>
          <p:cNvSpPr/>
          <p:nvPr/>
        </p:nvSpPr>
        <p:spPr>
          <a:xfrm>
            <a:off x="12090240" y="1905120"/>
            <a:ext cx="3272761" cy="3196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45079" tIns="72721" rIns="145079" bIns="72721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200" spc="-2" dirty="0">
                <a:solidFill>
                  <a:srgbClr val="000000"/>
                </a:solidFill>
                <a:latin typeface="Times New Roman"/>
                <a:ea typeface="DejaVu Sans"/>
              </a:rPr>
              <a:t>Удельный вес работающих пенсионеров на 31.12.2024 г. – 17,8%</a:t>
            </a:r>
            <a:endParaRPr lang="ru-RU" sz="2200" spc="-2" dirty="0">
              <a:latin typeface="Arial"/>
            </a:endParaRPr>
          </a:p>
        </p:txBody>
      </p:sp>
      <p:sp>
        <p:nvSpPr>
          <p:cNvPr id="256" name="CustomShape 6"/>
          <p:cNvSpPr/>
          <p:nvPr/>
        </p:nvSpPr>
        <p:spPr>
          <a:xfrm>
            <a:off x="11649960" y="8475120"/>
            <a:ext cx="3789001" cy="48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079" tIns="72721" rIns="145079" bIns="72721" anchor="ctr">
            <a:noAutofit/>
          </a:bodyPr>
          <a:lstStyle/>
          <a:p>
            <a:pPr algn="r">
              <a:lnSpc>
                <a:spcPct val="100000"/>
              </a:lnSpc>
            </a:pPr>
            <a:fld id="{85CD9CE8-6DFE-4822-9931-7D08DECB2A6D}" type="slidenum">
              <a:rPr lang="ru-RU" sz="1900" spc="-2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15</a:t>
            </a:fld>
            <a:endParaRPr lang="ru-RU" sz="1900" spc="-2" dirty="0">
              <a:latin typeface="Arial"/>
            </a:endParaRPr>
          </a:p>
        </p:txBody>
      </p:sp>
      <p:graphicFrame>
        <p:nvGraphicFramePr>
          <p:cNvPr id="257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2489922035"/>
              </p:ext>
            </p:extLst>
          </p:nvPr>
        </p:nvGraphicFramePr>
        <p:xfrm>
          <a:off x="2367360" y="1547640"/>
          <a:ext cx="12995641" cy="692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:a16="http://schemas.microsoft.com/office/drawing/2014/main" xmlns="" id="{52A987F7-D57E-BB41-B3EA-950F84B4CD3E}"/>
              </a:ext>
            </a:extLst>
          </p:cNvPr>
          <p:cNvSpPr/>
          <p:nvPr/>
        </p:nvSpPr>
        <p:spPr>
          <a:xfrm>
            <a:off x="0" y="6019800"/>
            <a:ext cx="4699001" cy="3124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xmlns="" id="{BDF85312-D25B-9B40-ADC3-61FC7DB3A4EC}"/>
              </a:ext>
            </a:extLst>
          </p:cNvPr>
          <p:cNvSpPr/>
          <p:nvPr/>
        </p:nvSpPr>
        <p:spPr>
          <a:xfrm>
            <a:off x="10109203" y="7013"/>
            <a:ext cx="6146846" cy="3955387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79763" y="863601"/>
            <a:ext cx="10034121" cy="46166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1" rIns="91440" bIns="45721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Всего назначенных пенсий за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(27652)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4"/>
          <p:cNvGraphicFramePr>
            <a:graphicFrameLocks/>
          </p:cNvGraphicFramePr>
          <p:nvPr/>
        </p:nvGraphicFramePr>
        <p:xfrm>
          <a:off x="1879600" y="1981201"/>
          <a:ext cx="8737600" cy="6664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6"/>
          <p:cNvGraphicFramePr>
            <a:graphicFrameLocks/>
          </p:cNvGraphicFramePr>
          <p:nvPr/>
        </p:nvGraphicFramePr>
        <p:xfrm>
          <a:off x="8128000" y="1981200"/>
          <a:ext cx="8763001" cy="6765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1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11" name="object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8912" y="59268"/>
            <a:ext cx="730955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1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45" name="object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912" y="59268"/>
            <a:ext cx="730955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260601" y="381000"/>
            <a:ext cx="12790311" cy="5386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21917" tIns="60959" rIns="121917" bIns="60959" rtlCol="0">
            <a:spAutoFit/>
          </a:bodyPr>
          <a:lstStyle/>
          <a:p>
            <a:r>
              <a:rPr lang="ru-RU" sz="27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ИЗМЕНЕНИЕ УРОВНЯ МАТЕРИАЛЬНОГО ОБЕСПЕЧНИЯ ПЕНСИОНЕРОВ В  2024 ГОДУ</a:t>
            </a:r>
            <a:endParaRPr lang="ru-RU" sz="27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xmlns="" val="1527012819"/>
              </p:ext>
            </p:extLst>
          </p:nvPr>
        </p:nvGraphicFramePr>
        <p:xfrm>
          <a:off x="1373374" y="1444268"/>
          <a:ext cx="10781212" cy="7264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Oval 58"/>
          <p:cNvSpPr/>
          <p:nvPr/>
        </p:nvSpPr>
        <p:spPr>
          <a:xfrm>
            <a:off x="10538258" y="1865348"/>
            <a:ext cx="747540" cy="72613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3200" b="1" dirty="0" smtClean="0">
              <a:solidFill>
                <a:schemeClr val="tx1"/>
              </a:solidFill>
              <a:latin typeface="FontAwesome" pitchFamily="2" charset="0"/>
            </a:endParaRPr>
          </a:p>
        </p:txBody>
      </p:sp>
      <p:sp>
        <p:nvSpPr>
          <p:cNvPr id="22" name="Oval 58"/>
          <p:cNvSpPr/>
          <p:nvPr/>
        </p:nvSpPr>
        <p:spPr>
          <a:xfrm>
            <a:off x="10513553" y="2976577"/>
            <a:ext cx="747540" cy="72613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3200" b="1" dirty="0" smtClean="0">
              <a:solidFill>
                <a:schemeClr val="tx1"/>
              </a:solidFill>
              <a:latin typeface="FontAwesome" pitchFamily="2" charset="0"/>
            </a:endParaRPr>
          </a:p>
        </p:txBody>
      </p:sp>
      <p:sp>
        <p:nvSpPr>
          <p:cNvPr id="23" name="Oval 58"/>
          <p:cNvSpPr/>
          <p:nvPr/>
        </p:nvSpPr>
        <p:spPr>
          <a:xfrm>
            <a:off x="10513553" y="5412577"/>
            <a:ext cx="747540" cy="72613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3200" b="1" dirty="0" smtClean="0">
              <a:solidFill>
                <a:schemeClr val="tx1"/>
              </a:solidFill>
              <a:latin typeface="FontAwesome" pitchFamily="2" charset="0"/>
            </a:endParaRPr>
          </a:p>
        </p:txBody>
      </p:sp>
      <p:sp>
        <p:nvSpPr>
          <p:cNvPr id="24" name="Oval 58"/>
          <p:cNvSpPr/>
          <p:nvPr/>
        </p:nvSpPr>
        <p:spPr>
          <a:xfrm>
            <a:off x="10513553" y="6545777"/>
            <a:ext cx="747540" cy="72613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3200" b="1" dirty="0" smtClean="0">
              <a:solidFill>
                <a:schemeClr val="tx1"/>
              </a:solidFill>
              <a:latin typeface="FontAwesome" pitchFamily="2" charset="0"/>
            </a:endParaRPr>
          </a:p>
        </p:txBody>
      </p:sp>
      <p:sp>
        <p:nvSpPr>
          <p:cNvPr id="25" name="Oval 58"/>
          <p:cNvSpPr/>
          <p:nvPr/>
        </p:nvSpPr>
        <p:spPr>
          <a:xfrm>
            <a:off x="10556790" y="7636517"/>
            <a:ext cx="747540" cy="72613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3200" b="1" dirty="0" smtClean="0">
              <a:solidFill>
                <a:schemeClr val="tx1"/>
              </a:solidFill>
              <a:latin typeface="FontAwesome" pitchFamily="2" charset="0"/>
            </a:endParaRPr>
          </a:p>
        </p:txBody>
      </p:sp>
      <p:sp>
        <p:nvSpPr>
          <p:cNvPr id="26" name="Oval 58"/>
          <p:cNvSpPr/>
          <p:nvPr/>
        </p:nvSpPr>
        <p:spPr>
          <a:xfrm>
            <a:off x="10513553" y="4235836"/>
            <a:ext cx="747540" cy="72613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3200" b="1" dirty="0" smtClean="0">
              <a:solidFill>
                <a:schemeClr val="tx1"/>
              </a:solidFill>
              <a:latin typeface="FontAwesome" pitchFamily="2" charset="0"/>
            </a:endParaRPr>
          </a:p>
        </p:txBody>
      </p:sp>
      <p:sp>
        <p:nvSpPr>
          <p:cNvPr id="27" name="Freeform 217"/>
          <p:cNvSpPr>
            <a:spLocks noEditPoints="1"/>
          </p:cNvSpPr>
          <p:nvPr/>
        </p:nvSpPr>
        <p:spPr bwMode="auto">
          <a:xfrm>
            <a:off x="10691669" y="2038073"/>
            <a:ext cx="391307" cy="293481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17" tIns="60959" rIns="121917" bIns="60959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Freeform 217"/>
          <p:cNvSpPr>
            <a:spLocks noEditPoints="1"/>
          </p:cNvSpPr>
          <p:nvPr/>
        </p:nvSpPr>
        <p:spPr bwMode="auto">
          <a:xfrm>
            <a:off x="10704937" y="3158356"/>
            <a:ext cx="391307" cy="293481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17" tIns="60959" rIns="121917" bIns="60959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Freeform 217"/>
          <p:cNvSpPr>
            <a:spLocks noEditPoints="1"/>
          </p:cNvSpPr>
          <p:nvPr/>
        </p:nvSpPr>
        <p:spPr bwMode="auto">
          <a:xfrm>
            <a:off x="10732764" y="4439664"/>
            <a:ext cx="391307" cy="293481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17" tIns="60959" rIns="121917" bIns="60959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Freeform 217"/>
          <p:cNvSpPr>
            <a:spLocks noEditPoints="1"/>
          </p:cNvSpPr>
          <p:nvPr/>
        </p:nvSpPr>
        <p:spPr bwMode="auto">
          <a:xfrm>
            <a:off x="10737948" y="5679805"/>
            <a:ext cx="391307" cy="293481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17" tIns="60959" rIns="121917" bIns="60959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2" name="Freeform 217"/>
          <p:cNvSpPr>
            <a:spLocks noEditPoints="1"/>
          </p:cNvSpPr>
          <p:nvPr/>
        </p:nvSpPr>
        <p:spPr bwMode="auto">
          <a:xfrm>
            <a:off x="10716373" y="6751381"/>
            <a:ext cx="391307" cy="293481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17" tIns="60959" rIns="121917" bIns="60959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" name="Freeform 217"/>
          <p:cNvSpPr>
            <a:spLocks noEditPoints="1"/>
          </p:cNvSpPr>
          <p:nvPr/>
        </p:nvSpPr>
        <p:spPr bwMode="auto">
          <a:xfrm>
            <a:off x="10764352" y="7852848"/>
            <a:ext cx="391307" cy="293481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17" tIns="60959" rIns="121917" bIns="60959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1480302" y="1547975"/>
            <a:ext cx="4542969" cy="1070072"/>
          </a:xfrm>
          <a:prstGeom prst="roundRect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ru-RU" sz="1600" spc="-2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Пересчитано </a:t>
            </a:r>
            <a:r>
              <a:rPr lang="ru-RU" sz="1600" b="1" spc="-2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553828</a:t>
            </a:r>
            <a:r>
              <a:rPr lang="ru-RU" sz="1600" spc="-2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пенсионных дел. Средний размер пенсии  </a:t>
            </a:r>
            <a:r>
              <a:rPr lang="ru-RU" sz="1600" b="1" spc="-2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19619,96 </a:t>
            </a:r>
            <a:r>
              <a:rPr lang="ru-RU" sz="1600" spc="-2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 </a:t>
            </a:r>
            <a:endParaRPr lang="ru-RU" sz="1600" spc="-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1480302" y="2928470"/>
            <a:ext cx="4542969" cy="929937"/>
          </a:xfrm>
          <a:prstGeom prst="roundRect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ru-RU" sz="1600" spc="-2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Пересчитано </a:t>
            </a:r>
            <a:r>
              <a:rPr lang="ru-RU" sz="1600" b="1" spc="-2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146579</a:t>
            </a:r>
            <a:r>
              <a:rPr lang="ru-RU" sz="1600" spc="-2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2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пенсионных дел</a:t>
            </a:r>
            <a:r>
              <a:rPr lang="ru-RU" sz="1600" spc="-2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Средний </a:t>
            </a:r>
            <a:r>
              <a:rPr lang="ru-RU" sz="1600" spc="-2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</a:t>
            </a:r>
            <a:r>
              <a:rPr lang="ru-RU" sz="1600" spc="-2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ЕДВ </a:t>
            </a:r>
            <a:r>
              <a:rPr lang="ru-RU" sz="1600" b="1" spc="-2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3007,95 </a:t>
            </a:r>
            <a:r>
              <a:rPr lang="ru-RU" sz="1600" spc="-2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1600" spc="-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1480305" y="4121437"/>
            <a:ext cx="4540827" cy="929937"/>
          </a:xfrm>
          <a:prstGeom prst="roundRect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ru-RU" sz="1600" spc="-2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Пересчитано </a:t>
            </a:r>
            <a:r>
              <a:rPr lang="ru-RU" sz="1600" b="1" spc="-2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49454</a:t>
            </a:r>
            <a:r>
              <a:rPr lang="ru-RU" sz="1600" spc="-2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2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пенсионных </a:t>
            </a:r>
            <a:r>
              <a:rPr lang="ru-RU" sz="1600" spc="-2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дела. </a:t>
            </a:r>
          </a:p>
          <a:p>
            <a:pPr algn="ctr"/>
            <a:r>
              <a:rPr lang="ru-RU" sz="1600" spc="-2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</a:t>
            </a:r>
            <a:r>
              <a:rPr lang="ru-RU" sz="1600" spc="-2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пенсии  </a:t>
            </a:r>
            <a:r>
              <a:rPr lang="ru-RU" sz="1600" b="1" spc="-2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12874,59</a:t>
            </a:r>
            <a:r>
              <a:rPr lang="ru-RU" sz="1600" b="1" spc="-2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2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600" spc="-2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spc="-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1485489" y="5369376"/>
            <a:ext cx="4535643" cy="929937"/>
          </a:xfrm>
          <a:prstGeom prst="roundRect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ru-RU" sz="1600" spc="-2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Пересчитано </a:t>
            </a:r>
            <a:r>
              <a:rPr lang="ru-RU" sz="1600" b="1" spc="-2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1830 </a:t>
            </a:r>
            <a:r>
              <a:rPr lang="ru-RU" sz="1600" spc="-2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пенсионных дел.</a:t>
            </a:r>
          </a:p>
          <a:p>
            <a:pPr algn="ctr"/>
            <a:r>
              <a:rPr lang="ru-RU" sz="1600" spc="-2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Средний размер доплаты  </a:t>
            </a:r>
            <a:r>
              <a:rPr lang="ru-RU" sz="1600" b="1" spc="-2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2114,80</a:t>
            </a:r>
            <a:r>
              <a:rPr lang="ru-RU" sz="1600" b="1" spc="-2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2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1600" spc="-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1485489" y="6461353"/>
            <a:ext cx="4535643" cy="929937"/>
          </a:xfrm>
          <a:prstGeom prst="roundRect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ru-RU" sz="1600" spc="-2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Пересчитано </a:t>
            </a:r>
            <a:r>
              <a:rPr lang="ru-RU" sz="1600" b="1" spc="-2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92132</a:t>
            </a:r>
            <a:r>
              <a:rPr lang="ru-RU" sz="1600" b="1" spc="-2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2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пенсионных дела. Средний размер увеличения  </a:t>
            </a:r>
            <a:r>
              <a:rPr lang="ru-RU" sz="1600" b="1" spc="-2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248,78</a:t>
            </a:r>
            <a:r>
              <a:rPr lang="ru-RU" sz="1600" b="1" spc="-2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2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1600" spc="-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1485489" y="7555626"/>
            <a:ext cx="4535643" cy="929937"/>
          </a:xfrm>
          <a:prstGeom prst="roundRect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ru-RU" sz="1600" spc="-2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Пересчитано </a:t>
            </a:r>
            <a:r>
              <a:rPr lang="ru-RU" sz="1600" b="1" spc="-2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989</a:t>
            </a:r>
            <a:r>
              <a:rPr lang="ru-RU" sz="1600" spc="-2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2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пенсионных дела. </a:t>
            </a:r>
          </a:p>
          <a:p>
            <a:pPr algn="ctr"/>
            <a:r>
              <a:rPr lang="ru-RU" sz="1600" spc="-2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размер НЧ </a:t>
            </a:r>
            <a:r>
              <a:rPr lang="ru-RU" sz="1600" b="1" spc="-2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1516,69</a:t>
            </a:r>
            <a:r>
              <a:rPr lang="ru-RU" sz="1600" b="1" spc="-2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2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 </a:t>
            </a:r>
          </a:p>
          <a:p>
            <a:pPr algn="ctr"/>
            <a:r>
              <a:rPr lang="ru-RU" sz="1600" spc="-2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размер СПВ </a:t>
            </a:r>
            <a:r>
              <a:rPr lang="ru-RU" sz="1600" b="1" spc="-2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2365,28 </a:t>
            </a:r>
            <a:r>
              <a:rPr lang="ru-RU" sz="1600" spc="-2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1600" spc="-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013866" y="2971800"/>
            <a:ext cx="3989936" cy="1591445"/>
          </a:xfrm>
          <a:prstGeom prst="roundRect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ru-RU" sz="1600" spc="-2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Осуществлена единовременная выплата </a:t>
            </a:r>
            <a:r>
              <a:rPr lang="ru-RU" sz="1600" b="1" spc="-2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</a:t>
            </a:r>
            <a:r>
              <a:rPr lang="ru-RU" sz="1600" spc="-2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2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пенсионерам в размере </a:t>
            </a:r>
          </a:p>
          <a:p>
            <a:pPr algn="ctr"/>
            <a:r>
              <a:rPr lang="ru-RU" sz="1600" b="1" spc="-2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10 000 </a:t>
            </a:r>
            <a:r>
              <a:rPr lang="ru-RU" sz="1600" spc="-2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600" spc="-2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spc="-2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 Дню Победы  по Указу от 24.04.2019 № 186</a:t>
            </a:r>
            <a:endParaRPr lang="ru-RU" sz="1600" spc="-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1174044" y="5105401"/>
            <a:ext cx="3601156" cy="279541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ru-RU" sz="2100" b="1" dirty="0" smtClean="0">
                <a:cs typeface="Arial" panose="020B0604020202020204" pitchFamily="34" charset="0"/>
              </a:rPr>
              <a:t>В 2025 году продолжится плановая индексация пенсий и повышение социальных выплат </a:t>
            </a:r>
            <a:endParaRPr lang="ru-RU" sz="2100" b="1" dirty="0">
              <a:cs typeface="Arial" panose="020B0604020202020204" pitchFamily="34" charset="0"/>
            </a:endParaRPr>
          </a:p>
        </p:txBody>
      </p:sp>
      <p:sp>
        <p:nvSpPr>
          <p:cNvPr id="44" name="Oval 58"/>
          <p:cNvSpPr/>
          <p:nvPr/>
        </p:nvSpPr>
        <p:spPr>
          <a:xfrm>
            <a:off x="5156202" y="3200400"/>
            <a:ext cx="1066800" cy="10668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3200" b="1" dirty="0" smtClean="0">
              <a:solidFill>
                <a:schemeClr val="tx1"/>
              </a:solidFill>
              <a:latin typeface="FontAwesome" pitchFamily="2" charset="0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1002" y="35052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67180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bject 3">
            <a:extLst>
              <a:ext uri="{FF2B5EF4-FFF2-40B4-BE49-F238E27FC236}">
                <a16:creationId xmlns:a16="http://schemas.microsoft.com/office/drawing/2014/main" xmlns="" id="{BDF85312-D25B-9B40-ADC3-61FC7DB3A4EC}"/>
              </a:ext>
            </a:extLst>
          </p:cNvPr>
          <p:cNvSpPr/>
          <p:nvPr/>
        </p:nvSpPr>
        <p:spPr>
          <a:xfrm>
            <a:off x="10109203" y="7013"/>
            <a:ext cx="6146846" cy="3955387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0" name="object 2">
            <a:extLst>
              <a:ext uri="{FF2B5EF4-FFF2-40B4-BE49-F238E27FC236}">
                <a16:creationId xmlns:a16="http://schemas.microsoft.com/office/drawing/2014/main" xmlns="" id="{52A987F7-D57E-BB41-B3EA-950F84B4CD3E}"/>
              </a:ext>
            </a:extLst>
          </p:cNvPr>
          <p:cNvSpPr/>
          <p:nvPr/>
        </p:nvSpPr>
        <p:spPr>
          <a:xfrm>
            <a:off x="0" y="6019800"/>
            <a:ext cx="4699001" cy="3124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1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59" name="object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912" y="59268"/>
            <a:ext cx="730955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Цилиндр 75"/>
          <p:cNvSpPr/>
          <p:nvPr/>
        </p:nvSpPr>
        <p:spPr>
          <a:xfrm>
            <a:off x="13314674" y="4798167"/>
            <a:ext cx="679716" cy="1996304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ru-RU"/>
          </a:p>
        </p:txBody>
      </p:sp>
      <p:sp>
        <p:nvSpPr>
          <p:cNvPr id="73" name="Цилиндр 72"/>
          <p:cNvSpPr/>
          <p:nvPr/>
        </p:nvSpPr>
        <p:spPr>
          <a:xfrm>
            <a:off x="14946114" y="1452696"/>
            <a:ext cx="679716" cy="2133919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ru-RU"/>
          </a:p>
        </p:txBody>
      </p:sp>
      <p:sp>
        <p:nvSpPr>
          <p:cNvPr id="62" name="Цилиндр 61"/>
          <p:cNvSpPr/>
          <p:nvPr/>
        </p:nvSpPr>
        <p:spPr>
          <a:xfrm>
            <a:off x="1041401" y="1600200"/>
            <a:ext cx="679716" cy="2183416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ru-RU"/>
          </a:p>
        </p:txBody>
      </p:sp>
      <p:sp>
        <p:nvSpPr>
          <p:cNvPr id="58" name="Цилиндр 57"/>
          <p:cNvSpPr/>
          <p:nvPr/>
        </p:nvSpPr>
        <p:spPr>
          <a:xfrm>
            <a:off x="3814901" y="6530217"/>
            <a:ext cx="679716" cy="2132327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ru-RU"/>
          </a:p>
        </p:txBody>
      </p:sp>
      <p:sp>
        <p:nvSpPr>
          <p:cNvPr id="53" name="Цилиндр 52"/>
          <p:cNvSpPr/>
          <p:nvPr/>
        </p:nvSpPr>
        <p:spPr>
          <a:xfrm>
            <a:off x="2036898" y="2944382"/>
            <a:ext cx="679716" cy="2096433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866229" y="341297"/>
            <a:ext cx="5956972" cy="95410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21917" tIns="60959" rIns="121917" bIns="60959" rtlCol="0">
            <a:spAutoFit/>
          </a:bodyPr>
          <a:lstStyle/>
          <a:p>
            <a:pPr algn="ctr"/>
            <a:r>
              <a:rPr lang="ru-RU" sz="27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ПЕРЕРАСЧЕТЫ В БЕЗЗАЯВИТЕЛЬНОМ ПОРЯДКЕ В  2024 ГОДУ</a:t>
            </a:r>
            <a:endParaRPr lang="ru-RU" sz="27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8" name="Цилиндр 47"/>
          <p:cNvSpPr/>
          <p:nvPr/>
        </p:nvSpPr>
        <p:spPr>
          <a:xfrm>
            <a:off x="2985410" y="4604563"/>
            <a:ext cx="679716" cy="2157408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ru-RU"/>
          </a:p>
        </p:txBody>
      </p:sp>
      <p:grpSp>
        <p:nvGrpSpPr>
          <p:cNvPr id="4" name="Группа 48"/>
          <p:cNvGrpSpPr/>
          <p:nvPr/>
        </p:nvGrpSpPr>
        <p:grpSpPr>
          <a:xfrm>
            <a:off x="3022602" y="5410202"/>
            <a:ext cx="623511" cy="703975"/>
            <a:chOff x="3813075" y="2105660"/>
            <a:chExt cx="493370" cy="47924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0" name="Oval 26"/>
            <p:cNvSpPr/>
            <p:nvPr/>
          </p:nvSpPr>
          <p:spPr>
            <a:xfrm>
              <a:off x="3813075" y="2105660"/>
              <a:ext cx="493370" cy="47924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51" name="Freeform 204"/>
            <p:cNvSpPr>
              <a:spLocks noChangeAspect="1" noEditPoints="1"/>
            </p:cNvSpPr>
            <p:nvPr/>
          </p:nvSpPr>
          <p:spPr bwMode="auto">
            <a:xfrm>
              <a:off x="3880716" y="2197002"/>
              <a:ext cx="379007" cy="252000"/>
            </a:xfrm>
            <a:custGeom>
              <a:avLst/>
              <a:gdLst/>
              <a:ahLst/>
              <a:cxnLst>
                <a:cxn ang="0">
                  <a:pos x="86" y="15"/>
                </a:cxn>
                <a:cxn ang="0">
                  <a:pos x="44" y="29"/>
                </a:cxn>
                <a:cxn ang="0">
                  <a:pos x="43" y="29"/>
                </a:cxn>
                <a:cxn ang="0">
                  <a:pos x="43" y="29"/>
                </a:cxn>
                <a:cxn ang="0">
                  <a:pos x="18" y="21"/>
                </a:cxn>
                <a:cxn ang="0">
                  <a:pos x="14" y="32"/>
                </a:cxn>
                <a:cxn ang="0">
                  <a:pos x="17" y="36"/>
                </a:cxn>
                <a:cxn ang="0">
                  <a:pos x="15" y="40"/>
                </a:cxn>
                <a:cxn ang="0">
                  <a:pos x="17" y="56"/>
                </a:cxn>
                <a:cxn ang="0">
                  <a:pos x="16" y="57"/>
                </a:cxn>
                <a:cxn ang="0">
                  <a:pos x="16" y="58"/>
                </a:cxn>
                <a:cxn ang="0">
                  <a:pos x="8" y="58"/>
                </a:cxn>
                <a:cxn ang="0">
                  <a:pos x="7" y="57"/>
                </a:cxn>
                <a:cxn ang="0">
                  <a:pos x="7" y="56"/>
                </a:cxn>
                <a:cxn ang="0">
                  <a:pos x="9" y="40"/>
                </a:cxn>
                <a:cxn ang="0">
                  <a:pos x="7" y="36"/>
                </a:cxn>
                <a:cxn ang="0">
                  <a:pos x="10" y="32"/>
                </a:cxn>
                <a:cxn ang="0">
                  <a:pos x="13" y="19"/>
                </a:cxn>
                <a:cxn ang="0">
                  <a:pos x="1" y="15"/>
                </a:cxn>
                <a:cxn ang="0">
                  <a:pos x="0" y="14"/>
                </a:cxn>
                <a:cxn ang="0">
                  <a:pos x="1" y="13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44" y="0"/>
                </a:cxn>
                <a:cxn ang="0">
                  <a:pos x="86" y="13"/>
                </a:cxn>
                <a:cxn ang="0">
                  <a:pos x="87" y="14"/>
                </a:cxn>
                <a:cxn ang="0">
                  <a:pos x="86" y="15"/>
                </a:cxn>
                <a:cxn ang="0">
                  <a:pos x="68" y="38"/>
                </a:cxn>
                <a:cxn ang="0">
                  <a:pos x="43" y="48"/>
                </a:cxn>
                <a:cxn ang="0">
                  <a:pos x="19" y="38"/>
                </a:cxn>
                <a:cxn ang="0">
                  <a:pos x="20" y="26"/>
                </a:cxn>
                <a:cxn ang="0">
                  <a:pos x="42" y="33"/>
                </a:cxn>
                <a:cxn ang="0">
                  <a:pos x="43" y="34"/>
                </a:cxn>
                <a:cxn ang="0">
                  <a:pos x="45" y="33"/>
                </a:cxn>
                <a:cxn ang="0">
                  <a:pos x="67" y="26"/>
                </a:cxn>
                <a:cxn ang="0">
                  <a:pos x="68" y="38"/>
                </a:cxn>
              </a:cxnLst>
              <a:rect l="0" t="0" r="r" b="b"/>
              <a:pathLst>
                <a:path w="87" h="58">
                  <a:moveTo>
                    <a:pt x="86" y="15"/>
                  </a:moveTo>
                  <a:cubicBezTo>
                    <a:pt x="44" y="29"/>
                    <a:pt x="44" y="29"/>
                    <a:pt x="44" y="29"/>
                  </a:cubicBezTo>
                  <a:cubicBezTo>
                    <a:pt x="44" y="29"/>
                    <a:pt x="44" y="29"/>
                    <a:pt x="43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6" y="23"/>
                    <a:pt x="15" y="27"/>
                    <a:pt x="14" y="32"/>
                  </a:cubicBezTo>
                  <a:cubicBezTo>
                    <a:pt x="16" y="33"/>
                    <a:pt x="17" y="34"/>
                    <a:pt x="17" y="36"/>
                  </a:cubicBezTo>
                  <a:cubicBezTo>
                    <a:pt x="17" y="38"/>
                    <a:pt x="16" y="39"/>
                    <a:pt x="15" y="40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7"/>
                    <a:pt x="17" y="57"/>
                    <a:pt x="16" y="57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7" y="57"/>
                  </a:cubicBezTo>
                  <a:cubicBezTo>
                    <a:pt x="7" y="57"/>
                    <a:pt x="7" y="57"/>
                    <a:pt x="7" y="56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8" y="39"/>
                    <a:pt x="7" y="38"/>
                    <a:pt x="7" y="36"/>
                  </a:cubicBezTo>
                  <a:cubicBezTo>
                    <a:pt x="7" y="34"/>
                    <a:pt x="8" y="33"/>
                    <a:pt x="10" y="32"/>
                  </a:cubicBezTo>
                  <a:cubicBezTo>
                    <a:pt x="10" y="27"/>
                    <a:pt x="11" y="23"/>
                    <a:pt x="13" y="19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5"/>
                    <a:pt x="0" y="14"/>
                  </a:cubicBezTo>
                  <a:cubicBezTo>
                    <a:pt x="0" y="14"/>
                    <a:pt x="0" y="13"/>
                    <a:pt x="1" y="1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7" y="13"/>
                    <a:pt x="87" y="14"/>
                    <a:pt x="87" y="14"/>
                  </a:cubicBezTo>
                  <a:cubicBezTo>
                    <a:pt x="87" y="15"/>
                    <a:pt x="87" y="15"/>
                    <a:pt x="86" y="15"/>
                  </a:cubicBezTo>
                  <a:close/>
                  <a:moveTo>
                    <a:pt x="68" y="38"/>
                  </a:moveTo>
                  <a:cubicBezTo>
                    <a:pt x="68" y="44"/>
                    <a:pt x="57" y="48"/>
                    <a:pt x="43" y="48"/>
                  </a:cubicBezTo>
                  <a:cubicBezTo>
                    <a:pt x="30" y="48"/>
                    <a:pt x="19" y="44"/>
                    <a:pt x="19" y="38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3" y="34"/>
                    <a:pt x="43" y="34"/>
                  </a:cubicBezTo>
                  <a:cubicBezTo>
                    <a:pt x="44" y="34"/>
                    <a:pt x="45" y="33"/>
                    <a:pt x="45" y="33"/>
                  </a:cubicBezTo>
                  <a:cubicBezTo>
                    <a:pt x="67" y="26"/>
                    <a:pt x="67" y="26"/>
                    <a:pt x="67" y="26"/>
                  </a:cubicBezTo>
                  <a:lnTo>
                    <a:pt x="68" y="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52" name="Picture 2" descr="C:\Users\FilimonovYO\Desktop\Безимени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9468" y="3732946"/>
            <a:ext cx="348896" cy="42719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5" name="Группа 53"/>
          <p:cNvGrpSpPr/>
          <p:nvPr/>
        </p:nvGrpSpPr>
        <p:grpSpPr>
          <a:xfrm>
            <a:off x="3835086" y="7378875"/>
            <a:ext cx="619296" cy="698844"/>
            <a:chOff x="5775178" y="2507649"/>
            <a:chExt cx="493370" cy="47924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5" name="Oval 28"/>
            <p:cNvSpPr/>
            <p:nvPr/>
          </p:nvSpPr>
          <p:spPr>
            <a:xfrm>
              <a:off x="5775178" y="2507649"/>
              <a:ext cx="493370" cy="47924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9144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56" name="Freeform 51"/>
            <p:cNvSpPr>
              <a:spLocks noChangeAspect="1" noEditPoints="1"/>
            </p:cNvSpPr>
            <p:nvPr/>
          </p:nvSpPr>
          <p:spPr bwMode="auto">
            <a:xfrm>
              <a:off x="5839354" y="2607785"/>
              <a:ext cx="178000" cy="252000"/>
            </a:xfrm>
            <a:custGeom>
              <a:avLst/>
              <a:gdLst/>
              <a:ahLst/>
              <a:cxnLst>
                <a:cxn ang="0">
                  <a:pos x="30" y="24"/>
                </a:cxn>
                <a:cxn ang="0">
                  <a:pos x="30" y="54"/>
                </a:cxn>
                <a:cxn ang="0">
                  <a:pos x="26" y="58"/>
                </a:cxn>
                <a:cxn ang="0">
                  <a:pos x="22" y="54"/>
                </a:cxn>
                <a:cxn ang="0">
                  <a:pos x="22" y="40"/>
                </a:cxn>
                <a:cxn ang="0">
                  <a:pos x="19" y="40"/>
                </a:cxn>
                <a:cxn ang="0">
                  <a:pos x="19" y="54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24"/>
                </a:cxn>
                <a:cxn ang="0">
                  <a:pos x="1" y="14"/>
                </a:cxn>
                <a:cxn ang="0">
                  <a:pos x="1" y="9"/>
                </a:cxn>
                <a:cxn ang="0">
                  <a:pos x="6" y="9"/>
                </a:cxn>
                <a:cxn ang="0">
                  <a:pos x="14" y="17"/>
                </a:cxn>
                <a:cxn ang="0">
                  <a:pos x="27" y="17"/>
                </a:cxn>
                <a:cxn ang="0">
                  <a:pos x="35" y="9"/>
                </a:cxn>
                <a:cxn ang="0">
                  <a:pos x="40" y="9"/>
                </a:cxn>
                <a:cxn ang="0">
                  <a:pos x="40" y="14"/>
                </a:cxn>
                <a:cxn ang="0">
                  <a:pos x="30" y="24"/>
                </a:cxn>
                <a:cxn ang="0">
                  <a:pos x="21" y="16"/>
                </a:cxn>
                <a:cxn ang="0">
                  <a:pos x="13" y="8"/>
                </a:cxn>
                <a:cxn ang="0">
                  <a:pos x="21" y="0"/>
                </a:cxn>
                <a:cxn ang="0">
                  <a:pos x="29" y="8"/>
                </a:cxn>
                <a:cxn ang="0">
                  <a:pos x="21" y="16"/>
                </a:cxn>
              </a:cxnLst>
              <a:rect l="0" t="0" r="r" b="b"/>
              <a:pathLst>
                <a:path w="41" h="58">
                  <a:moveTo>
                    <a:pt x="30" y="24"/>
                  </a:moveTo>
                  <a:cubicBezTo>
                    <a:pt x="30" y="54"/>
                    <a:pt x="30" y="54"/>
                    <a:pt x="30" y="54"/>
                  </a:cubicBezTo>
                  <a:cubicBezTo>
                    <a:pt x="30" y="56"/>
                    <a:pt x="28" y="58"/>
                    <a:pt x="26" y="58"/>
                  </a:cubicBezTo>
                  <a:cubicBezTo>
                    <a:pt x="24" y="58"/>
                    <a:pt x="22" y="56"/>
                    <a:pt x="22" y="54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6"/>
                    <a:pt x="18" y="58"/>
                    <a:pt x="15" y="58"/>
                  </a:cubicBezTo>
                  <a:cubicBezTo>
                    <a:pt x="13" y="58"/>
                    <a:pt x="11" y="56"/>
                    <a:pt x="11" y="5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0"/>
                    <a:pt x="1" y="9"/>
                  </a:cubicBezTo>
                  <a:cubicBezTo>
                    <a:pt x="2" y="8"/>
                    <a:pt x="5" y="8"/>
                    <a:pt x="6" y="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7" y="8"/>
                    <a:pt x="39" y="8"/>
                    <a:pt x="40" y="9"/>
                  </a:cubicBezTo>
                  <a:cubicBezTo>
                    <a:pt x="41" y="10"/>
                    <a:pt x="41" y="13"/>
                    <a:pt x="40" y="14"/>
                  </a:cubicBezTo>
                  <a:lnTo>
                    <a:pt x="30" y="24"/>
                  </a:lnTo>
                  <a:close/>
                  <a:moveTo>
                    <a:pt x="21" y="16"/>
                  </a:moveTo>
                  <a:cubicBezTo>
                    <a:pt x="16" y="16"/>
                    <a:pt x="13" y="12"/>
                    <a:pt x="13" y="8"/>
                  </a:cubicBezTo>
                  <a:cubicBezTo>
                    <a:pt x="13" y="4"/>
                    <a:pt x="16" y="0"/>
                    <a:pt x="21" y="0"/>
                  </a:cubicBezTo>
                  <a:cubicBezTo>
                    <a:pt x="25" y="0"/>
                    <a:pt x="29" y="4"/>
                    <a:pt x="29" y="8"/>
                  </a:cubicBezTo>
                  <a:cubicBezTo>
                    <a:pt x="29" y="12"/>
                    <a:pt x="25" y="16"/>
                    <a:pt x="21" y="1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51"/>
            <p:cNvSpPr>
              <a:spLocks noChangeAspect="1" noEditPoints="1"/>
            </p:cNvSpPr>
            <p:nvPr/>
          </p:nvSpPr>
          <p:spPr bwMode="auto">
            <a:xfrm>
              <a:off x="6012175" y="2607785"/>
              <a:ext cx="178000" cy="252000"/>
            </a:xfrm>
            <a:custGeom>
              <a:avLst/>
              <a:gdLst/>
              <a:ahLst/>
              <a:cxnLst>
                <a:cxn ang="0">
                  <a:pos x="30" y="24"/>
                </a:cxn>
                <a:cxn ang="0">
                  <a:pos x="30" y="54"/>
                </a:cxn>
                <a:cxn ang="0">
                  <a:pos x="26" y="58"/>
                </a:cxn>
                <a:cxn ang="0">
                  <a:pos x="22" y="54"/>
                </a:cxn>
                <a:cxn ang="0">
                  <a:pos x="22" y="40"/>
                </a:cxn>
                <a:cxn ang="0">
                  <a:pos x="19" y="40"/>
                </a:cxn>
                <a:cxn ang="0">
                  <a:pos x="19" y="54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24"/>
                </a:cxn>
                <a:cxn ang="0">
                  <a:pos x="1" y="14"/>
                </a:cxn>
                <a:cxn ang="0">
                  <a:pos x="1" y="9"/>
                </a:cxn>
                <a:cxn ang="0">
                  <a:pos x="6" y="9"/>
                </a:cxn>
                <a:cxn ang="0">
                  <a:pos x="14" y="17"/>
                </a:cxn>
                <a:cxn ang="0">
                  <a:pos x="27" y="17"/>
                </a:cxn>
                <a:cxn ang="0">
                  <a:pos x="35" y="9"/>
                </a:cxn>
                <a:cxn ang="0">
                  <a:pos x="40" y="9"/>
                </a:cxn>
                <a:cxn ang="0">
                  <a:pos x="40" y="14"/>
                </a:cxn>
                <a:cxn ang="0">
                  <a:pos x="30" y="24"/>
                </a:cxn>
                <a:cxn ang="0">
                  <a:pos x="21" y="16"/>
                </a:cxn>
                <a:cxn ang="0">
                  <a:pos x="13" y="8"/>
                </a:cxn>
                <a:cxn ang="0">
                  <a:pos x="21" y="0"/>
                </a:cxn>
                <a:cxn ang="0">
                  <a:pos x="29" y="8"/>
                </a:cxn>
                <a:cxn ang="0">
                  <a:pos x="21" y="16"/>
                </a:cxn>
              </a:cxnLst>
              <a:rect l="0" t="0" r="r" b="b"/>
              <a:pathLst>
                <a:path w="41" h="58">
                  <a:moveTo>
                    <a:pt x="30" y="24"/>
                  </a:moveTo>
                  <a:cubicBezTo>
                    <a:pt x="30" y="54"/>
                    <a:pt x="30" y="54"/>
                    <a:pt x="30" y="54"/>
                  </a:cubicBezTo>
                  <a:cubicBezTo>
                    <a:pt x="30" y="56"/>
                    <a:pt x="28" y="58"/>
                    <a:pt x="26" y="58"/>
                  </a:cubicBezTo>
                  <a:cubicBezTo>
                    <a:pt x="24" y="58"/>
                    <a:pt x="22" y="56"/>
                    <a:pt x="22" y="54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6"/>
                    <a:pt x="18" y="58"/>
                    <a:pt x="15" y="58"/>
                  </a:cubicBezTo>
                  <a:cubicBezTo>
                    <a:pt x="13" y="58"/>
                    <a:pt x="11" y="56"/>
                    <a:pt x="11" y="5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0"/>
                    <a:pt x="1" y="9"/>
                  </a:cubicBezTo>
                  <a:cubicBezTo>
                    <a:pt x="2" y="8"/>
                    <a:pt x="5" y="8"/>
                    <a:pt x="6" y="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7" y="8"/>
                    <a:pt x="39" y="8"/>
                    <a:pt x="40" y="9"/>
                  </a:cubicBezTo>
                  <a:cubicBezTo>
                    <a:pt x="41" y="10"/>
                    <a:pt x="41" y="13"/>
                    <a:pt x="40" y="14"/>
                  </a:cubicBezTo>
                  <a:lnTo>
                    <a:pt x="30" y="24"/>
                  </a:lnTo>
                  <a:close/>
                  <a:moveTo>
                    <a:pt x="21" y="16"/>
                  </a:moveTo>
                  <a:cubicBezTo>
                    <a:pt x="16" y="16"/>
                    <a:pt x="13" y="12"/>
                    <a:pt x="13" y="8"/>
                  </a:cubicBezTo>
                  <a:cubicBezTo>
                    <a:pt x="13" y="4"/>
                    <a:pt x="16" y="0"/>
                    <a:pt x="21" y="0"/>
                  </a:cubicBezTo>
                  <a:cubicBezTo>
                    <a:pt x="25" y="0"/>
                    <a:pt x="29" y="4"/>
                    <a:pt x="29" y="8"/>
                  </a:cubicBezTo>
                  <a:cubicBezTo>
                    <a:pt x="29" y="12"/>
                    <a:pt x="25" y="16"/>
                    <a:pt x="21" y="1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96674" y="5504598"/>
            <a:ext cx="501159" cy="501159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004442" y="2229664"/>
            <a:ext cx="532084" cy="532083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1156034" y="2158294"/>
            <a:ext cx="490933" cy="506769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convex"/>
            <a:contourClr>
              <a:srgbClr val="333333"/>
            </a:contourClr>
          </a:sp3d>
        </p:spPr>
      </p:pic>
      <p:sp>
        <p:nvSpPr>
          <p:cNvPr id="66" name="Выноска 1 65"/>
          <p:cNvSpPr/>
          <p:nvPr/>
        </p:nvSpPr>
        <p:spPr>
          <a:xfrm>
            <a:off x="2360168" y="1899468"/>
            <a:ext cx="5070409" cy="446672"/>
          </a:xfrm>
          <a:prstGeom prst="borderCallout1">
            <a:avLst>
              <a:gd name="adj1" fmla="val 45101"/>
              <a:gd name="adj2" fmla="val -255"/>
              <a:gd name="adj3" fmla="val 109491"/>
              <a:gd name="adj4" fmla="val -12081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9" rIns="121917" bIns="60959" rtlCol="0" anchor="ctr"/>
          <a:lstStyle/>
          <a:p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Достижение возраста 80 лет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3770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Выноска 1 66"/>
          <p:cNvSpPr/>
          <p:nvPr/>
        </p:nvSpPr>
        <p:spPr>
          <a:xfrm>
            <a:off x="3243939" y="3209405"/>
            <a:ext cx="4415236" cy="469352"/>
          </a:xfrm>
          <a:prstGeom prst="borderCallout1">
            <a:avLst>
              <a:gd name="adj1" fmla="val 50695"/>
              <a:gd name="adj2" fmla="val 413"/>
              <a:gd name="adj3" fmla="val 142280"/>
              <a:gd name="adj4" fmla="val -1152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Продление выплат по  инвалидности -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14655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Выноска 1 67"/>
          <p:cNvSpPr/>
          <p:nvPr/>
        </p:nvSpPr>
        <p:spPr>
          <a:xfrm>
            <a:off x="3986388" y="5038159"/>
            <a:ext cx="3752795" cy="442963"/>
          </a:xfrm>
          <a:prstGeom prst="borderCallout1">
            <a:avLst>
              <a:gd name="adj1" fmla="val 24706"/>
              <a:gd name="adj2" fmla="val 23"/>
              <a:gd name="adj3" fmla="val 92218"/>
              <a:gd name="adj4" fmla="val -819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9" rIns="121917" bIns="60959" rtlCol="0" anchor="ctr"/>
          <a:lstStyle/>
          <a:p>
            <a:pPr algn="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Продление пенсии по СПК -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6326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Выноска 1 68"/>
          <p:cNvSpPr/>
          <p:nvPr/>
        </p:nvSpPr>
        <p:spPr>
          <a:xfrm>
            <a:off x="4706677" y="7417409"/>
            <a:ext cx="3421323" cy="573208"/>
          </a:xfrm>
          <a:prstGeom prst="borderCallout1">
            <a:avLst>
              <a:gd name="adj1" fmla="val 40146"/>
              <a:gd name="adj2" fmla="val 339"/>
              <a:gd name="adj3" fmla="val 105683"/>
              <a:gd name="adj4" fmla="val -705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Перерасчет ФВ на иждивенцев -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3104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Выноска 1 73"/>
          <p:cNvSpPr/>
          <p:nvPr/>
        </p:nvSpPr>
        <p:spPr>
          <a:xfrm>
            <a:off x="10569014" y="1973727"/>
            <a:ext cx="3759404" cy="439620"/>
          </a:xfrm>
          <a:prstGeom prst="borderCallout1">
            <a:avLst>
              <a:gd name="adj1" fmla="val 40269"/>
              <a:gd name="adj2" fmla="val 100359"/>
              <a:gd name="adj3" fmla="val 154065"/>
              <a:gd name="adj4" fmla="val 11562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9" rIns="121917" bIns="60959"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Периоды ухода на ИЛС -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62036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Выноска 1 76"/>
          <p:cNvSpPr/>
          <p:nvPr/>
        </p:nvSpPr>
        <p:spPr>
          <a:xfrm>
            <a:off x="8610602" y="5028575"/>
            <a:ext cx="4195995" cy="621112"/>
          </a:xfrm>
          <a:prstGeom prst="borderCallout1">
            <a:avLst>
              <a:gd name="adj1" fmla="val 50750"/>
              <a:gd name="adj2" fmla="val 100200"/>
              <a:gd name="adj3" fmla="val 103905"/>
              <a:gd name="adj4" fmla="val 11233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Проверено по итогам массового перерасчета НСУ -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145660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966201" y="528196"/>
            <a:ext cx="6096000" cy="5386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21917" tIns="60959" rIns="121917" bIns="60959" rtlCol="0">
            <a:spAutoFit/>
          </a:bodyPr>
          <a:lstStyle/>
          <a:p>
            <a:pPr algn="ctr"/>
            <a:r>
              <a:rPr lang="ru-RU" sz="27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БЕЗЗАЯВИТЕЛЬНЫЕ ПРОЦЕДУРЫ СФР</a:t>
            </a:r>
            <a:endParaRPr lang="ru-RU" sz="27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455959" y="2299405"/>
            <a:ext cx="1520192" cy="2829129"/>
          </a:xfrm>
          <a:prstGeom prst="rect">
            <a:avLst/>
          </a:pr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Цилиндр 42"/>
          <p:cNvSpPr/>
          <p:nvPr/>
        </p:nvSpPr>
        <p:spPr>
          <a:xfrm>
            <a:off x="14173347" y="3237889"/>
            <a:ext cx="679716" cy="2083199"/>
          </a:xfrm>
          <a:prstGeom prst="can">
            <a:avLst/>
          </a:prstGeom>
          <a:solidFill>
            <a:srgbClr val="0070C0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0" y="4038125"/>
            <a:ext cx="584469" cy="533875"/>
          </a:xfrm>
          <a:prstGeom prst="ellipse">
            <a:avLst/>
          </a:prstGeom>
          <a:ln w="63500" cap="rnd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5" name="Выноска 1 44"/>
          <p:cNvSpPr/>
          <p:nvPr/>
        </p:nvSpPr>
        <p:spPr>
          <a:xfrm>
            <a:off x="9350828" y="3192925"/>
            <a:ext cx="3943447" cy="584419"/>
          </a:xfrm>
          <a:prstGeom prst="borderCallout1">
            <a:avLst>
              <a:gd name="adj1" fmla="val 40269"/>
              <a:gd name="adj2" fmla="val 100359"/>
              <a:gd name="adj3" fmla="val 103647"/>
              <a:gd name="adj4" fmla="val 12216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данных работодателей -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32180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Цилиндр 45"/>
          <p:cNvSpPr/>
          <p:nvPr/>
        </p:nvSpPr>
        <p:spPr>
          <a:xfrm>
            <a:off x="12505500" y="6372966"/>
            <a:ext cx="880299" cy="2161433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ru-RU"/>
          </a:p>
        </p:txBody>
      </p:sp>
      <p:sp>
        <p:nvSpPr>
          <p:cNvPr id="47" name="Выноска 1 46"/>
          <p:cNvSpPr/>
          <p:nvPr/>
        </p:nvSpPr>
        <p:spPr>
          <a:xfrm>
            <a:off x="8890000" y="7543800"/>
            <a:ext cx="3179996" cy="788027"/>
          </a:xfrm>
          <a:prstGeom prst="borderCallout1">
            <a:avLst>
              <a:gd name="adj1" fmla="val 50750"/>
              <a:gd name="adj2" fmla="val 100200"/>
              <a:gd name="adj3" fmla="val 103905"/>
              <a:gd name="adj4" fmla="val 11233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Пересмотр размера Федеральной социальной доплаты  -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152391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Oval 58"/>
          <p:cNvSpPr/>
          <p:nvPr/>
        </p:nvSpPr>
        <p:spPr>
          <a:xfrm>
            <a:off x="12562114" y="7249884"/>
            <a:ext cx="555172" cy="500744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3200" b="1" dirty="0" smtClean="0">
              <a:solidFill>
                <a:schemeClr val="tx1"/>
              </a:solidFill>
              <a:latin typeface="FontAwesome" pitchFamily="2" charset="0"/>
            </a:endParaRP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86007" y="7329139"/>
            <a:ext cx="331799" cy="331799"/>
          </a:xfrm>
          <a:prstGeom prst="rect">
            <a:avLst/>
          </a:prstGeom>
        </p:spPr>
      </p:pic>
      <p:sp>
        <p:nvSpPr>
          <p:cNvPr id="40" name="Выноска 1 39"/>
          <p:cNvSpPr/>
          <p:nvPr/>
        </p:nvSpPr>
        <p:spPr>
          <a:xfrm>
            <a:off x="8813800" y="5867400"/>
            <a:ext cx="3179996" cy="1371600"/>
          </a:xfrm>
          <a:prstGeom prst="borderCallout1">
            <a:avLst>
              <a:gd name="adj1" fmla="val 50750"/>
              <a:gd name="adj2" fmla="val 100200"/>
              <a:gd name="adj3" fmla="val 103905"/>
              <a:gd name="adj4" fmla="val 11233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социальная доплата 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назначена </a:t>
            </a:r>
            <a:r>
              <a:rPr lang="ru-RU" sz="1800" b="1" spc="-2" dirty="0" smtClean="0">
                <a:solidFill>
                  <a:srgbClr val="FF0000"/>
                </a:solidFill>
                <a:latin typeface="Arial" pitchFamily="34" charset="0"/>
                <a:ea typeface="DejaVu Sans"/>
                <a:cs typeface="Arial" pitchFamily="34" charset="0"/>
              </a:rPr>
              <a:t>6757 </a:t>
            </a:r>
            <a:r>
              <a:rPr lang="ru-RU" sz="1600" b="1" spc="-2" dirty="0" smtClean="0">
                <a:solidFill>
                  <a:schemeClr val="tx1"/>
                </a:solidFill>
                <a:latin typeface="Arial" pitchFamily="34" charset="0"/>
                <a:ea typeface="DejaVu Sans"/>
                <a:cs typeface="Arial" pitchFamily="34" charset="0"/>
              </a:rPr>
              <a:t>неработающим пенсионерам </a:t>
            </a: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31063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CustomShape 1"/>
          <p:cNvSpPr/>
          <p:nvPr/>
        </p:nvSpPr>
        <p:spPr>
          <a:xfrm>
            <a:off x="1854360" y="6769080"/>
            <a:ext cx="4350601" cy="237096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2"/>
          <p:cNvSpPr/>
          <p:nvPr/>
        </p:nvSpPr>
        <p:spPr>
          <a:xfrm>
            <a:off x="9920161" y="0"/>
            <a:ext cx="6332041" cy="3894840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CustomShape 3"/>
          <p:cNvSpPr/>
          <p:nvPr/>
        </p:nvSpPr>
        <p:spPr>
          <a:xfrm>
            <a:off x="-25561" y="0"/>
            <a:ext cx="2070361" cy="914004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61" name="object 4"/>
          <p:cNvPicPr/>
          <p:nvPr/>
        </p:nvPicPr>
        <p:blipFill>
          <a:blip r:embed="rId2" cstate="print"/>
          <a:stretch/>
        </p:blipFill>
        <p:spPr>
          <a:xfrm>
            <a:off x="959399" y="0"/>
            <a:ext cx="726841" cy="9140040"/>
          </a:xfrm>
          <a:prstGeom prst="rect">
            <a:avLst/>
          </a:prstGeom>
          <a:ln w="9360">
            <a:noFill/>
          </a:ln>
        </p:spPr>
      </p:pic>
      <p:sp>
        <p:nvSpPr>
          <p:cNvPr id="262" name="CustomShape 4"/>
          <p:cNvSpPr/>
          <p:nvPr/>
        </p:nvSpPr>
        <p:spPr>
          <a:xfrm>
            <a:off x="2641681" y="609481"/>
            <a:ext cx="11934000" cy="531583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079" tIns="72721" rIns="145079" bIns="7272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500" b="1" spc="-2" dirty="0">
                <a:solidFill>
                  <a:srgbClr val="FFFFFF"/>
                </a:solidFill>
                <a:latin typeface="Times New Roman"/>
                <a:ea typeface="DejaVu Sans"/>
              </a:rPr>
              <a:t>Динамика средних размеров страховых пенсий по категориям получателей, руб.</a:t>
            </a:r>
            <a:endParaRPr lang="ru-RU" sz="2500" spc="-2" dirty="0">
              <a:latin typeface="Arial"/>
            </a:endParaRPr>
          </a:p>
        </p:txBody>
      </p:sp>
      <p:sp>
        <p:nvSpPr>
          <p:cNvPr id="263" name="CustomShape 5"/>
          <p:cNvSpPr/>
          <p:nvPr/>
        </p:nvSpPr>
        <p:spPr>
          <a:xfrm>
            <a:off x="11649960" y="8475120"/>
            <a:ext cx="3789001" cy="48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079" tIns="72721" rIns="145079" bIns="72721" anchor="ctr">
            <a:noAutofit/>
          </a:bodyPr>
          <a:lstStyle/>
          <a:p>
            <a:pPr algn="r">
              <a:lnSpc>
                <a:spcPct val="100000"/>
              </a:lnSpc>
            </a:pPr>
            <a:fld id="{099E0693-A14B-4912-86DD-CCE0E887E8E0}" type="slidenum">
              <a:rPr lang="ru-RU" sz="1900" spc="-2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19</a:t>
            </a:fld>
            <a:endParaRPr lang="ru-RU" sz="1900" spc="-2" dirty="0">
              <a:latin typeface="Arial"/>
            </a:endParaRPr>
          </a:p>
        </p:txBody>
      </p:sp>
      <p:graphicFrame>
        <p:nvGraphicFramePr>
          <p:cNvPr id="264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1996031931"/>
              </p:ext>
            </p:extLst>
          </p:nvPr>
        </p:nvGraphicFramePr>
        <p:xfrm>
          <a:off x="2799361" y="1547640"/>
          <a:ext cx="12024361" cy="698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3">
            <a:extLst>
              <a:ext uri="{FF2B5EF4-FFF2-40B4-BE49-F238E27FC236}"/>
            </a:extLst>
          </p:cNvPr>
          <p:cNvSpPr/>
          <p:nvPr/>
        </p:nvSpPr>
        <p:spPr>
          <a:xfrm>
            <a:off x="166515" y="143935"/>
            <a:ext cx="2071511" cy="8856133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30723" name="object 3"/>
          <p:cNvSpPr>
            <a:spLocks/>
          </p:cNvSpPr>
          <p:nvPr/>
        </p:nvSpPr>
        <p:spPr bwMode="auto">
          <a:xfrm>
            <a:off x="10337799" y="2"/>
            <a:ext cx="5918201" cy="3898900"/>
          </a:xfrm>
          <a:custGeom>
            <a:avLst/>
            <a:gdLst>
              <a:gd name="T0" fmla="*/ 2803702 w 6303009"/>
              <a:gd name="T1" fmla="*/ 669214 h 5105400"/>
              <a:gd name="T2" fmla="*/ 2962498 w 6303009"/>
              <a:gd name="T3" fmla="*/ 720132 h 5105400"/>
              <a:gd name="T4" fmla="*/ 3063754 w 6303009"/>
              <a:gd name="T5" fmla="*/ 785599 h 5105400"/>
              <a:gd name="T6" fmla="*/ 3138796 w 6303009"/>
              <a:gd name="T7" fmla="*/ 880161 h 5105400"/>
              <a:gd name="T8" fmla="*/ 3181260 w 6303009"/>
              <a:gd name="T9" fmla="*/ 1011095 h 5105400"/>
              <a:gd name="T10" fmla="*/ 3181179 w 6303009"/>
              <a:gd name="T11" fmla="*/ 1156576 h 5105400"/>
              <a:gd name="T12" fmla="*/ 3141356 w 6303009"/>
              <a:gd name="T13" fmla="*/ 1294783 h 5105400"/>
              <a:gd name="T14" fmla="*/ 3070906 w 6303009"/>
              <a:gd name="T15" fmla="*/ 1411168 h 5105400"/>
              <a:gd name="T16" fmla="*/ 2975673 w 6303009"/>
              <a:gd name="T17" fmla="*/ 1505731 h 5105400"/>
              <a:gd name="T18" fmla="*/ 2862459 w 6303009"/>
              <a:gd name="T19" fmla="*/ 1578471 h 5105400"/>
              <a:gd name="T20" fmla="*/ 2660882 w 6303009"/>
              <a:gd name="T21" fmla="*/ 1643938 h 5105400"/>
              <a:gd name="T22" fmla="*/ 1224846 w 6303009"/>
              <a:gd name="T23" fmla="*/ 2924173 h 5105400"/>
              <a:gd name="T24" fmla="*/ 2694444 w 6303009"/>
              <a:gd name="T25" fmla="*/ 2153122 h 5105400"/>
              <a:gd name="T26" fmla="*/ 2983530 w 6303009"/>
              <a:gd name="T27" fmla="*/ 2080382 h 5105400"/>
              <a:gd name="T28" fmla="*/ 3110391 w 6303009"/>
              <a:gd name="T29" fmla="*/ 2022189 h 5105400"/>
              <a:gd name="T30" fmla="*/ 3225122 w 6303009"/>
              <a:gd name="T31" fmla="*/ 1949449 h 5105400"/>
              <a:gd name="T32" fmla="*/ 3327466 w 6303009"/>
              <a:gd name="T33" fmla="*/ 1869434 h 5105400"/>
              <a:gd name="T34" fmla="*/ 3417166 w 6303009"/>
              <a:gd name="T35" fmla="*/ 1774871 h 5105400"/>
              <a:gd name="T36" fmla="*/ 3493966 w 6303009"/>
              <a:gd name="T37" fmla="*/ 1680308 h 5105400"/>
              <a:gd name="T38" fmla="*/ 3557609 w 6303009"/>
              <a:gd name="T39" fmla="*/ 1578471 h 5105400"/>
              <a:gd name="T40" fmla="*/ 1334759 w 6303009"/>
              <a:gd name="T41" fmla="*/ 138207 h 5105400"/>
              <a:gd name="T42" fmla="*/ 909162 w 6303009"/>
              <a:gd name="T43" fmla="*/ 152755 h 5105400"/>
              <a:gd name="T44" fmla="*/ 624722 w 6303009"/>
              <a:gd name="T45" fmla="*/ 240044 h 5105400"/>
              <a:gd name="T46" fmla="*/ 503714 w 6303009"/>
              <a:gd name="T47" fmla="*/ 305510 h 5105400"/>
              <a:gd name="T48" fmla="*/ 396503 w 6303009"/>
              <a:gd name="T49" fmla="*/ 385525 h 5105400"/>
              <a:gd name="T50" fmla="*/ 302832 w 6303009"/>
              <a:gd name="T51" fmla="*/ 472814 h 5105400"/>
              <a:gd name="T52" fmla="*/ 222441 w 6303009"/>
              <a:gd name="T53" fmla="*/ 567377 h 5105400"/>
              <a:gd name="T54" fmla="*/ 155073 w 6303009"/>
              <a:gd name="T55" fmla="*/ 669214 h 5105400"/>
              <a:gd name="T56" fmla="*/ 100469 w 6303009"/>
              <a:gd name="T57" fmla="*/ 771051 h 5105400"/>
              <a:gd name="T58" fmla="*/ 58370 w 6303009"/>
              <a:gd name="T59" fmla="*/ 872887 h 5105400"/>
              <a:gd name="T60" fmla="*/ 26610 w 6303009"/>
              <a:gd name="T61" fmla="*/ 989272 h 5105400"/>
              <a:gd name="T62" fmla="*/ 4043 w 6303009"/>
              <a:gd name="T63" fmla="*/ 1127480 h 5105400"/>
              <a:gd name="T64" fmla="*/ 1215 w 6303009"/>
              <a:gd name="T65" fmla="*/ 1272961 h 5105400"/>
              <a:gd name="T66" fmla="*/ 17784 w 6303009"/>
              <a:gd name="T67" fmla="*/ 1403894 h 5105400"/>
              <a:gd name="T68" fmla="*/ 53406 w 6303009"/>
              <a:gd name="T69" fmla="*/ 1534827 h 5105400"/>
              <a:gd name="T70" fmla="*/ 107739 w 6303009"/>
              <a:gd name="T71" fmla="*/ 1658486 h 5105400"/>
              <a:gd name="T72" fmla="*/ 180439 w 6303009"/>
              <a:gd name="T73" fmla="*/ 1774871 h 5105400"/>
              <a:gd name="T74" fmla="*/ 284763 w 6303009"/>
              <a:gd name="T75" fmla="*/ 1883982 h 5105400"/>
              <a:gd name="T76" fmla="*/ 390841 w 6303009"/>
              <a:gd name="T77" fmla="*/ 1971271 h 5105400"/>
              <a:gd name="T78" fmla="*/ 499730 w 6303009"/>
              <a:gd name="T79" fmla="*/ 2029463 h 5105400"/>
              <a:gd name="T80" fmla="*/ 628986 w 6303009"/>
              <a:gd name="T81" fmla="*/ 2087656 h 5105400"/>
              <a:gd name="T82" fmla="*/ 918160 w 6303009"/>
              <a:gd name="T83" fmla="*/ 2145848 h 5105400"/>
              <a:gd name="T84" fmla="*/ 1794372 w 6303009"/>
              <a:gd name="T85" fmla="*/ 1658486 h 5105400"/>
              <a:gd name="T86" fmla="*/ 879934 w 6303009"/>
              <a:gd name="T87" fmla="*/ 1636664 h 5105400"/>
              <a:gd name="T88" fmla="*/ 721114 w 6303009"/>
              <a:gd name="T89" fmla="*/ 1578471 h 5105400"/>
              <a:gd name="T90" fmla="*/ 619837 w 6303009"/>
              <a:gd name="T91" fmla="*/ 1513005 h 5105400"/>
              <a:gd name="T92" fmla="*/ 533006 w 6303009"/>
              <a:gd name="T93" fmla="*/ 1396620 h 5105400"/>
              <a:gd name="T94" fmla="*/ 498966 w 6303009"/>
              <a:gd name="T95" fmla="*/ 1265687 h 5105400"/>
              <a:gd name="T96" fmla="*/ 507731 w 6303009"/>
              <a:gd name="T97" fmla="*/ 1112932 h 5105400"/>
              <a:gd name="T98" fmla="*/ 543465 w 6303009"/>
              <a:gd name="T99" fmla="*/ 996547 h 5105400"/>
              <a:gd name="T100" fmla="*/ 599722 w 6303009"/>
              <a:gd name="T101" fmla="*/ 894710 h 5105400"/>
              <a:gd name="T102" fmla="*/ 679656 w 6303009"/>
              <a:gd name="T103" fmla="*/ 800147 h 5105400"/>
              <a:gd name="T104" fmla="*/ 784393 w 6303009"/>
              <a:gd name="T105" fmla="*/ 720132 h 5105400"/>
              <a:gd name="T106" fmla="*/ 944404 w 6303009"/>
              <a:gd name="T107" fmla="*/ 661940 h 5105400"/>
              <a:gd name="T108" fmla="*/ 2237635 w 6303009"/>
              <a:gd name="T109" fmla="*/ 145481 h 5105400"/>
              <a:gd name="T110" fmla="*/ 3563912 w 6303009"/>
              <a:gd name="T111" fmla="*/ 618295 h 5105400"/>
              <a:gd name="T112" fmla="*/ 3503144 w 6303009"/>
              <a:gd name="T113" fmla="*/ 531006 h 5105400"/>
              <a:gd name="T114" fmla="*/ 3366311 w 6303009"/>
              <a:gd name="T115" fmla="*/ 385525 h 5105400"/>
              <a:gd name="T116" fmla="*/ 3272544 w 6303009"/>
              <a:gd name="T117" fmla="*/ 320058 h 5105400"/>
              <a:gd name="T118" fmla="*/ 3159710 w 6303009"/>
              <a:gd name="T119" fmla="*/ 261866 h 5105400"/>
              <a:gd name="T120" fmla="*/ 3026187 w 6303009"/>
              <a:gd name="T121" fmla="*/ 203673 h 5105400"/>
              <a:gd name="T122" fmla="*/ 2765456 w 6303009"/>
              <a:gd name="T123" fmla="*/ 152755 h 51054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303009"/>
              <a:gd name="T187" fmla="*/ 0 h 5105400"/>
              <a:gd name="T188" fmla="*/ 6303009 w 6303009"/>
              <a:gd name="T189" fmla="*/ 5105400 h 51054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438424" y="76200"/>
            <a:ext cx="4992510" cy="4851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45143" tIns="72571" rIns="145143" bIns="72571"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Перечень сокращений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02735" y="533400"/>
          <a:ext cx="15046650" cy="849324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768526"/>
                <a:gridCol w="1856140"/>
                <a:gridCol w="4032516"/>
                <a:gridCol w="933333"/>
                <a:gridCol w="1824393"/>
                <a:gridCol w="5631742"/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№ </a:t>
                      </a:r>
                      <a:r>
                        <a:rPr lang="ru-RU" sz="1300" dirty="0" err="1" smtClean="0"/>
                        <a:t>п</a:t>
                      </a:r>
                      <a:r>
                        <a:rPr lang="ru-RU" sz="1300" dirty="0" smtClean="0"/>
                        <a:t>/</a:t>
                      </a:r>
                      <a:r>
                        <a:rPr lang="ru-RU" sz="1300" dirty="0" err="1" smtClean="0"/>
                        <a:t>п</a:t>
                      </a:r>
                      <a:endParaRPr lang="ru-RU" sz="1300" b="0" dirty="0">
                        <a:solidFill>
                          <a:srgbClr val="002060"/>
                        </a:solidFill>
                      </a:endParaRPr>
                    </a:p>
                  </a:txBody>
                  <a:tcPr marL="128000" marR="12800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Термин/сокращение</a:t>
                      </a:r>
                      <a:endParaRPr lang="ru-RU" sz="1300" b="0" dirty="0">
                        <a:solidFill>
                          <a:srgbClr val="002060"/>
                        </a:solidFill>
                      </a:endParaRPr>
                    </a:p>
                  </a:txBody>
                  <a:tcPr marL="128000" marR="128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Определение/расшифровка</a:t>
                      </a:r>
                      <a:endParaRPr lang="ru-RU" sz="1300" b="0" dirty="0">
                        <a:solidFill>
                          <a:srgbClr val="002060"/>
                        </a:solidFill>
                      </a:endParaRPr>
                    </a:p>
                  </a:txBody>
                  <a:tcPr marL="128000" marR="128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№ </a:t>
                      </a:r>
                      <a:r>
                        <a:rPr lang="ru-RU" sz="1300" dirty="0" err="1" smtClean="0"/>
                        <a:t>п</a:t>
                      </a:r>
                      <a:r>
                        <a:rPr lang="ru-RU" sz="1300" dirty="0" smtClean="0"/>
                        <a:t>/</a:t>
                      </a:r>
                      <a:r>
                        <a:rPr lang="ru-RU" sz="1300" dirty="0" err="1" smtClean="0"/>
                        <a:t>п</a:t>
                      </a:r>
                      <a:endParaRPr lang="ru-RU" sz="1300" b="0" dirty="0">
                        <a:solidFill>
                          <a:srgbClr val="002060"/>
                        </a:solidFill>
                      </a:endParaRPr>
                    </a:p>
                  </a:txBody>
                  <a:tcPr marL="128000" marR="128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Термин/сокращение</a:t>
                      </a:r>
                      <a:endParaRPr lang="ru-RU" sz="1300" b="0" dirty="0">
                        <a:solidFill>
                          <a:srgbClr val="002060"/>
                        </a:solidFill>
                      </a:endParaRPr>
                    </a:p>
                  </a:txBody>
                  <a:tcPr marL="128000" marR="128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Определение/расшифровка</a:t>
                      </a:r>
                      <a:endParaRPr lang="ru-RU" sz="1300" b="0" dirty="0">
                        <a:solidFill>
                          <a:srgbClr val="002060"/>
                        </a:solidFill>
                      </a:endParaRPr>
                    </a:p>
                  </a:txBody>
                  <a:tcPr marL="128000" marR="128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1065"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None/>
                      </a:pPr>
                      <a:r>
                        <a:rPr lang="ru-RU" sz="1300" dirty="0" smtClean="0"/>
                        <a:t>1</a:t>
                      </a:r>
                      <a:endParaRPr lang="ru-RU" sz="1300" dirty="0">
                        <a:solidFill>
                          <a:schemeClr val="accent4"/>
                        </a:solidFill>
                      </a:endParaRPr>
                    </a:p>
                  </a:txBody>
                  <a:tcPr marL="128000" marR="12800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u="none" strike="noStrike" dirty="0" smtClean="0"/>
                        <a:t>ГПХ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u="none" strike="noStrike" dirty="0" smtClean="0"/>
                        <a:t>Гражданско-правового характера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None/>
                      </a:pPr>
                      <a:r>
                        <a:rPr lang="ru-RU" sz="1500" dirty="0" smtClean="0">
                          <a:latin typeface="+mj-lt"/>
                          <a:cs typeface="Times New Roman" pitchFamily="18" charset="0"/>
                        </a:rPr>
                        <a:t>19</a:t>
                      </a:r>
                      <a:endParaRPr lang="ru-RU" sz="1500" dirty="0">
                        <a:solidFill>
                          <a:schemeClr val="accent4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8000" marR="128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500" u="none" strike="noStrike" dirty="0">
                          <a:latin typeface="+mj-lt"/>
                          <a:cs typeface="Times New Roman" pitchFamily="18" charset="0"/>
                        </a:rPr>
                        <a:t>УК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500" u="none" strike="noStrike" dirty="0">
                          <a:latin typeface="+mj-lt"/>
                          <a:cs typeface="Times New Roman" pitchFamily="18" charset="0"/>
                        </a:rPr>
                        <a:t>Управляющая компания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9740"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None/>
                      </a:pPr>
                      <a:r>
                        <a:rPr lang="ru-RU" sz="1300" dirty="0" smtClean="0"/>
                        <a:t>2</a:t>
                      </a:r>
                      <a:endParaRPr lang="ru-RU" sz="1300" dirty="0">
                        <a:solidFill>
                          <a:schemeClr val="accent4"/>
                        </a:solidFill>
                      </a:endParaRPr>
                    </a:p>
                  </a:txBody>
                  <a:tcPr marL="128000" marR="12800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u="none" strike="noStrike" dirty="0" smtClean="0"/>
                        <a:t>ГСП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u="none" strike="noStrike" dirty="0" smtClean="0"/>
                        <a:t>Государственная социальная помощь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None/>
                      </a:pPr>
                      <a:r>
                        <a:rPr lang="ru-RU" sz="1500" dirty="0" smtClean="0">
                          <a:latin typeface="+mj-lt"/>
                          <a:cs typeface="Times New Roman" pitchFamily="18" charset="0"/>
                        </a:rPr>
                        <a:t>20</a:t>
                      </a:r>
                      <a:endParaRPr lang="ru-RU" sz="1500" dirty="0">
                        <a:solidFill>
                          <a:schemeClr val="accent4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8000" marR="128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500" u="none" strike="noStrike" dirty="0">
                          <a:latin typeface="+mj-lt"/>
                          <a:cs typeface="Times New Roman" pitchFamily="18" charset="0"/>
                        </a:rPr>
                        <a:t>ФГИС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500" u="none" strike="noStrike" dirty="0">
                          <a:latin typeface="+mj-lt"/>
                          <a:cs typeface="Times New Roman" pitchFamily="18" charset="0"/>
                        </a:rPr>
                        <a:t>Федеральная государственная информационная система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1065"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None/>
                      </a:pPr>
                      <a:r>
                        <a:rPr lang="ru-RU" sz="1300" dirty="0" smtClean="0"/>
                        <a:t>3</a:t>
                      </a:r>
                      <a:endParaRPr lang="ru-RU" sz="1300" dirty="0">
                        <a:solidFill>
                          <a:schemeClr val="accent4"/>
                        </a:solidFill>
                      </a:endParaRPr>
                    </a:p>
                  </a:txBody>
                  <a:tcPr marL="128000" marR="12800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u="none" strike="noStrike" dirty="0"/>
                        <a:t>ЕВ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u="none" strike="noStrike" dirty="0"/>
                        <a:t>Единовременная выплата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5250" indent="0" algn="l" rtl="0" fontAlgn="t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 21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ОПС </a:t>
                      </a:r>
                      <a:endParaRPr lang="ru-RU" sz="15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63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 - обязательное пенсионное страхование</a:t>
                      </a:r>
                      <a:endParaRPr lang="ru-RU" sz="15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63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76911"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None/>
                      </a:pPr>
                      <a:r>
                        <a:rPr lang="ru-RU" sz="1300" dirty="0" smtClean="0"/>
                        <a:t>4</a:t>
                      </a:r>
                      <a:endParaRPr lang="ru-RU" sz="1300" dirty="0">
                        <a:solidFill>
                          <a:schemeClr val="accent4"/>
                        </a:solidFill>
                      </a:endParaRPr>
                    </a:p>
                  </a:txBody>
                  <a:tcPr marL="128000" marR="12800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u="none" strike="noStrike" dirty="0"/>
                        <a:t>ЕДВ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u="none" strike="noStrike" dirty="0"/>
                        <a:t>Ежемесячная денежная выплата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5250" indent="0" algn="l" rtl="0" fontAlgn="t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22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ОСС </a:t>
                      </a:r>
                      <a:r>
                        <a:rPr lang="ru-RU" sz="1500" kern="1200" dirty="0" err="1">
                          <a:latin typeface="+mj-lt"/>
                          <a:ea typeface="Times New Roman"/>
                          <a:cs typeface="Times New Roman" pitchFamily="18" charset="0"/>
                        </a:rPr>
                        <a:t>НСиПЗ</a:t>
                      </a:r>
                      <a:r>
                        <a:rPr lang="ru-RU" sz="1500" kern="1200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5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63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 - обязательное социальное страхование от несчастных случаев на производстве и профессиональных заболеваний</a:t>
                      </a:r>
                      <a:endParaRPr lang="ru-RU" sz="15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63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76911"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None/>
                      </a:pPr>
                      <a:r>
                        <a:rPr lang="ru-RU" sz="1300" dirty="0" smtClean="0"/>
                        <a:t>5</a:t>
                      </a:r>
                      <a:endParaRPr lang="ru-RU" sz="1300" dirty="0">
                        <a:solidFill>
                          <a:schemeClr val="accent4"/>
                        </a:solidFill>
                      </a:endParaRPr>
                    </a:p>
                  </a:txBody>
                  <a:tcPr marL="128000" marR="12800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u="none" strike="noStrike" dirty="0"/>
                        <a:t>ЕКЦ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u="none" strike="noStrike"/>
                        <a:t>Единый консультационный центр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5250" indent="0" algn="l" rtl="0" fontAlgn="t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23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ОСС ВНИМ</a:t>
                      </a:r>
                      <a:endParaRPr lang="ru-RU" sz="15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63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 -  обязательное социальное страхование на случай временной нетрудоспособности   и   в   связи   с   материнством</a:t>
                      </a:r>
                      <a:endParaRPr lang="ru-RU" sz="15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63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1065"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None/>
                      </a:pPr>
                      <a:r>
                        <a:rPr lang="ru-RU" sz="1300" dirty="0" smtClean="0"/>
                        <a:t>6</a:t>
                      </a:r>
                      <a:endParaRPr lang="ru-RU" sz="1300" dirty="0">
                        <a:solidFill>
                          <a:schemeClr val="accent4"/>
                        </a:solidFill>
                      </a:endParaRPr>
                    </a:p>
                  </a:txBody>
                  <a:tcPr marL="128000" marR="12800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u="none" strike="noStrike" dirty="0"/>
                        <a:t>ЕПГУ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u="none" strike="noStrike"/>
                        <a:t>Единый портал государственных услуг 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5250" indent="0" algn="l" rtl="0" fontAlgn="t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24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ТСР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Технические средства реабилитации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None/>
                      </a:pPr>
                      <a:r>
                        <a:rPr lang="ru-RU" sz="1300" dirty="0" smtClean="0"/>
                        <a:t>7</a:t>
                      </a:r>
                      <a:endParaRPr lang="ru-RU" sz="1300" dirty="0">
                        <a:solidFill>
                          <a:schemeClr val="accent4"/>
                        </a:solidFill>
                      </a:endParaRPr>
                    </a:p>
                  </a:txBody>
                  <a:tcPr marL="128000" marR="12800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u="none" strike="noStrike" dirty="0"/>
                        <a:t>ЕСИА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u="none" strike="noStrike"/>
                        <a:t>Единая система идентификации и аутентификации 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5250" indent="0" algn="l" rtl="0" fontAlgn="t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25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ПОИ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Протезно-ортопедические изделия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1065"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None/>
                      </a:pPr>
                      <a:r>
                        <a:rPr lang="ru-RU" sz="1300" dirty="0" smtClean="0"/>
                        <a:t>8</a:t>
                      </a:r>
                      <a:endParaRPr lang="ru-RU" sz="1300" dirty="0">
                        <a:solidFill>
                          <a:schemeClr val="accent4"/>
                        </a:solidFill>
                      </a:endParaRPr>
                    </a:p>
                  </a:txBody>
                  <a:tcPr marL="128000" marR="12800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u="none" strike="noStrike" dirty="0"/>
                        <a:t>ЗЛ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u="none" strike="noStrike" dirty="0" smtClean="0"/>
                        <a:t>Застрахованное лицо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1065"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None/>
                      </a:pPr>
                      <a:r>
                        <a:rPr lang="ru-RU" sz="1300" dirty="0" smtClean="0"/>
                        <a:t>9</a:t>
                      </a:r>
                      <a:endParaRPr lang="ru-RU" sz="1300" dirty="0">
                        <a:solidFill>
                          <a:schemeClr val="accent4"/>
                        </a:solidFill>
                      </a:endParaRPr>
                    </a:p>
                  </a:txBody>
                  <a:tcPr marL="128000" marR="12800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u="none" strike="noStrike" dirty="0"/>
                        <a:t>ИЛС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u="none" strike="noStrike" dirty="0"/>
                        <a:t>Индивидуальный лицевой счёт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1065"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None/>
                      </a:pPr>
                      <a:r>
                        <a:rPr lang="ru-RU" sz="1300" dirty="0" smtClean="0"/>
                        <a:t>10</a:t>
                      </a:r>
                      <a:endParaRPr lang="ru-RU" sz="1300" dirty="0">
                        <a:solidFill>
                          <a:schemeClr val="accent4"/>
                        </a:solidFill>
                      </a:endParaRPr>
                    </a:p>
                  </a:txBody>
                  <a:tcPr marL="128000" marR="12800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u="none" strike="noStrike" dirty="0"/>
                        <a:t>ЛКЗЛ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u="none" strike="noStrike" dirty="0"/>
                        <a:t>Личный кабинет застрахованного лица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1065"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None/>
                      </a:pPr>
                      <a:r>
                        <a:rPr lang="ru-RU" sz="1300" dirty="0" smtClean="0"/>
                        <a:t>11</a:t>
                      </a:r>
                      <a:endParaRPr lang="ru-RU" sz="1300" dirty="0">
                        <a:solidFill>
                          <a:schemeClr val="accent4"/>
                        </a:solidFill>
                      </a:endParaRPr>
                    </a:p>
                  </a:txBody>
                  <a:tcPr marL="128000" marR="12800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u="none" strike="noStrike" dirty="0"/>
                        <a:t>МГН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u="none" strike="noStrike" dirty="0" err="1"/>
                        <a:t>Маломобильные</a:t>
                      </a:r>
                      <a:r>
                        <a:rPr lang="ru-RU" sz="1300" u="none" strike="noStrike" dirty="0"/>
                        <a:t> группы населения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1065"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None/>
                      </a:pPr>
                      <a:r>
                        <a:rPr lang="ru-RU" sz="1300" dirty="0" smtClean="0"/>
                        <a:t>12</a:t>
                      </a:r>
                      <a:endParaRPr lang="ru-RU" sz="1300" dirty="0">
                        <a:solidFill>
                          <a:schemeClr val="accent4"/>
                        </a:solidFill>
                      </a:endParaRPr>
                    </a:p>
                  </a:txBody>
                  <a:tcPr marL="128000" marR="12800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u="none" strike="noStrike" dirty="0"/>
                        <a:t>МСК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u="none" strike="noStrike" dirty="0"/>
                        <a:t>Материнский семейный капитал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None/>
                      </a:pPr>
                      <a:r>
                        <a:rPr lang="ru-RU" sz="1300" dirty="0" smtClean="0"/>
                        <a:t>13</a:t>
                      </a:r>
                      <a:endParaRPr lang="ru-RU" sz="1300" dirty="0">
                        <a:solidFill>
                          <a:schemeClr val="accent4"/>
                        </a:solidFill>
                      </a:endParaRPr>
                    </a:p>
                  </a:txBody>
                  <a:tcPr marL="128000" marR="12800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u="none" strike="noStrike" dirty="0"/>
                        <a:t>МФЦ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u="none" strike="noStrike" dirty="0"/>
                        <a:t>Многофункциональный центр предоставления государственных и муниципальных услуг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1065"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None/>
                      </a:pPr>
                      <a:r>
                        <a:rPr lang="ru-RU" sz="1300" dirty="0" smtClean="0"/>
                        <a:t>14</a:t>
                      </a:r>
                      <a:endParaRPr lang="ru-RU" sz="1300" dirty="0">
                        <a:solidFill>
                          <a:schemeClr val="accent4"/>
                        </a:solidFill>
                      </a:endParaRPr>
                    </a:p>
                  </a:txBody>
                  <a:tcPr marL="128000" marR="12800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u="none" strike="noStrike" dirty="0"/>
                        <a:t>НПФ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u="none" strike="noStrike" dirty="0"/>
                        <a:t>Негосударственный пенсионный фонд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1065"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None/>
                      </a:pPr>
                      <a:r>
                        <a:rPr lang="ru-RU" sz="1300" dirty="0" smtClean="0"/>
                        <a:t>15</a:t>
                      </a:r>
                      <a:endParaRPr lang="ru-RU" sz="1300" dirty="0">
                        <a:solidFill>
                          <a:schemeClr val="accent4"/>
                        </a:solidFill>
                      </a:endParaRPr>
                    </a:p>
                  </a:txBody>
                  <a:tcPr marL="128000" marR="12800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u="none" strike="noStrike" dirty="0"/>
                        <a:t>НСУ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u="none" strike="noStrike" dirty="0"/>
                        <a:t>Набор социальных услуг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None/>
                      </a:pPr>
                      <a:r>
                        <a:rPr lang="ru-RU" sz="1300" dirty="0" smtClean="0"/>
                        <a:t>16</a:t>
                      </a:r>
                      <a:endParaRPr lang="ru-RU" sz="1300" dirty="0">
                        <a:solidFill>
                          <a:schemeClr val="accent4"/>
                        </a:solidFill>
                      </a:endParaRPr>
                    </a:p>
                  </a:txBody>
                  <a:tcPr marL="128000" marR="12800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u="none" strike="noStrike" dirty="0"/>
                        <a:t>СНИЛС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u="none" strike="noStrike" dirty="0"/>
                        <a:t>Страховой номер индивидуального лицевого счета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1065"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None/>
                      </a:pPr>
                      <a:r>
                        <a:rPr lang="ru-RU" sz="1300" dirty="0" smtClean="0"/>
                        <a:t>17</a:t>
                      </a:r>
                      <a:endParaRPr lang="ru-RU" sz="1300" dirty="0">
                        <a:solidFill>
                          <a:schemeClr val="accent4"/>
                        </a:solidFill>
                      </a:endParaRPr>
                    </a:p>
                  </a:txBody>
                  <a:tcPr marL="128000" marR="12800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u="none" strike="noStrike" dirty="0"/>
                        <a:t>СПК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u="none" strike="noStrike" dirty="0"/>
                        <a:t>Пенсия по случаю потери кормильца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1065"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None/>
                      </a:pPr>
                      <a:r>
                        <a:rPr lang="ru-RU" sz="1300" dirty="0" smtClean="0"/>
                        <a:t>18</a:t>
                      </a:r>
                      <a:endParaRPr lang="ru-RU" sz="1300" dirty="0">
                        <a:solidFill>
                          <a:schemeClr val="accent4"/>
                        </a:solidFill>
                      </a:endParaRPr>
                    </a:p>
                  </a:txBody>
                  <a:tcPr marL="128000" marR="12800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u="none" strike="noStrike" dirty="0"/>
                        <a:t>ТО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u="none" strike="noStrike" dirty="0"/>
                        <a:t>Территориальный орган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1938000" y="8657169"/>
            <a:ext cx="3793067" cy="486833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1422359" y="6400800"/>
            <a:ext cx="3580921" cy="274284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CustomShape 2"/>
          <p:cNvSpPr/>
          <p:nvPr/>
        </p:nvSpPr>
        <p:spPr>
          <a:xfrm>
            <a:off x="10109162" y="6840"/>
            <a:ext cx="6146640" cy="3954960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" name="CustomShape 3"/>
          <p:cNvSpPr/>
          <p:nvPr/>
        </p:nvSpPr>
        <p:spPr>
          <a:xfrm>
            <a:off x="-25559" y="0"/>
            <a:ext cx="1944000" cy="914364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2" name="object 4"/>
          <p:cNvPicPr/>
          <p:nvPr/>
        </p:nvPicPr>
        <p:blipFill>
          <a:blip r:embed="rId2" cstate="print"/>
          <a:stretch/>
        </p:blipFill>
        <p:spPr>
          <a:xfrm>
            <a:off x="318961" y="59400"/>
            <a:ext cx="730441" cy="9084240"/>
          </a:xfrm>
          <a:prstGeom prst="rect">
            <a:avLst/>
          </a:prstGeom>
          <a:ln w="9360">
            <a:noFill/>
          </a:ln>
        </p:spPr>
      </p:pic>
      <p:sp>
        <p:nvSpPr>
          <p:cNvPr id="53" name="TextShape 4"/>
          <p:cNvSpPr txBox="1"/>
          <p:nvPr/>
        </p:nvSpPr>
        <p:spPr>
          <a:xfrm>
            <a:off x="2031840" y="1295280"/>
            <a:ext cx="13791961" cy="6705360"/>
          </a:xfrm>
          <a:prstGeom prst="rect">
            <a:avLst/>
          </a:prstGeom>
          <a:noFill/>
          <a:ln>
            <a:noFill/>
          </a:ln>
        </p:spPr>
        <p:txBody>
          <a:bodyPr lIns="145079" tIns="72721" rIns="145079" bIns="72721">
            <a:normAutofit/>
          </a:bodyPr>
          <a:lstStyle/>
          <a:p>
            <a:pPr marL="544320" indent="-543960" algn="just">
              <a:spcBef>
                <a:spcPts val="459"/>
              </a:spcBef>
            </a:pPr>
            <a:r>
              <a:rPr lang="ru-RU" sz="2200" b="1" spc="-2" dirty="0">
                <a:solidFill>
                  <a:srgbClr val="003399"/>
                </a:solidFill>
                <a:latin typeface="Times New Roman"/>
              </a:rPr>
              <a:t>  1. </a:t>
            </a:r>
            <a:r>
              <a:rPr lang="ru-RU" sz="2200" b="1" spc="-2" dirty="0" smtClean="0">
                <a:solidFill>
                  <a:srgbClr val="003399"/>
                </a:solidFill>
                <a:latin typeface="Times New Roman"/>
              </a:rPr>
              <a:t>  </a:t>
            </a:r>
            <a:r>
              <a:rPr lang="ru-RU" sz="2200" b="1" spc="-2" dirty="0" err="1" smtClean="0">
                <a:solidFill>
                  <a:srgbClr val="003399"/>
                </a:solidFill>
                <a:latin typeface="Times New Roman"/>
              </a:rPr>
              <a:t>Беззаявительное</a:t>
            </a:r>
            <a:r>
              <a:rPr lang="ru-RU" sz="2200" b="1" spc="-2" dirty="0" smtClean="0">
                <a:solidFill>
                  <a:srgbClr val="003399"/>
                </a:solidFill>
                <a:latin typeface="Times New Roman"/>
              </a:rPr>
              <a:t> </a:t>
            </a:r>
            <a:r>
              <a:rPr lang="ru-RU" sz="2200" b="1" spc="-2" dirty="0">
                <a:solidFill>
                  <a:srgbClr val="003399"/>
                </a:solidFill>
                <a:latin typeface="Times New Roman"/>
              </a:rPr>
              <a:t>назначение:</a:t>
            </a:r>
            <a:endParaRPr lang="x-none" sz="2200" spc="-2">
              <a:solidFill>
                <a:srgbClr val="000000"/>
              </a:solidFill>
              <a:latin typeface="Calibri"/>
            </a:endParaRPr>
          </a:p>
          <a:p>
            <a:pPr marL="544320" indent="-543960" algn="just">
              <a:spcBef>
                <a:spcPts val="400"/>
              </a:spcBef>
            </a:pPr>
            <a:endParaRPr lang="x-none" sz="2200" spc="-2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</a:pPr>
            <a:r>
              <a:rPr lang="ru-RU" sz="2100" b="1" spc="-2" dirty="0">
                <a:solidFill>
                  <a:srgbClr val="000099"/>
                </a:solidFill>
                <a:latin typeface="Times New Roman"/>
              </a:rPr>
              <a:t> </a:t>
            </a:r>
            <a:endParaRPr lang="x-none" sz="2100" spc="-2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lang="x-none" sz="2100" spc="-2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lang="x-none" sz="2100" spc="-2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lang="x-none" sz="2100" spc="-2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lang="x-none" sz="2100" spc="-2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lang="x-none" sz="2100" spc="-2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lang="x-none" sz="2100" spc="-2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lang="x-none" sz="2100" spc="-2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lang="x-none" sz="2100" spc="-2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lang="x-none" sz="2100" spc="-2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lang="x-none" sz="2100" spc="-2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lang="x-none" sz="2100" spc="-2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lang="x-none" sz="2100" spc="-2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</a:pPr>
            <a:r>
              <a:rPr lang="ru-RU" sz="2100" spc="-2" dirty="0" smtClean="0">
                <a:solidFill>
                  <a:srgbClr val="000099"/>
                </a:solidFill>
                <a:latin typeface="Times New Roman"/>
              </a:rPr>
              <a:t>   </a:t>
            </a:r>
            <a:r>
              <a:rPr lang="ru-RU" sz="2400" b="1" spc="-2" dirty="0">
                <a:solidFill>
                  <a:srgbClr val="000099"/>
                </a:solidFill>
                <a:latin typeface="Times New Roman"/>
              </a:rPr>
              <a:t>2. </a:t>
            </a:r>
            <a:r>
              <a:rPr lang="ru-RU" sz="2400" b="1" spc="-2" dirty="0" smtClean="0">
                <a:solidFill>
                  <a:srgbClr val="000099"/>
                </a:solidFill>
                <a:latin typeface="Times New Roman"/>
              </a:rPr>
              <a:t>   </a:t>
            </a:r>
            <a:r>
              <a:rPr lang="ru-RU" sz="2200" b="1" spc="-2" dirty="0" smtClean="0">
                <a:solidFill>
                  <a:srgbClr val="000099"/>
                </a:solidFill>
                <a:latin typeface="Times New Roman"/>
              </a:rPr>
              <a:t>Назначение </a:t>
            </a:r>
            <a:r>
              <a:rPr lang="ru-RU" sz="2200" b="1" spc="-2" dirty="0">
                <a:solidFill>
                  <a:srgbClr val="000099"/>
                </a:solidFill>
                <a:latin typeface="Times New Roman"/>
              </a:rPr>
              <a:t>страховой пенсии по старости в автоматическом режиме  («</a:t>
            </a:r>
            <a:r>
              <a:rPr lang="ru-RU" sz="2200" b="1" spc="-2" dirty="0" err="1">
                <a:solidFill>
                  <a:srgbClr val="000099"/>
                </a:solidFill>
                <a:latin typeface="Times New Roman"/>
              </a:rPr>
              <a:t>Пенсия-Онлайн</a:t>
            </a:r>
            <a:r>
              <a:rPr lang="ru-RU" sz="2200" b="1" spc="-2" dirty="0">
                <a:solidFill>
                  <a:srgbClr val="000099"/>
                </a:solidFill>
                <a:latin typeface="Times New Roman"/>
              </a:rPr>
              <a:t>») </a:t>
            </a:r>
            <a:r>
              <a:rPr lang="ru-RU" sz="2200" b="1" spc="-2" dirty="0">
                <a:solidFill>
                  <a:srgbClr val="FF0000"/>
                </a:solidFill>
                <a:latin typeface="Times New Roman"/>
              </a:rPr>
              <a:t>(2619</a:t>
            </a:r>
            <a:r>
              <a:rPr lang="ru-RU" sz="2200" b="1" spc="-2" dirty="0" smtClean="0">
                <a:solidFill>
                  <a:srgbClr val="FF0000"/>
                </a:solidFill>
                <a:latin typeface="Times New Roman"/>
              </a:rPr>
              <a:t>)</a:t>
            </a:r>
          </a:p>
          <a:p>
            <a:pPr marL="177800" algn="just">
              <a:spcBef>
                <a:spcPts val="1200"/>
              </a:spcBef>
            </a:pPr>
            <a:r>
              <a:rPr lang="ru-RU" sz="2200" b="1" spc="-2" dirty="0" smtClean="0">
                <a:solidFill>
                  <a:srgbClr val="000099"/>
                </a:solidFill>
                <a:latin typeface="Times New Roman"/>
              </a:rPr>
              <a:t>3. </a:t>
            </a:r>
            <a:r>
              <a:rPr lang="ru-RU" sz="2200" b="1" spc="-2" dirty="0" err="1" smtClean="0">
                <a:solidFill>
                  <a:srgbClr val="000099"/>
                </a:solidFill>
                <a:latin typeface="Times New Roman"/>
              </a:rPr>
              <a:t>Беззаявительный</a:t>
            </a:r>
            <a:r>
              <a:rPr lang="ru-RU" sz="2200" b="1" spc="-2" dirty="0" smtClean="0">
                <a:solidFill>
                  <a:srgbClr val="000099"/>
                </a:solidFill>
                <a:latin typeface="Times New Roman"/>
              </a:rPr>
              <a:t> перерасчет фиксированной выплаты к страховой пенсии по старости (инвалидности) лицам, которые приобрели необходимую продолжительность страхового и «северного» стажа  </a:t>
            </a:r>
            <a:r>
              <a:rPr lang="ru-RU" sz="2200" b="1" spc="-2" dirty="0" smtClean="0">
                <a:solidFill>
                  <a:srgbClr val="FF0000"/>
                </a:solidFill>
                <a:latin typeface="Times New Roman"/>
              </a:rPr>
              <a:t>(249)</a:t>
            </a:r>
            <a:endParaRPr lang="x-none" sz="2200" b="1" spc="-2">
              <a:solidFill>
                <a:srgbClr val="FF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</a:pPr>
            <a:endParaRPr lang="x-none" sz="2200" spc="-2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CustomShape 5"/>
          <p:cNvSpPr/>
          <p:nvPr/>
        </p:nvSpPr>
        <p:spPr>
          <a:xfrm>
            <a:off x="4394160" y="457200"/>
            <a:ext cx="7273440" cy="46021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pc="-2" dirty="0">
                <a:solidFill>
                  <a:srgbClr val="FFFFFF"/>
                </a:solidFill>
                <a:latin typeface="Times New Roman"/>
              </a:rPr>
              <a:t>Реализация «удобного» закона</a:t>
            </a:r>
            <a:endParaRPr lang="ru-RU" sz="2400" spc="-2" dirty="0">
              <a:latin typeface="Arial"/>
            </a:endParaRPr>
          </a:p>
        </p:txBody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="" xmlns:p15="http://schemas.microsoft.com/office/powerpoint/2012/main" xmlns:mc="http://schemas.openxmlformats.org/markup-compatibility/2006" xmlns:p14="http://schemas.microsoft.com/office/powerpoint/2010/main" val="4002788263"/>
              </p:ext>
            </p:extLst>
          </p:nvPr>
        </p:nvGraphicFramePr>
        <p:xfrm>
          <a:off x="2641680" y="1828800"/>
          <a:ext cx="1234432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5" name="TextShape 6"/>
          <p:cNvSpPr txBox="1"/>
          <p:nvPr/>
        </p:nvSpPr>
        <p:spPr>
          <a:xfrm>
            <a:off x="11649959" y="8475120"/>
            <a:ext cx="3792601" cy="486360"/>
          </a:xfrm>
          <a:prstGeom prst="rect">
            <a:avLst/>
          </a:prstGeom>
          <a:noFill/>
          <a:ln>
            <a:noFill/>
          </a:ln>
        </p:spPr>
        <p:txBody>
          <a:bodyPr lIns="145079" tIns="72721" rIns="145079" bIns="72721" anchor="ctr">
            <a:noAutofit/>
          </a:bodyPr>
          <a:lstStyle/>
          <a:p>
            <a:pPr algn="r">
              <a:lnSpc>
                <a:spcPct val="100000"/>
              </a:lnSpc>
            </a:pPr>
            <a:fld id="{A2A44895-DB46-4B8F-A902-2623F576C89F}" type="slidenum">
              <a:rPr lang="ru-RU" sz="1900" spc="-2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20</a:t>
            </a:fld>
            <a:endParaRPr lang="ru-RU" sz="1900" spc="-2" dirty="0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="" xmlns:a16="http://schemas.microsoft.com/office/drawing/2014/main" id="{52A987F7-D57E-BB41-B3EA-950F84B4CD3E}"/>
              </a:ext>
            </a:extLst>
          </p:cNvPr>
          <p:cNvSpPr/>
          <p:nvPr/>
        </p:nvSpPr>
        <p:spPr>
          <a:xfrm>
            <a:off x="1422400" y="6400800"/>
            <a:ext cx="3581401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="" xmlns:a16="http://schemas.microsoft.com/office/drawing/2014/main" id="{BDF85312-D25B-9B40-ADC3-61FC7DB3A4EC}"/>
              </a:ext>
            </a:extLst>
          </p:cNvPr>
          <p:cNvSpPr/>
          <p:nvPr/>
        </p:nvSpPr>
        <p:spPr>
          <a:xfrm>
            <a:off x="10109203" y="7013"/>
            <a:ext cx="6146846" cy="3955387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1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59268"/>
            <a:ext cx="730955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803399" y="1371600"/>
            <a:ext cx="13335001" cy="202114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81360" tIns="40679" rIns="81360" bIns="40679">
            <a:spAutoFit/>
          </a:bodyPr>
          <a:lstStyle/>
          <a:p>
            <a:pPr algn="just">
              <a:tabLst>
                <a:tab pos="0" algn="l"/>
                <a:tab pos="914399" algn="l"/>
                <a:tab pos="1828798" algn="l"/>
                <a:tab pos="2743197" algn="l"/>
                <a:tab pos="3657596" algn="l"/>
                <a:tab pos="4571995" algn="l"/>
                <a:tab pos="5486395" algn="l"/>
                <a:tab pos="6400794" algn="l"/>
                <a:tab pos="7315193" algn="l"/>
                <a:tab pos="8229592" algn="l"/>
                <a:tab pos="9143991" algn="l"/>
                <a:tab pos="10058390" algn="l"/>
              </a:tabLst>
            </a:pPr>
            <a:r>
              <a:rPr lang="ru-RU" sz="21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1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целях сохранения пенсионных прав граждан и установления пенсий по данным индивидуального лицевого счета, усовершенствования и повышения эффективности дистанционного взаимодействия с лицами </a:t>
            </a:r>
            <a:r>
              <a:rPr lang="ru-RU" sz="21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предпенсионного</a:t>
            </a:r>
            <a:r>
              <a:rPr lang="ru-RU" sz="21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возраста в части назначения пенсий без личной явки гражданина проводится заблаговременная работа с документами, необходимыми для назначения пенсии. </a:t>
            </a:r>
          </a:p>
          <a:p>
            <a:pPr algn="just">
              <a:tabLst>
                <a:tab pos="0" algn="l"/>
                <a:tab pos="914399" algn="l"/>
                <a:tab pos="1828798" algn="l"/>
                <a:tab pos="2743197" algn="l"/>
                <a:tab pos="3657596" algn="l"/>
                <a:tab pos="4571995" algn="l"/>
                <a:tab pos="5486395" algn="l"/>
                <a:tab pos="6400794" algn="l"/>
                <a:tab pos="7315193" algn="l"/>
                <a:tab pos="8229592" algn="l"/>
                <a:tab pos="9143991" algn="l"/>
                <a:tab pos="10058390" algn="l"/>
              </a:tabLst>
            </a:pPr>
            <a:r>
              <a:rPr lang="ru-RU" sz="21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sz="21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1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21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 итогам проведенной заблаговременной работы назначено </a:t>
            </a:r>
            <a:r>
              <a:rPr lang="ru-RU" sz="21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99,95 %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страховых пенсий (за исключением пенсий по случаю потери кормильца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1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/>
        </p:nvGraphicFramePr>
        <p:xfrm>
          <a:off x="2641600" y="3429000"/>
          <a:ext cx="11582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970213" y="685801"/>
            <a:ext cx="10720388" cy="46166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1" rIns="91440" bIns="45721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Заблаговременная работа с гражданами предпенсионного возраста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="" xmlns:a16="http://schemas.microsoft.com/office/drawing/2014/main" id="{52A987F7-D57E-BB41-B3EA-950F84B4CD3E}"/>
              </a:ext>
            </a:extLst>
          </p:cNvPr>
          <p:cNvSpPr/>
          <p:nvPr/>
        </p:nvSpPr>
        <p:spPr>
          <a:xfrm>
            <a:off x="1422400" y="6400800"/>
            <a:ext cx="3581401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1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59268"/>
            <a:ext cx="730955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095752" y="533401"/>
            <a:ext cx="8064500" cy="46166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1" rIns="91440" bIns="45721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полноты сведений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ИЛС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1803400" y="1295400"/>
            <a:ext cx="13563600" cy="1708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1440" tIns="45721" rIns="91440" bIns="45721">
            <a:spAutoFit/>
          </a:bodyPr>
          <a:lstStyle/>
          <a:p>
            <a:pPr algn="just"/>
            <a:r>
              <a:rPr lang="ru-RU" sz="21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1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2024 году 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от граждан поступило </a:t>
            </a:r>
            <a:r>
              <a:rPr lang="ru-RU" sz="21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3408 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заявлений о корректировке сведений индивидуального  (персонифицированного) учета, из них </a:t>
            </a:r>
            <a:r>
              <a:rPr lang="ru-RU" sz="21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674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заявления снято с рассмотрения в связи с непредставлением заявителем необходимых документов. </a:t>
            </a:r>
          </a:p>
          <a:p>
            <a:pPr indent="450850" algn="just"/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 результатам рассмотрения заявлений вынесено </a:t>
            </a:r>
            <a:r>
              <a:rPr lang="ru-RU" sz="21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1737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решений о корректировке (</a:t>
            </a:r>
            <a:r>
              <a:rPr lang="ru-RU" sz="21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64%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1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882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решения об отказе в корректировке (</a:t>
            </a:r>
            <a:r>
              <a:rPr lang="ru-RU" sz="21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32%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1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041400" y="7086600"/>
            <a:ext cx="15011400" cy="1708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440" tIns="45721" rIns="91440" bIns="45721" anchor="ctr">
            <a:spAutoFit/>
          </a:bodyPr>
          <a:lstStyle/>
          <a:p>
            <a:pPr indent="396874" algn="just" eaLnBrk="0" hangingPunct="0">
              <a:defRPr/>
            </a:pPr>
            <a:r>
              <a:rPr lang="ru-RU" sz="21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1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1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21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проводились плановые проверки сведений индивидуального (персонифицированного) учета за 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1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год в части:</a:t>
            </a:r>
          </a:p>
          <a:p>
            <a:pPr indent="396874" algn="just" eaLnBrk="0" hangingPunct="0">
              <a:defRPr/>
            </a:pPr>
            <a:r>
              <a:rPr lang="ru-RU" sz="21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стажа </a:t>
            </a:r>
            <a:r>
              <a:rPr lang="ru-RU" sz="21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 соответствующих видах работ. Проверено </a:t>
            </a:r>
            <a:r>
              <a:rPr lang="ru-RU" sz="21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2307 </a:t>
            </a:r>
            <a:r>
              <a:rPr lang="ru-RU" sz="21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страхователей и </a:t>
            </a:r>
            <a:r>
              <a:rPr lang="ru-RU" sz="21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91194 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сведения</a:t>
            </a:r>
            <a:r>
              <a:rPr lang="ru-RU" sz="21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21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96874" algn="just" eaLnBrk="0" hangingPunct="0">
              <a:defRPr/>
            </a:pPr>
            <a:r>
              <a:rPr lang="ru-RU" sz="21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страхового стажа в отношении работников, замещающих государственные должности, должности государственной гражданской и муниципальной службы. Проверено </a:t>
            </a:r>
            <a:r>
              <a:rPr lang="ru-RU" sz="21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470 </a:t>
            </a:r>
            <a:r>
              <a:rPr lang="ru-RU" sz="21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страхователей</a:t>
            </a:r>
            <a:r>
              <a:rPr lang="ru-RU" sz="21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1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5321 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сведение. </a:t>
            </a:r>
            <a:endParaRPr lang="ru-RU" sz="21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96874" algn="just" eaLnBrk="0" hangingPunct="0">
              <a:defRPr/>
            </a:pPr>
            <a:r>
              <a:rPr lang="ru-RU" sz="21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 результатам проверок выявлено </a:t>
            </a:r>
            <a:r>
              <a:rPr lang="ru-RU" sz="21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747 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недостоверных </a:t>
            </a:r>
            <a:r>
              <a:rPr lang="ru-RU" sz="21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сведений 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1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менее 1%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1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12090400" y="8382000"/>
            <a:ext cx="3793067" cy="486833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22</a:t>
            </a:fld>
            <a:endParaRPr lang="ru-RU" dirty="0"/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1803400" y="2667000"/>
          <a:ext cx="62484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Содержимое 4"/>
          <p:cNvGraphicFramePr>
            <a:graphicFrameLocks noGrp="1"/>
          </p:cNvGraphicFramePr>
          <p:nvPr>
            <p:ph idx="1"/>
          </p:nvPr>
        </p:nvGraphicFramePr>
        <p:xfrm>
          <a:off x="8128001" y="2743200"/>
          <a:ext cx="74412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:a16="http://schemas.microsoft.com/office/drawing/2014/main" xmlns="" id="{52A987F7-D57E-BB41-B3EA-950F84B4CD3E}"/>
              </a:ext>
            </a:extLst>
          </p:cNvPr>
          <p:cNvSpPr/>
          <p:nvPr/>
        </p:nvSpPr>
        <p:spPr>
          <a:xfrm>
            <a:off x="1422400" y="6400800"/>
            <a:ext cx="3581401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xmlns="" id="{BDF85312-D25B-9B40-ADC3-61FC7DB3A4EC}"/>
              </a:ext>
            </a:extLst>
          </p:cNvPr>
          <p:cNvSpPr/>
          <p:nvPr/>
        </p:nvSpPr>
        <p:spPr>
          <a:xfrm>
            <a:off x="10109203" y="7013"/>
            <a:ext cx="6146846" cy="3955387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1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59268"/>
            <a:ext cx="730955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4318001" y="609600"/>
            <a:ext cx="7086601" cy="45139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81271" tIns="40636" rIns="81271" bIns="40636">
            <a:spAutoFit/>
          </a:bodyPr>
          <a:lstStyle/>
          <a:p>
            <a:pPr algn="ctr"/>
            <a:r>
              <a:rPr lang="ru-RU" sz="2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Формирование накопительной пенсии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2489200" y="1600201"/>
            <a:ext cx="12115799" cy="73866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1" rIns="91440" bIns="45721">
            <a:spAutoFit/>
          </a:bodyPr>
          <a:lstStyle/>
          <a:p>
            <a:pPr algn="ctr">
              <a:defRPr/>
            </a:pPr>
            <a:r>
              <a:rPr lang="ru-RU" sz="21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Количество принятых заявлений (уведомлений) застрахованных лиц переходной кампании 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2024г</a:t>
            </a:r>
            <a:r>
              <a:rPr lang="ru-RU" sz="21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1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1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формированию и инвестированию средств пенсионных накоплений.</a:t>
            </a:r>
          </a:p>
        </p:txBody>
      </p:sp>
      <p:graphicFrame>
        <p:nvGraphicFramePr>
          <p:cNvPr id="11" name="Object 3"/>
          <p:cNvGraphicFramePr>
            <a:graphicFrameLocks/>
          </p:cNvGraphicFramePr>
          <p:nvPr/>
        </p:nvGraphicFramePr>
        <p:xfrm>
          <a:off x="2717800" y="2971800"/>
          <a:ext cx="105156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:a16="http://schemas.microsoft.com/office/drawing/2014/main" xmlns="" id="{52A987F7-D57E-BB41-B3EA-950F84B4CD3E}"/>
              </a:ext>
            </a:extLst>
          </p:cNvPr>
          <p:cNvSpPr/>
          <p:nvPr/>
        </p:nvSpPr>
        <p:spPr>
          <a:xfrm>
            <a:off x="1422400" y="6400800"/>
            <a:ext cx="3581401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xmlns="" id="{BDF85312-D25B-9B40-ADC3-61FC7DB3A4EC}"/>
              </a:ext>
            </a:extLst>
          </p:cNvPr>
          <p:cNvSpPr/>
          <p:nvPr/>
        </p:nvSpPr>
        <p:spPr>
          <a:xfrm>
            <a:off x="10109203" y="7013"/>
            <a:ext cx="6146846" cy="3955387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1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59268"/>
            <a:ext cx="730955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Диаграмма 2"/>
          <p:cNvGraphicFramePr>
            <a:graphicFrameLocks/>
          </p:cNvGraphicFramePr>
          <p:nvPr/>
        </p:nvGraphicFramePr>
        <p:xfrm>
          <a:off x="3860800" y="2514600"/>
          <a:ext cx="88392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6"/>
          <p:cNvSpPr txBox="1">
            <a:spLocks noChangeArrowheads="1"/>
          </p:cNvSpPr>
          <p:nvPr/>
        </p:nvSpPr>
        <p:spPr bwMode="auto">
          <a:xfrm rot="10800000" flipV="1">
            <a:off x="1803400" y="1268848"/>
            <a:ext cx="13182601" cy="11387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1" rIns="91440" bIns="45721">
            <a:spAutoFit/>
          </a:bodyPr>
          <a:lstStyle/>
          <a:p>
            <a:pPr indent="450850" algn="just">
              <a:defRPr/>
            </a:pP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Количество принятых 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решений  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2024 году по 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заявлениям правопреемников о выплате средств пенсионных накоплений  умерших застрахованных лиц в 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соответствии  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 Постановлением РФ от 30.07.2014 №711 «Об утверждении Правил выплаты Фондом пенсионного и социального страхования Российской Федерации правопреемникам умерших застрахованных лиц средств пенсионных накоплений, учтенных в специальной части индивидуальных лицевых счетов»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2032000" y="5943601"/>
            <a:ext cx="13106400" cy="27084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1" rIns="91440" bIns="45721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Отделением СФР по Омской области в </a:t>
            </a:r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году принято:</a:t>
            </a:r>
          </a:p>
          <a:p>
            <a:pPr algn="ctr">
              <a:defRPr/>
            </a:pPr>
            <a:endParaRPr lang="ru-RU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  <a:defRPr/>
            </a:pP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2119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заявлений правопреемников о выплате (об отказе от получения) средств пенсионных накоплений умерших застрахованных лиц, из них 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35 заявлений </a:t>
            </a: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на основании судебного решения о восстановлении пропущенного срока. Проведено 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39 заседаний </a:t>
            </a: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Комиссии по комплексному решению вопросов, связанных с выплатой средств пенсионных накоплений правопреемникам.</a:t>
            </a:r>
          </a:p>
          <a:p>
            <a:pPr algn="just">
              <a:defRPr/>
            </a:pPr>
            <a:endParaRPr lang="ru-RU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1619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решений </a:t>
            </a: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 выплате средств пенсионных накоплений  правопреемникам на сумму 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70 498 905,62 руб</a:t>
            </a: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.,   </a:t>
            </a:r>
            <a:endParaRPr lang="ru-RU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134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решения </a:t>
            </a: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 дополнительной выплате правопреемникам на общую сумму 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627 661,30 руб</a:t>
            </a:r>
            <a:r>
              <a:rPr lang="ru-RU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.,</a:t>
            </a: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решений </a:t>
            </a: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об отказе в выплате</a:t>
            </a:r>
            <a:r>
              <a:rPr lang="ru-RU" b="1" cap="all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Электронные </a:t>
            </a: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файлы заявлений  выгружены и переданы на федеральный уровень в установленные сроки.</a:t>
            </a:r>
            <a:endParaRPr lang="ru-RU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327399" y="533401"/>
            <a:ext cx="9982201" cy="46166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1" rIns="91440" bIns="45721">
            <a:spAutoFit/>
          </a:bodyPr>
          <a:lstStyle/>
          <a:p>
            <a:r>
              <a:rPr lang="ru-RU" sz="2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Выплаты средств пенсионных накоплений 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правопреемникам</a:t>
            </a:r>
            <a:endParaRPr lang="ru-RU" sz="24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11785600" y="8458201"/>
            <a:ext cx="3793067" cy="486833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10109162" y="6840"/>
            <a:ext cx="6146640" cy="3954960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CustomShape 2"/>
          <p:cNvSpPr/>
          <p:nvPr/>
        </p:nvSpPr>
        <p:spPr>
          <a:xfrm>
            <a:off x="-25559" y="0"/>
            <a:ext cx="1944000" cy="914364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4" name="object 4"/>
          <p:cNvPicPr/>
          <p:nvPr/>
        </p:nvPicPr>
        <p:blipFill>
          <a:blip r:embed="rId2" cstate="print"/>
          <a:stretch/>
        </p:blipFill>
        <p:spPr>
          <a:xfrm>
            <a:off x="318961" y="59400"/>
            <a:ext cx="730441" cy="9084240"/>
          </a:xfrm>
          <a:prstGeom prst="rect">
            <a:avLst/>
          </a:prstGeom>
          <a:ln w="9360">
            <a:noFill/>
          </a:ln>
        </p:spPr>
      </p:pic>
      <p:sp>
        <p:nvSpPr>
          <p:cNvPr id="85" name="CustomShape 3"/>
          <p:cNvSpPr/>
          <p:nvPr/>
        </p:nvSpPr>
        <p:spPr>
          <a:xfrm>
            <a:off x="2108161" y="762120"/>
            <a:ext cx="13258441" cy="12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100" spc="-2" dirty="0">
                <a:solidFill>
                  <a:srgbClr val="003399"/>
                </a:solidFill>
                <a:latin typeface="Times New Roman"/>
                <a:ea typeface="DejaVu Sans"/>
              </a:rPr>
              <a:t> </a:t>
            </a:r>
            <a:endParaRPr lang="ru-RU" sz="2100" spc="-2" dirty="0">
              <a:latin typeface="Arial"/>
            </a:endParaRPr>
          </a:p>
        </p:txBody>
      </p:sp>
      <p:sp>
        <p:nvSpPr>
          <p:cNvPr id="86" name="CustomShape 4"/>
          <p:cNvSpPr/>
          <p:nvPr/>
        </p:nvSpPr>
        <p:spPr>
          <a:xfrm>
            <a:off x="1727281" y="1980720"/>
            <a:ext cx="14096521" cy="79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CustomShape 5"/>
          <p:cNvSpPr/>
          <p:nvPr/>
        </p:nvSpPr>
        <p:spPr>
          <a:xfrm>
            <a:off x="2260440" y="1295280"/>
            <a:ext cx="13029840" cy="1383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100" b="1" spc="-2" dirty="0">
                <a:solidFill>
                  <a:srgbClr val="2519C1"/>
                </a:solidFill>
                <a:latin typeface="Times New Roman"/>
                <a:ea typeface="DejaVu Sans"/>
              </a:rPr>
              <a:t>С</a:t>
            </a:r>
            <a:r>
              <a:rPr lang="ru-RU" sz="2100" b="1" spc="-2" dirty="0">
                <a:solidFill>
                  <a:srgbClr val="2519C1"/>
                </a:solidFill>
                <a:latin typeface="Times New Roman"/>
                <a:ea typeface="DejaVu Sans"/>
              </a:rPr>
              <a:t> 28.07.2020 </a:t>
            </a:r>
            <a:r>
              <a:rPr lang="ru-RU" sz="2100" spc="-2" dirty="0">
                <a:solidFill>
                  <a:srgbClr val="2519C1"/>
                </a:solidFill>
                <a:latin typeface="Times New Roman"/>
                <a:ea typeface="DejaVu Sans"/>
              </a:rPr>
              <a:t>года в связи с вступлением  в силу приказа Министерства труда и социальной защиты Российской Федерации от 11.06.2020 № 327н назначение ЕДВ инвалидам и детям- инвалидам осуществляется  </a:t>
            </a:r>
            <a:endParaRPr lang="ru-RU" sz="2100" spc="-2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100" b="1" spc="-2" dirty="0">
                <a:solidFill>
                  <a:srgbClr val="C00000"/>
                </a:solidFill>
                <a:latin typeface="Times New Roman"/>
                <a:ea typeface="DejaVu Sans"/>
              </a:rPr>
              <a:t>в беззаявительном порядке.</a:t>
            </a:r>
            <a:endParaRPr lang="ru-RU" sz="2100" spc="-2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100" u="sng" spc="-2" dirty="0">
                <a:solidFill>
                  <a:srgbClr val="C00000"/>
                </a:solidFill>
                <a:latin typeface="Times New Roman"/>
                <a:ea typeface="DejaVu Sans"/>
              </a:rPr>
              <a:t> </a:t>
            </a:r>
            <a:endParaRPr lang="ru-RU" sz="2100" spc="-2" dirty="0">
              <a:latin typeface="Arial"/>
            </a:endParaRPr>
          </a:p>
        </p:txBody>
      </p:sp>
      <p:sp>
        <p:nvSpPr>
          <p:cNvPr id="88" name="CustomShape 6"/>
          <p:cNvSpPr/>
          <p:nvPr/>
        </p:nvSpPr>
        <p:spPr>
          <a:xfrm>
            <a:off x="2184480" y="2286000"/>
            <a:ext cx="13563360" cy="7372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100" spc="-2" dirty="0">
                <a:solidFill>
                  <a:srgbClr val="003399"/>
                </a:solidFill>
                <a:latin typeface="Times New Roman"/>
                <a:ea typeface="DejaVu Sans"/>
              </a:rPr>
              <a:t>ЕДВ  устанавливается со дня признания  гражданина инвалидом (ребенком-инвалидом) на основании сведений из Федеральной  государственной информационной системы   «Федеральный реестр инвалидов» (</a:t>
            </a:r>
            <a:r>
              <a:rPr lang="ru-RU" sz="2100" b="1" spc="-2" dirty="0">
                <a:solidFill>
                  <a:srgbClr val="003399"/>
                </a:solidFill>
                <a:latin typeface="Times New Roman"/>
                <a:ea typeface="DejaVu Sans"/>
              </a:rPr>
              <a:t>ФГИС ФРИ</a:t>
            </a:r>
            <a:r>
              <a:rPr lang="ru-RU" sz="2100" spc="-2" dirty="0">
                <a:solidFill>
                  <a:srgbClr val="003399"/>
                </a:solidFill>
                <a:latin typeface="Times New Roman"/>
                <a:ea typeface="DejaVu Sans"/>
              </a:rPr>
              <a:t>).</a:t>
            </a:r>
            <a:endParaRPr lang="ru-RU" sz="2100" spc="-2" dirty="0">
              <a:latin typeface="Arial"/>
            </a:endParaRPr>
          </a:p>
        </p:txBody>
      </p:sp>
      <p:sp>
        <p:nvSpPr>
          <p:cNvPr id="89" name="CustomShape 7"/>
          <p:cNvSpPr/>
          <p:nvPr/>
        </p:nvSpPr>
        <p:spPr>
          <a:xfrm>
            <a:off x="2946240" y="3200401"/>
            <a:ext cx="12192160" cy="41404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100" spc="-2" dirty="0">
                <a:solidFill>
                  <a:srgbClr val="2519C1"/>
                </a:solidFill>
                <a:latin typeface="Times New Roman"/>
                <a:ea typeface="DejaVu Sans"/>
              </a:rPr>
              <a:t>В 2024 году </a:t>
            </a:r>
            <a:r>
              <a:rPr lang="ru-RU" sz="2100" b="1" spc="-2" dirty="0">
                <a:solidFill>
                  <a:srgbClr val="2519C1"/>
                </a:solidFill>
                <a:latin typeface="Times New Roman"/>
                <a:ea typeface="DejaVu Sans"/>
              </a:rPr>
              <a:t>10398 инвалидам и детям – инвалидам </a:t>
            </a:r>
            <a:r>
              <a:rPr lang="ru-RU" sz="2100" spc="-2" dirty="0">
                <a:solidFill>
                  <a:srgbClr val="2519C1"/>
                </a:solidFill>
                <a:latin typeface="Times New Roman"/>
                <a:ea typeface="DejaVu Sans"/>
              </a:rPr>
              <a:t>ЕДВ установлена в </a:t>
            </a:r>
            <a:r>
              <a:rPr lang="ru-RU" sz="2100" b="1" spc="-2" dirty="0">
                <a:solidFill>
                  <a:srgbClr val="2519C1"/>
                </a:solidFill>
                <a:latin typeface="Times New Roman"/>
                <a:ea typeface="DejaVu Sans"/>
              </a:rPr>
              <a:t>беззаявительном порядке</a:t>
            </a:r>
            <a:r>
              <a:rPr lang="ru-RU" sz="2100" spc="-2" dirty="0">
                <a:solidFill>
                  <a:srgbClr val="2519C1"/>
                </a:solidFill>
                <a:latin typeface="Times New Roman"/>
                <a:ea typeface="DejaVu Sans"/>
              </a:rPr>
              <a:t>. </a:t>
            </a:r>
            <a:endParaRPr lang="ru-RU" sz="2100" spc="-2" dirty="0">
              <a:latin typeface="Arial"/>
            </a:endParaRPr>
          </a:p>
        </p:txBody>
      </p:sp>
      <p:sp>
        <p:nvSpPr>
          <p:cNvPr id="90" name="CustomShape 8"/>
          <p:cNvSpPr/>
          <p:nvPr/>
        </p:nvSpPr>
        <p:spPr>
          <a:xfrm>
            <a:off x="1955880" y="4038480"/>
            <a:ext cx="13868320" cy="7372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100" b="1" spc="-2" dirty="0">
                <a:solidFill>
                  <a:srgbClr val="2519C1"/>
                </a:solidFill>
                <a:latin typeface="Times New Roman"/>
                <a:ea typeface="DejaVu Sans"/>
              </a:rPr>
              <a:t>С</a:t>
            </a:r>
            <a:r>
              <a:rPr lang="ru-RU" sz="2100" b="1" spc="-2" dirty="0">
                <a:solidFill>
                  <a:srgbClr val="2519C1"/>
                </a:solidFill>
                <a:latin typeface="Times New Roman"/>
                <a:ea typeface="DejaVu Sans"/>
              </a:rPr>
              <a:t> 24.07.2023 </a:t>
            </a:r>
            <a:r>
              <a:rPr lang="ru-RU" sz="2100" spc="-2" dirty="0">
                <a:solidFill>
                  <a:srgbClr val="2519C1"/>
                </a:solidFill>
                <a:latin typeface="Times New Roman"/>
                <a:ea typeface="DejaVu Sans"/>
              </a:rPr>
              <a:t>года в связи с вступлением  в силу Федерального закона от 24.07.2023 № 342-ФЗ  назначение ЕДВ ветеранам боевых действий осуществляется  </a:t>
            </a:r>
            <a:r>
              <a:rPr lang="ru-RU" sz="2100" b="1" spc="-2" dirty="0">
                <a:solidFill>
                  <a:srgbClr val="C00000"/>
                </a:solidFill>
                <a:latin typeface="Times New Roman"/>
                <a:ea typeface="DejaVu Sans"/>
              </a:rPr>
              <a:t>в полном размере без удержания стоимости набора социальных услуг.</a:t>
            </a:r>
            <a:endParaRPr lang="ru-RU" sz="2100" spc="-2" dirty="0">
              <a:latin typeface="Arial"/>
            </a:endParaRPr>
          </a:p>
        </p:txBody>
      </p:sp>
      <p:sp>
        <p:nvSpPr>
          <p:cNvPr id="91" name="CustomShape 9"/>
          <p:cNvSpPr/>
          <p:nvPr/>
        </p:nvSpPr>
        <p:spPr>
          <a:xfrm>
            <a:off x="2641680" y="5334120"/>
            <a:ext cx="13030120" cy="7372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100" spc="-2" dirty="0">
                <a:solidFill>
                  <a:srgbClr val="C00000"/>
                </a:solidFill>
                <a:latin typeface="Times New Roman"/>
                <a:ea typeface="DejaVu Sans"/>
              </a:rPr>
              <a:t>Ветераны боевых действий вправе до 1 октября текущего года подать заявление о предоставлении набора социальных услуг (социальной услуги) на период с 1 января года, следующего за годом подачи заявления.</a:t>
            </a:r>
            <a:endParaRPr lang="ru-RU" sz="2100" spc="-2" dirty="0">
              <a:latin typeface="Arial"/>
            </a:endParaRPr>
          </a:p>
        </p:txBody>
      </p:sp>
      <p:sp>
        <p:nvSpPr>
          <p:cNvPr id="92" name="CustomShape 10"/>
          <p:cNvSpPr/>
          <p:nvPr/>
        </p:nvSpPr>
        <p:spPr>
          <a:xfrm>
            <a:off x="2031840" y="4876921"/>
            <a:ext cx="13563360" cy="41404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100" spc="-2" dirty="0">
                <a:solidFill>
                  <a:srgbClr val="2519C1"/>
                </a:solidFill>
                <a:latin typeface="Times New Roman"/>
                <a:ea typeface="DejaVu Sans"/>
              </a:rPr>
              <a:t>В 2024 году </a:t>
            </a:r>
            <a:r>
              <a:rPr lang="ru-RU" sz="2100" b="1" spc="-2" dirty="0">
                <a:solidFill>
                  <a:srgbClr val="2519C1"/>
                </a:solidFill>
                <a:latin typeface="Times New Roman"/>
                <a:ea typeface="DejaVu Sans"/>
              </a:rPr>
              <a:t>4317 ветеранам боевых действий </a:t>
            </a:r>
            <a:r>
              <a:rPr lang="ru-RU" sz="2100" spc="-2" dirty="0">
                <a:solidFill>
                  <a:srgbClr val="2519C1"/>
                </a:solidFill>
                <a:latin typeface="Times New Roman"/>
                <a:ea typeface="DejaVu Sans"/>
              </a:rPr>
              <a:t> ЕДВ установлена в полном размере без удержания стоимости НСУ.</a:t>
            </a:r>
            <a:endParaRPr lang="ru-RU" sz="2100" spc="-2" dirty="0">
              <a:latin typeface="Arial"/>
            </a:endParaRPr>
          </a:p>
        </p:txBody>
      </p:sp>
      <p:sp>
        <p:nvSpPr>
          <p:cNvPr id="93" name="CustomShape 11"/>
          <p:cNvSpPr/>
          <p:nvPr/>
        </p:nvSpPr>
        <p:spPr>
          <a:xfrm>
            <a:off x="5003800" y="457200"/>
            <a:ext cx="7414560" cy="502560"/>
          </a:xfrm>
          <a:prstGeom prst="rect">
            <a:avLst/>
          </a:prstGeom>
          <a:gradFill rotWithShape="0"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pc="-2" dirty="0">
                <a:solidFill>
                  <a:srgbClr val="FFFFFF"/>
                </a:solidFill>
                <a:latin typeface="Times New Roman"/>
                <a:ea typeface="DejaVu Sans"/>
              </a:rPr>
              <a:t>Ежемесячная денежная выплата</a:t>
            </a:r>
            <a:endParaRPr lang="ru-RU" sz="2400" spc="-2" dirty="0">
              <a:latin typeface="Arial"/>
            </a:endParaRPr>
          </a:p>
        </p:txBody>
      </p:sp>
      <p:sp>
        <p:nvSpPr>
          <p:cNvPr id="94" name="CustomShape 12"/>
          <p:cNvSpPr/>
          <p:nvPr/>
        </p:nvSpPr>
        <p:spPr>
          <a:xfrm>
            <a:off x="1879559" y="1219320"/>
            <a:ext cx="14097041" cy="236196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5" name="CustomShape 13"/>
          <p:cNvSpPr/>
          <p:nvPr/>
        </p:nvSpPr>
        <p:spPr>
          <a:xfrm>
            <a:off x="1955879" y="3886200"/>
            <a:ext cx="14020721" cy="22093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6" name="TextShape 14"/>
          <p:cNvSpPr txBox="1"/>
          <p:nvPr/>
        </p:nvSpPr>
        <p:spPr>
          <a:xfrm>
            <a:off x="11649959" y="8475120"/>
            <a:ext cx="3792601" cy="486360"/>
          </a:xfrm>
          <a:prstGeom prst="rect">
            <a:avLst/>
          </a:prstGeom>
          <a:noFill/>
          <a:ln>
            <a:noFill/>
          </a:ln>
        </p:spPr>
        <p:txBody>
          <a:bodyPr lIns="145079" tIns="72721" rIns="145079" bIns="72721" anchor="ctr">
            <a:noAutofit/>
          </a:bodyPr>
          <a:lstStyle/>
          <a:p>
            <a:pPr algn="r">
              <a:lnSpc>
                <a:spcPct val="100000"/>
              </a:lnSpc>
            </a:pPr>
            <a:fld id="{3BE3EAC6-7276-4CE0-B876-2366FBA55C7C}" type="slidenum">
              <a:rPr lang="ru-RU" sz="1900" spc="-2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25</a:t>
            </a:fld>
            <a:endParaRPr lang="ru-RU" sz="1900" spc="-2" dirty="0">
              <a:latin typeface="Times New Roman"/>
            </a:endParaRPr>
          </a:p>
        </p:txBody>
      </p:sp>
      <p:sp>
        <p:nvSpPr>
          <p:cNvPr id="97" name="CustomShape 15"/>
          <p:cNvSpPr/>
          <p:nvPr/>
        </p:nvSpPr>
        <p:spPr>
          <a:xfrm>
            <a:off x="1955879" y="6400800"/>
            <a:ext cx="14020721" cy="17521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CustomShape 16"/>
          <p:cNvSpPr/>
          <p:nvPr/>
        </p:nvSpPr>
        <p:spPr>
          <a:xfrm>
            <a:off x="2184481" y="6553080"/>
            <a:ext cx="13639719" cy="13835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100" b="1" spc="-2" dirty="0">
                <a:solidFill>
                  <a:srgbClr val="003399"/>
                </a:solidFill>
                <a:latin typeface="Times New Roman"/>
                <a:ea typeface="DejaVu Sans"/>
              </a:rPr>
              <a:t>С 19.08.2024 </a:t>
            </a:r>
            <a:r>
              <a:rPr lang="ru-RU" sz="2100" spc="-2" dirty="0">
                <a:solidFill>
                  <a:srgbClr val="003399"/>
                </a:solidFill>
                <a:latin typeface="Times New Roman"/>
                <a:ea typeface="DejaVu Sans"/>
              </a:rPr>
              <a:t>года</a:t>
            </a:r>
            <a:r>
              <a:rPr lang="ru-RU" sz="2100" b="1" spc="-2" dirty="0">
                <a:solidFill>
                  <a:srgbClr val="C00000"/>
                </a:solidFill>
                <a:latin typeface="Times New Roman"/>
                <a:ea typeface="DejaVu Sans"/>
              </a:rPr>
              <a:t> </a:t>
            </a:r>
            <a:r>
              <a:rPr lang="ru-RU" sz="2100" spc="-2" dirty="0">
                <a:solidFill>
                  <a:srgbClr val="003399"/>
                </a:solidFill>
                <a:latin typeface="Times New Roman"/>
                <a:ea typeface="DejaVu Sans"/>
              </a:rPr>
              <a:t>ветеранам боевых действий, не реализовавшим право на получение ЕДВ, выплата устанавливается   </a:t>
            </a:r>
            <a:r>
              <a:rPr lang="ru-RU" sz="2100" b="1" spc="-2" dirty="0">
                <a:solidFill>
                  <a:srgbClr val="CC3300"/>
                </a:solidFill>
                <a:latin typeface="Times New Roman"/>
                <a:ea typeface="DejaVu Sans"/>
              </a:rPr>
              <a:t>со дня признания </a:t>
            </a:r>
            <a:r>
              <a:rPr lang="ru-RU" sz="2100" spc="-2" dirty="0">
                <a:solidFill>
                  <a:srgbClr val="003399"/>
                </a:solidFill>
                <a:latin typeface="Times New Roman"/>
                <a:ea typeface="DejaVu Sans"/>
              </a:rPr>
              <a:t>указанных лиц ветеранами боевых действий </a:t>
            </a:r>
            <a:r>
              <a:rPr lang="ru-RU" sz="2100" b="1" spc="-2" dirty="0">
                <a:solidFill>
                  <a:srgbClr val="CC3300"/>
                </a:solidFill>
                <a:latin typeface="Times New Roman"/>
                <a:ea typeface="DejaVu Sans"/>
              </a:rPr>
              <a:t>на основании сведений </a:t>
            </a:r>
            <a:r>
              <a:rPr lang="ru-RU" sz="2100" spc="-2" dirty="0">
                <a:solidFill>
                  <a:srgbClr val="003399"/>
                </a:solidFill>
                <a:latin typeface="Times New Roman"/>
                <a:ea typeface="DejaVu Sans"/>
              </a:rPr>
              <a:t>об оформлении удостоверения, полученных Социальным Фондом России от федеральных органов исполнительной власти, иных федеральных государственных органов, осуществляющих выдачу удостоверения ветерана боевых действий.</a:t>
            </a:r>
            <a:endParaRPr lang="ru-RU" sz="2100" spc="-2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1470241" y="6769080"/>
            <a:ext cx="3837961" cy="237456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" name="CustomShape 2"/>
          <p:cNvSpPr/>
          <p:nvPr/>
        </p:nvSpPr>
        <p:spPr>
          <a:xfrm>
            <a:off x="10718640" y="0"/>
            <a:ext cx="5536800" cy="3898440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" name="CustomShape 3"/>
          <p:cNvSpPr/>
          <p:nvPr/>
        </p:nvSpPr>
        <p:spPr>
          <a:xfrm>
            <a:off x="0" y="0"/>
            <a:ext cx="1879200" cy="914364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1" name="object 4"/>
          <p:cNvPicPr/>
          <p:nvPr/>
        </p:nvPicPr>
        <p:blipFill>
          <a:blip r:embed="rId2" cstate="print"/>
          <a:stretch/>
        </p:blipFill>
        <p:spPr>
          <a:xfrm>
            <a:off x="702721" y="0"/>
            <a:ext cx="733321" cy="9143640"/>
          </a:xfrm>
          <a:prstGeom prst="rect">
            <a:avLst/>
          </a:prstGeom>
          <a:ln w="9360">
            <a:noFill/>
          </a:ln>
        </p:spPr>
      </p:pic>
      <p:sp>
        <p:nvSpPr>
          <p:cNvPr id="112" name="CustomShape 4"/>
          <p:cNvSpPr/>
          <p:nvPr/>
        </p:nvSpPr>
        <p:spPr>
          <a:xfrm>
            <a:off x="2079329" y="395538"/>
            <a:ext cx="12829321" cy="237811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wrap="square" lIns="160560" tIns="80279" rIns="160560" bIns="80279">
            <a:spAutoFit/>
          </a:bodyPr>
          <a:lstStyle/>
          <a:p>
            <a:pPr algn="just">
              <a:lnSpc>
                <a:spcPct val="100000"/>
              </a:lnSpc>
            </a:pPr>
            <a:endParaRPr lang="ru-RU" sz="1800" spc="-2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spc="-2" dirty="0">
                <a:solidFill>
                  <a:srgbClr val="000099"/>
                </a:solidFill>
                <a:latin typeface="Times New Roman"/>
              </a:rPr>
              <a:t>        Численность получателей, которым назначена </a:t>
            </a:r>
            <a:r>
              <a:rPr lang="ru-RU" sz="1800" b="1" spc="-2" dirty="0">
                <a:solidFill>
                  <a:srgbClr val="C00000"/>
                </a:solidFill>
                <a:latin typeface="Times New Roman"/>
              </a:rPr>
              <a:t>ежемесячная денежная выплата </a:t>
            </a:r>
            <a:r>
              <a:rPr lang="ru-RU" sz="1800" spc="-2" dirty="0">
                <a:solidFill>
                  <a:srgbClr val="000099"/>
                </a:solidFill>
                <a:latin typeface="Times New Roman"/>
              </a:rPr>
              <a:t>отдельным категориям граждан РФ по состоянию на 1 января 2025 года – </a:t>
            </a:r>
            <a:r>
              <a:rPr lang="ru-RU" sz="1800" b="1" spc="-2" dirty="0">
                <a:solidFill>
                  <a:srgbClr val="C00000"/>
                </a:solidFill>
                <a:latin typeface="Times New Roman"/>
              </a:rPr>
              <a:t>150 779 человек</a:t>
            </a:r>
            <a:r>
              <a:rPr lang="ru-RU" sz="1800" spc="-2" dirty="0">
                <a:solidFill>
                  <a:srgbClr val="000099"/>
                </a:solidFill>
                <a:latin typeface="Times New Roman"/>
              </a:rPr>
              <a:t>. </a:t>
            </a:r>
            <a:endParaRPr lang="ru-RU" sz="1800" spc="-2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spc="-2" dirty="0">
                <a:solidFill>
                  <a:srgbClr val="000099"/>
                </a:solidFill>
                <a:latin typeface="Times New Roman"/>
              </a:rPr>
              <a:t>        Увеличение численности получателей ЕДВ за 2024 год – 4235 человек (2,9%), в основном за счет увеличения числа ветеранов (</a:t>
            </a:r>
            <a:r>
              <a:rPr lang="ru-RU" sz="1800" b="1" spc="-2" dirty="0">
                <a:solidFill>
                  <a:srgbClr val="000099"/>
                </a:solidFill>
                <a:latin typeface="Times New Roman"/>
              </a:rPr>
              <a:t>+</a:t>
            </a:r>
            <a:r>
              <a:rPr lang="ru-RU" sz="1800" spc="-2" dirty="0">
                <a:solidFill>
                  <a:srgbClr val="000099"/>
                </a:solidFill>
                <a:latin typeface="Times New Roman"/>
              </a:rPr>
              <a:t> 2 331 чел.) и членов семьи погибших (умерших) ветеранов (+ 1 303 чел.). </a:t>
            </a:r>
            <a:endParaRPr lang="ru-RU" sz="1800" spc="-2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spc="-2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spc="-2" dirty="0">
                <a:solidFill>
                  <a:srgbClr val="000099"/>
                </a:solidFill>
                <a:latin typeface="Times New Roman"/>
              </a:rPr>
              <a:t>С 1 февраля 2024 года размеры ежемесячных денежных выплат и стоимость набора социальных услуг с учетом темпов инфляции увеличены на  7,4 %. </a:t>
            </a:r>
            <a:endParaRPr lang="ru-RU" sz="1800" spc="-2" dirty="0">
              <a:latin typeface="Arial"/>
            </a:endParaRPr>
          </a:p>
        </p:txBody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xmlns:mc="http://schemas.openxmlformats.org/markup-compatibility/2006" xmlns:p15="http://schemas.microsoft.com/office/powerpoint/2012/main" xmlns="" val="165482614"/>
              </p:ext>
            </p:extLst>
          </p:nvPr>
        </p:nvGraphicFramePr>
        <p:xfrm>
          <a:off x="1215232" y="2809528"/>
          <a:ext cx="14630041" cy="6029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3" name="TextShape 5"/>
          <p:cNvSpPr txBox="1"/>
          <p:nvPr/>
        </p:nvSpPr>
        <p:spPr>
          <a:xfrm>
            <a:off x="11649959" y="8475120"/>
            <a:ext cx="3792601" cy="486360"/>
          </a:xfrm>
          <a:prstGeom prst="rect">
            <a:avLst/>
          </a:prstGeom>
          <a:noFill/>
          <a:ln>
            <a:noFill/>
          </a:ln>
        </p:spPr>
        <p:txBody>
          <a:bodyPr lIns="145079" tIns="72721" rIns="145079" bIns="72721" anchor="ctr">
            <a:noAutofit/>
          </a:bodyPr>
          <a:lstStyle/>
          <a:p>
            <a:pPr algn="r">
              <a:lnSpc>
                <a:spcPct val="100000"/>
              </a:lnSpc>
            </a:pPr>
            <a:fld id="{B2CF9D1C-3C72-4379-9025-F148F169E5B0}" type="slidenum">
              <a:rPr lang="ru-RU" sz="1900" spc="-2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26</a:t>
            </a:fld>
            <a:endParaRPr lang="ru-RU" sz="1900" spc="-2" dirty="0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>
            <a:spLocks/>
          </p:cNvSpPr>
          <p:nvPr/>
        </p:nvSpPr>
        <p:spPr bwMode="auto">
          <a:xfrm>
            <a:off x="1346201" y="6705600"/>
            <a:ext cx="3352800" cy="2209800"/>
          </a:xfrm>
          <a:custGeom>
            <a:avLst/>
            <a:gdLst>
              <a:gd name="T0" fmla="*/ 1816259 w 6226810"/>
              <a:gd name="T1" fmla="*/ 664080 h 4394200"/>
              <a:gd name="T2" fmla="*/ 1931282 w 6226810"/>
              <a:gd name="T3" fmla="*/ 694967 h 4394200"/>
              <a:gd name="T4" fmla="*/ 2005763 w 6226810"/>
              <a:gd name="T5" fmla="*/ 741298 h 4394200"/>
              <a:gd name="T6" fmla="*/ 2070428 w 6226810"/>
              <a:gd name="T7" fmla="*/ 818517 h 4394200"/>
              <a:gd name="T8" fmla="*/ 2099970 w 6226810"/>
              <a:gd name="T9" fmla="*/ 906031 h 4394200"/>
              <a:gd name="T10" fmla="*/ 2099914 w 6226810"/>
              <a:gd name="T11" fmla="*/ 1014137 h 4394200"/>
              <a:gd name="T12" fmla="*/ 2072209 w 6226810"/>
              <a:gd name="T13" fmla="*/ 1111947 h 4394200"/>
              <a:gd name="T14" fmla="*/ 2023195 w 6226810"/>
              <a:gd name="T15" fmla="*/ 1194314 h 4394200"/>
              <a:gd name="T16" fmla="*/ 1956942 w 6226810"/>
              <a:gd name="T17" fmla="*/ 1261236 h 4394200"/>
              <a:gd name="T18" fmla="*/ 1878176 w 6226810"/>
              <a:gd name="T19" fmla="*/ 1312715 h 4394200"/>
              <a:gd name="T20" fmla="*/ 1702034 w 6226810"/>
              <a:gd name="T21" fmla="*/ 1364195 h 4394200"/>
              <a:gd name="T22" fmla="*/ 1671904 w 6226810"/>
              <a:gd name="T23" fmla="*/ 1724548 h 4394200"/>
              <a:gd name="T24" fmla="*/ 1885843 w 6226810"/>
              <a:gd name="T25" fmla="*/ 1688512 h 4394200"/>
              <a:gd name="T26" fmla="*/ 2016364 w 6226810"/>
              <a:gd name="T27" fmla="*/ 1642181 h 4394200"/>
              <a:gd name="T28" fmla="*/ 2099582 w 6226810"/>
              <a:gd name="T29" fmla="*/ 1590702 h 4394200"/>
              <a:gd name="T30" fmla="*/ 2174254 w 6226810"/>
              <a:gd name="T31" fmla="*/ 1539223 h 4394200"/>
              <a:gd name="T32" fmla="*/ 2240198 w 6226810"/>
              <a:gd name="T33" fmla="*/ 1477448 h 4394200"/>
              <a:gd name="T34" fmla="*/ 2297242 w 6226810"/>
              <a:gd name="T35" fmla="*/ 1410526 h 4394200"/>
              <a:gd name="T36" fmla="*/ 2345201 w 6226810"/>
              <a:gd name="T37" fmla="*/ 1338455 h 4394200"/>
              <a:gd name="T38" fmla="*/ 2383901 w 6226810"/>
              <a:gd name="T39" fmla="*/ 1266384 h 4394200"/>
              <a:gd name="T40" fmla="*/ 2413162 w 6226810"/>
              <a:gd name="T41" fmla="*/ 1189166 h 4394200"/>
              <a:gd name="T42" fmla="*/ 2435188 w 6226810"/>
              <a:gd name="T43" fmla="*/ 1101651 h 4394200"/>
              <a:gd name="T44" fmla="*/ 2448145 w 6226810"/>
              <a:gd name="T45" fmla="*/ 1003841 h 4394200"/>
              <a:gd name="T46" fmla="*/ 2447400 w 6226810"/>
              <a:gd name="T47" fmla="*/ 906031 h 4394200"/>
              <a:gd name="T48" fmla="*/ 2433196 w 6226810"/>
              <a:gd name="T49" fmla="*/ 808221 h 4394200"/>
              <a:gd name="T50" fmla="*/ 2405779 w 6226810"/>
              <a:gd name="T51" fmla="*/ 715559 h 4394200"/>
              <a:gd name="T52" fmla="*/ 1431615 w 6226810"/>
              <a:gd name="T53" fmla="*/ 0 h 4394200"/>
              <a:gd name="T54" fmla="*/ 541232 w 6226810"/>
              <a:gd name="T55" fmla="*/ 298578 h 4394200"/>
              <a:gd name="T56" fmla="*/ 357749 w 6226810"/>
              <a:gd name="T57" fmla="*/ 344910 h 4394200"/>
              <a:gd name="T58" fmla="*/ 269672 w 6226810"/>
              <a:gd name="T59" fmla="*/ 391241 h 4394200"/>
              <a:gd name="T60" fmla="*/ 191266 w 6226810"/>
              <a:gd name="T61" fmla="*/ 442720 h 4394200"/>
              <a:gd name="T62" fmla="*/ 122351 w 6226810"/>
              <a:gd name="T63" fmla="*/ 499347 h 4394200"/>
              <a:gd name="T64" fmla="*/ 62748 w 6226810"/>
              <a:gd name="T65" fmla="*/ 566269 h 4394200"/>
              <a:gd name="T66" fmla="*/ 12276 w 6226810"/>
              <a:gd name="T67" fmla="*/ 633192 h 4394200"/>
              <a:gd name="T68" fmla="*/ 12252 w 6226810"/>
              <a:gd name="T69" fmla="*/ 1446561 h 4394200"/>
              <a:gd name="T70" fmla="*/ 95911 w 6226810"/>
              <a:gd name="T71" fmla="*/ 1539223 h 4394200"/>
              <a:gd name="T72" fmla="*/ 158631 w 6226810"/>
              <a:gd name="T73" fmla="*/ 1585554 h 4394200"/>
              <a:gd name="T74" fmla="*/ 234388 w 6226810"/>
              <a:gd name="T75" fmla="*/ 1631885 h 4394200"/>
              <a:gd name="T76" fmla="*/ 324313 w 6226810"/>
              <a:gd name="T77" fmla="*/ 1667921 h 4394200"/>
              <a:gd name="T78" fmla="*/ 500489 w 6226810"/>
              <a:gd name="T79" fmla="*/ 1709104 h 4394200"/>
              <a:gd name="T80" fmla="*/ 1135091 w 6226810"/>
              <a:gd name="T81" fmla="*/ 1364195 h 4394200"/>
              <a:gd name="T82" fmla="*/ 459034 w 6226810"/>
              <a:gd name="T83" fmla="*/ 1338455 h 4394200"/>
              <a:gd name="T84" fmla="*/ 372702 w 6226810"/>
              <a:gd name="T85" fmla="*/ 1302420 h 4394200"/>
              <a:gd name="T86" fmla="*/ 306322 w 6226810"/>
              <a:gd name="T87" fmla="*/ 1256089 h 4394200"/>
              <a:gd name="T88" fmla="*/ 257538 w 6226810"/>
              <a:gd name="T89" fmla="*/ 1184018 h 4394200"/>
              <a:gd name="T90" fmla="*/ 233856 w 6226810"/>
              <a:gd name="T91" fmla="*/ 1086208 h 4394200"/>
              <a:gd name="T92" fmla="*/ 239953 w 6226810"/>
              <a:gd name="T93" fmla="*/ 983250 h 4394200"/>
              <a:gd name="T94" fmla="*/ 264815 w 6226810"/>
              <a:gd name="T95" fmla="*/ 900883 h 4394200"/>
              <a:gd name="T96" fmla="*/ 303953 w 6226810"/>
              <a:gd name="T97" fmla="*/ 828812 h 4394200"/>
              <a:gd name="T98" fmla="*/ 359565 w 6226810"/>
              <a:gd name="T99" fmla="*/ 761890 h 4394200"/>
              <a:gd name="T100" fmla="*/ 432432 w 6226810"/>
              <a:gd name="T101" fmla="*/ 705263 h 4394200"/>
              <a:gd name="T102" fmla="*/ 543755 w 6226810"/>
              <a:gd name="T103" fmla="*/ 664080 h 4394200"/>
              <a:gd name="T104" fmla="*/ 1731474 w 6226810"/>
              <a:gd name="T105" fmla="*/ 293431 h 4394200"/>
              <a:gd name="T106" fmla="*/ 2374497 w 6226810"/>
              <a:gd name="T107" fmla="*/ 648636 h 4394200"/>
              <a:gd name="T108" fmla="*/ 2323912 w 6226810"/>
              <a:gd name="T109" fmla="*/ 566269 h 4394200"/>
              <a:gd name="T110" fmla="*/ 2240269 w 6226810"/>
              <a:gd name="T111" fmla="*/ 478755 h 4394200"/>
              <a:gd name="T112" fmla="*/ 2177550 w 6226810"/>
              <a:gd name="T113" fmla="*/ 427276 h 4394200"/>
              <a:gd name="T114" fmla="*/ 2101794 w 6226810"/>
              <a:gd name="T115" fmla="*/ 386093 h 4394200"/>
              <a:gd name="T116" fmla="*/ 2011867 w 6226810"/>
              <a:gd name="T117" fmla="*/ 344910 h 4394200"/>
              <a:gd name="T118" fmla="*/ 1810689 w 6226810"/>
              <a:gd name="T119" fmla="*/ 303726 h 439420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226810"/>
              <a:gd name="T181" fmla="*/ 0 h 4394200"/>
              <a:gd name="T182" fmla="*/ 6226810 w 6226810"/>
              <a:gd name="T183" fmla="*/ 4394200 h 439420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8" name="object 3">
            <a:extLst>
              <a:ext uri="{FF2B5EF4-FFF2-40B4-BE49-F238E27FC236}"/>
            </a:extLst>
          </p:cNvPr>
          <p:cNvSpPr/>
          <p:nvPr/>
        </p:nvSpPr>
        <p:spPr>
          <a:xfrm>
            <a:off x="-25399" y="0"/>
            <a:ext cx="1560686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7" name="object 3"/>
          <p:cNvSpPr>
            <a:spLocks/>
          </p:cNvSpPr>
          <p:nvPr/>
        </p:nvSpPr>
        <p:spPr bwMode="auto">
          <a:xfrm>
            <a:off x="10947399" y="1"/>
            <a:ext cx="5308601" cy="3898900"/>
          </a:xfrm>
          <a:custGeom>
            <a:avLst/>
            <a:gdLst>
              <a:gd name="T0" fmla="*/ 2803702 w 6303009"/>
              <a:gd name="T1" fmla="*/ 669214 h 5105400"/>
              <a:gd name="T2" fmla="*/ 2962498 w 6303009"/>
              <a:gd name="T3" fmla="*/ 720132 h 5105400"/>
              <a:gd name="T4" fmla="*/ 3063754 w 6303009"/>
              <a:gd name="T5" fmla="*/ 785599 h 5105400"/>
              <a:gd name="T6" fmla="*/ 3138796 w 6303009"/>
              <a:gd name="T7" fmla="*/ 880161 h 5105400"/>
              <a:gd name="T8" fmla="*/ 3181260 w 6303009"/>
              <a:gd name="T9" fmla="*/ 1011095 h 5105400"/>
              <a:gd name="T10" fmla="*/ 3181179 w 6303009"/>
              <a:gd name="T11" fmla="*/ 1156576 h 5105400"/>
              <a:gd name="T12" fmla="*/ 3141356 w 6303009"/>
              <a:gd name="T13" fmla="*/ 1294783 h 5105400"/>
              <a:gd name="T14" fmla="*/ 3070906 w 6303009"/>
              <a:gd name="T15" fmla="*/ 1411168 h 5105400"/>
              <a:gd name="T16" fmla="*/ 2975673 w 6303009"/>
              <a:gd name="T17" fmla="*/ 1505731 h 5105400"/>
              <a:gd name="T18" fmla="*/ 2862459 w 6303009"/>
              <a:gd name="T19" fmla="*/ 1578471 h 5105400"/>
              <a:gd name="T20" fmla="*/ 2660882 w 6303009"/>
              <a:gd name="T21" fmla="*/ 1643938 h 5105400"/>
              <a:gd name="T22" fmla="*/ 1224846 w 6303009"/>
              <a:gd name="T23" fmla="*/ 2924173 h 5105400"/>
              <a:gd name="T24" fmla="*/ 2694444 w 6303009"/>
              <a:gd name="T25" fmla="*/ 2153122 h 5105400"/>
              <a:gd name="T26" fmla="*/ 2983530 w 6303009"/>
              <a:gd name="T27" fmla="*/ 2080382 h 5105400"/>
              <a:gd name="T28" fmla="*/ 3110391 w 6303009"/>
              <a:gd name="T29" fmla="*/ 2022189 h 5105400"/>
              <a:gd name="T30" fmla="*/ 3225122 w 6303009"/>
              <a:gd name="T31" fmla="*/ 1949449 h 5105400"/>
              <a:gd name="T32" fmla="*/ 3327466 w 6303009"/>
              <a:gd name="T33" fmla="*/ 1869434 h 5105400"/>
              <a:gd name="T34" fmla="*/ 3417166 w 6303009"/>
              <a:gd name="T35" fmla="*/ 1774871 h 5105400"/>
              <a:gd name="T36" fmla="*/ 3493966 w 6303009"/>
              <a:gd name="T37" fmla="*/ 1680308 h 5105400"/>
              <a:gd name="T38" fmla="*/ 3557609 w 6303009"/>
              <a:gd name="T39" fmla="*/ 1578471 h 5105400"/>
              <a:gd name="T40" fmla="*/ 1334759 w 6303009"/>
              <a:gd name="T41" fmla="*/ 138207 h 5105400"/>
              <a:gd name="T42" fmla="*/ 909162 w 6303009"/>
              <a:gd name="T43" fmla="*/ 152755 h 5105400"/>
              <a:gd name="T44" fmla="*/ 624722 w 6303009"/>
              <a:gd name="T45" fmla="*/ 240044 h 5105400"/>
              <a:gd name="T46" fmla="*/ 503714 w 6303009"/>
              <a:gd name="T47" fmla="*/ 305510 h 5105400"/>
              <a:gd name="T48" fmla="*/ 396503 w 6303009"/>
              <a:gd name="T49" fmla="*/ 385525 h 5105400"/>
              <a:gd name="T50" fmla="*/ 302832 w 6303009"/>
              <a:gd name="T51" fmla="*/ 472814 h 5105400"/>
              <a:gd name="T52" fmla="*/ 222441 w 6303009"/>
              <a:gd name="T53" fmla="*/ 567377 h 5105400"/>
              <a:gd name="T54" fmla="*/ 155073 w 6303009"/>
              <a:gd name="T55" fmla="*/ 669214 h 5105400"/>
              <a:gd name="T56" fmla="*/ 100469 w 6303009"/>
              <a:gd name="T57" fmla="*/ 771051 h 5105400"/>
              <a:gd name="T58" fmla="*/ 58370 w 6303009"/>
              <a:gd name="T59" fmla="*/ 872887 h 5105400"/>
              <a:gd name="T60" fmla="*/ 26610 w 6303009"/>
              <a:gd name="T61" fmla="*/ 989272 h 5105400"/>
              <a:gd name="T62" fmla="*/ 4043 w 6303009"/>
              <a:gd name="T63" fmla="*/ 1127480 h 5105400"/>
              <a:gd name="T64" fmla="*/ 1215 w 6303009"/>
              <a:gd name="T65" fmla="*/ 1272961 h 5105400"/>
              <a:gd name="T66" fmla="*/ 17784 w 6303009"/>
              <a:gd name="T67" fmla="*/ 1403894 h 5105400"/>
              <a:gd name="T68" fmla="*/ 53406 w 6303009"/>
              <a:gd name="T69" fmla="*/ 1534827 h 5105400"/>
              <a:gd name="T70" fmla="*/ 107739 w 6303009"/>
              <a:gd name="T71" fmla="*/ 1658486 h 5105400"/>
              <a:gd name="T72" fmla="*/ 180439 w 6303009"/>
              <a:gd name="T73" fmla="*/ 1774871 h 5105400"/>
              <a:gd name="T74" fmla="*/ 284763 w 6303009"/>
              <a:gd name="T75" fmla="*/ 1883982 h 5105400"/>
              <a:gd name="T76" fmla="*/ 390841 w 6303009"/>
              <a:gd name="T77" fmla="*/ 1971271 h 5105400"/>
              <a:gd name="T78" fmla="*/ 499730 w 6303009"/>
              <a:gd name="T79" fmla="*/ 2029463 h 5105400"/>
              <a:gd name="T80" fmla="*/ 628986 w 6303009"/>
              <a:gd name="T81" fmla="*/ 2087656 h 5105400"/>
              <a:gd name="T82" fmla="*/ 918160 w 6303009"/>
              <a:gd name="T83" fmla="*/ 2145848 h 5105400"/>
              <a:gd name="T84" fmla="*/ 1794372 w 6303009"/>
              <a:gd name="T85" fmla="*/ 1658486 h 5105400"/>
              <a:gd name="T86" fmla="*/ 879934 w 6303009"/>
              <a:gd name="T87" fmla="*/ 1636664 h 5105400"/>
              <a:gd name="T88" fmla="*/ 721114 w 6303009"/>
              <a:gd name="T89" fmla="*/ 1578471 h 5105400"/>
              <a:gd name="T90" fmla="*/ 619837 w 6303009"/>
              <a:gd name="T91" fmla="*/ 1513005 h 5105400"/>
              <a:gd name="T92" fmla="*/ 533006 w 6303009"/>
              <a:gd name="T93" fmla="*/ 1396620 h 5105400"/>
              <a:gd name="T94" fmla="*/ 498966 w 6303009"/>
              <a:gd name="T95" fmla="*/ 1265687 h 5105400"/>
              <a:gd name="T96" fmla="*/ 507731 w 6303009"/>
              <a:gd name="T97" fmla="*/ 1112932 h 5105400"/>
              <a:gd name="T98" fmla="*/ 543465 w 6303009"/>
              <a:gd name="T99" fmla="*/ 996547 h 5105400"/>
              <a:gd name="T100" fmla="*/ 599722 w 6303009"/>
              <a:gd name="T101" fmla="*/ 894710 h 5105400"/>
              <a:gd name="T102" fmla="*/ 679656 w 6303009"/>
              <a:gd name="T103" fmla="*/ 800147 h 5105400"/>
              <a:gd name="T104" fmla="*/ 784393 w 6303009"/>
              <a:gd name="T105" fmla="*/ 720132 h 5105400"/>
              <a:gd name="T106" fmla="*/ 944404 w 6303009"/>
              <a:gd name="T107" fmla="*/ 661940 h 5105400"/>
              <a:gd name="T108" fmla="*/ 2237635 w 6303009"/>
              <a:gd name="T109" fmla="*/ 145481 h 5105400"/>
              <a:gd name="T110" fmla="*/ 3563912 w 6303009"/>
              <a:gd name="T111" fmla="*/ 618295 h 5105400"/>
              <a:gd name="T112" fmla="*/ 3503144 w 6303009"/>
              <a:gd name="T113" fmla="*/ 531006 h 5105400"/>
              <a:gd name="T114" fmla="*/ 3366311 w 6303009"/>
              <a:gd name="T115" fmla="*/ 385525 h 5105400"/>
              <a:gd name="T116" fmla="*/ 3272544 w 6303009"/>
              <a:gd name="T117" fmla="*/ 320058 h 5105400"/>
              <a:gd name="T118" fmla="*/ 3159710 w 6303009"/>
              <a:gd name="T119" fmla="*/ 261866 h 5105400"/>
              <a:gd name="T120" fmla="*/ 3026187 w 6303009"/>
              <a:gd name="T121" fmla="*/ 203673 h 5105400"/>
              <a:gd name="T122" fmla="*/ 2765456 w 6303009"/>
              <a:gd name="T123" fmla="*/ 152755 h 51054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303009"/>
              <a:gd name="T187" fmla="*/ 0 h 5105400"/>
              <a:gd name="T188" fmla="*/ 6303009 w 6303009"/>
              <a:gd name="T189" fmla="*/ 5105400 h 51054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1032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600" y="1"/>
            <a:ext cx="914400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260601" y="762001"/>
            <a:ext cx="13193714" cy="46166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1" rIns="91440" bIns="45721"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Количество граждан, состоящих на учёте для обеспечения санаторно-курортным лечением</a:t>
            </a:r>
          </a:p>
        </p:txBody>
      </p:sp>
      <p:pic>
        <p:nvPicPr>
          <p:cNvPr id="12" name="Рисунок 11" descr="ВО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0435" y="7086601"/>
            <a:ext cx="1482021" cy="1036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вос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857456" y="7086601"/>
            <a:ext cx="1692764" cy="1126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вог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431487" y="7086601"/>
            <a:ext cx="1618988" cy="1209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ворди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84800" y="7081158"/>
            <a:ext cx="1885497" cy="104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535287" y="1752602"/>
            <a:ext cx="6668914" cy="3667160"/>
          </a:xfrm>
          <a:prstGeom prst="rect">
            <a:avLst/>
          </a:prstGeom>
        </p:spPr>
        <p:txBody>
          <a:bodyPr wrap="square" lIns="91440" tIns="45721" rIns="91440" bIns="45721">
            <a:spAutoFit/>
          </a:bodyPr>
          <a:lstStyle/>
          <a:p>
            <a:pPr indent="457200">
              <a:lnSpc>
                <a:spcPct val="115000"/>
              </a:lnSpc>
            </a:pPr>
            <a:r>
              <a:rPr lang="ru-RU" sz="21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Санаторно-курортные </a:t>
            </a:r>
            <a:r>
              <a:rPr lang="ru-RU" sz="21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организации, с </a:t>
            </a:r>
            <a:r>
              <a:rPr lang="ru-RU" sz="21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которыми заключались контракты: </a:t>
            </a:r>
          </a:p>
          <a:p>
            <a:pPr marL="285751" indent="-285751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ФГБУ Центр реабилитации «Омский», г. Омск</a:t>
            </a:r>
          </a:p>
          <a:p>
            <a:pPr marL="285751" indent="-285751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ОАО «Санаторий-профилакторий «Коммунальник», Омская область;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1" indent="-285751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ООО «Санаторий «Колос», с. Красноярка, Омская область; </a:t>
            </a:r>
          </a:p>
          <a:p>
            <a:pPr marL="285751" indent="-285751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ОАО «РЖД», г. Омск.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1" indent="-285751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ООО «Санаторий «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Евромед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Омская область;</a:t>
            </a:r>
          </a:p>
          <a:p>
            <a:pPr algn="just">
              <a:lnSpc>
                <a:spcPct val="115000"/>
              </a:lnSpc>
            </a:pPr>
            <a:endParaRPr lang="ru-RU" sz="1600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1" indent="-285751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ООО «Санаторий «Бирюза», г. Сочи;</a:t>
            </a:r>
          </a:p>
          <a:p>
            <a:pPr marL="285751" indent="-285751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АО «Санаторий «Анапа», г. Анапа; </a:t>
            </a:r>
          </a:p>
          <a:p>
            <a:pPr marL="285751" indent="-285751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АО «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ДиЛУЧ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г. Анапа; </a:t>
            </a:r>
          </a:p>
          <a:p>
            <a:pPr marL="285751" indent="-285751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ООО Санаторий «Целебные воды», г. Нальчик;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752642504"/>
              </p:ext>
            </p:extLst>
          </p:nvPr>
        </p:nvGraphicFramePr>
        <p:xfrm>
          <a:off x="9301581" y="1802074"/>
          <a:ext cx="5638800" cy="4193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650999" y="5946254"/>
            <a:ext cx="13944601" cy="729432"/>
          </a:xfrm>
          <a:prstGeom prst="rect">
            <a:avLst/>
          </a:prstGeom>
        </p:spPr>
        <p:txBody>
          <a:bodyPr wrap="square" lIns="91440" tIns="45721" rIns="91440" bIns="45721">
            <a:spAutoFit/>
          </a:bodyPr>
          <a:lstStyle/>
          <a:p>
            <a:pPr algn="ctr">
              <a:lnSpc>
                <a:spcPct val="115000"/>
              </a:lnSpc>
              <a:tabLst>
                <a:tab pos="540385" algn="l"/>
              </a:tabLst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целью мониторинга качества предоставления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санаторно-курортных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услуг осуществляет работу комиссия Отделения Фонда, </a:t>
            </a:r>
            <a:endParaRPr lang="ru-RU" sz="18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tabLst>
                <a:tab pos="540385" algn="l"/>
              </a:tabLst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 которой входят представители общественных организаций инвалидов, детей-инвалидов.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2"/>
          <p:cNvSpPr/>
          <p:nvPr/>
        </p:nvSpPr>
        <p:spPr>
          <a:xfrm>
            <a:off x="1422360" y="762121"/>
            <a:ext cx="14833640" cy="1065505"/>
          </a:xfrm>
          <a:prstGeom prst="rect">
            <a:avLst/>
          </a:prstGeom>
          <a:noFill/>
          <a:ln>
            <a:noFill/>
          </a:ln>
          <a:effectLst>
            <a:outerShdw blurRad="40000" dist="20160" dir="5400000" rotWithShape="0">
              <a:srgbClr val="000000">
                <a:alpha val="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spcAft>
                <a:spcPts val="989"/>
              </a:spcAft>
            </a:pPr>
            <a:r>
              <a:rPr lang="ru-RU" sz="2100" b="1" spc="-2" dirty="0">
                <a:solidFill>
                  <a:srgbClr val="003399"/>
                </a:solidFill>
                <a:latin typeface="Times New Roman"/>
              </a:rPr>
              <a:t>С 01.01.2022 года Отделение СФР осуществляет полномочия по предоставлению отдельных мер социальной поддержки</a:t>
            </a:r>
            <a:endParaRPr lang="ru-RU" sz="2100" spc="-2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pc="-2" dirty="0">
                <a:solidFill>
                  <a:srgbClr val="003399"/>
                </a:solidFill>
                <a:latin typeface="Times New Roman"/>
              </a:rPr>
              <a:t>(Федеральный закон РФ от 06.12.2021г.  № 409-ФЗ «О внесении изменений в отдельные законодательные акты Российской Федерации и о приостановлении действия отдельных положений статьи 4 Федерального закона "О прожиточном минимуме в Российской Федерации"»)</a:t>
            </a:r>
            <a:endParaRPr lang="ru-RU" spc="-2" dirty="0">
              <a:latin typeface="Arial"/>
            </a:endParaRPr>
          </a:p>
        </p:txBody>
      </p:sp>
      <p:sp>
        <p:nvSpPr>
          <p:cNvPr id="117" name="CustomShape 3"/>
          <p:cNvSpPr/>
          <p:nvPr/>
        </p:nvSpPr>
        <p:spPr>
          <a:xfrm>
            <a:off x="3936960" y="228600"/>
            <a:ext cx="7414560" cy="502560"/>
          </a:xfrm>
          <a:prstGeom prst="rect">
            <a:avLst/>
          </a:prstGeom>
          <a:gradFill rotWithShape="0">
            <a:gsLst>
              <a:gs pos="0">
                <a:srgbClr val="CC6D20"/>
              </a:gs>
              <a:gs pos="100000">
                <a:srgbClr val="FF9033"/>
              </a:gs>
            </a:gsLst>
            <a:lin ang="16200000"/>
          </a:gradFill>
          <a:ln>
            <a:solidFill>
              <a:srgbClr val="F59240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pc="-2" dirty="0">
                <a:solidFill>
                  <a:srgbClr val="FFFFFF"/>
                </a:solidFill>
                <a:latin typeface="Times New Roman"/>
                <a:ea typeface="DejaVu Sans"/>
              </a:rPr>
              <a:t>Предоставление мер социальной поддержки</a:t>
            </a:r>
            <a:endParaRPr lang="ru-RU" sz="2400" spc="-2" dirty="0">
              <a:latin typeface="Arial"/>
            </a:endParaRPr>
          </a:p>
        </p:txBody>
      </p:sp>
      <p:sp>
        <p:nvSpPr>
          <p:cNvPr id="118" name="CustomShape 4"/>
          <p:cNvSpPr/>
          <p:nvPr/>
        </p:nvSpPr>
        <p:spPr>
          <a:xfrm>
            <a:off x="2946400" y="1752600"/>
            <a:ext cx="11049000" cy="4140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100" b="1" spc="-2" dirty="0">
                <a:solidFill>
                  <a:srgbClr val="003399"/>
                </a:solidFill>
                <a:latin typeface="Times New Roman"/>
                <a:ea typeface="Microsoft YaHei"/>
              </a:rPr>
              <a:t>В 2024 году гражданам предоставлено  </a:t>
            </a:r>
            <a:r>
              <a:rPr lang="ru-RU" sz="2100" b="1" spc="-2" dirty="0">
                <a:solidFill>
                  <a:srgbClr val="C00000"/>
                </a:solidFill>
                <a:latin typeface="Times New Roman"/>
                <a:ea typeface="Microsoft YaHei"/>
              </a:rPr>
              <a:t>5791  </a:t>
            </a:r>
            <a:r>
              <a:rPr lang="ru-RU" sz="2100" b="1" spc="-2" dirty="0">
                <a:solidFill>
                  <a:srgbClr val="003399"/>
                </a:solidFill>
                <a:latin typeface="Times New Roman"/>
                <a:ea typeface="Microsoft YaHei"/>
              </a:rPr>
              <a:t>мер социальной поддержки, в том числе:</a:t>
            </a:r>
            <a:endParaRPr lang="ru-RU" sz="2100" spc="-2" dirty="0">
              <a:latin typeface="Arial"/>
            </a:endParaRPr>
          </a:p>
        </p:txBody>
      </p:sp>
      <p:sp>
        <p:nvSpPr>
          <p:cNvPr id="120" name="TextShape 5"/>
          <p:cNvSpPr txBox="1"/>
          <p:nvPr/>
        </p:nvSpPr>
        <p:spPr>
          <a:xfrm>
            <a:off x="11649959" y="8475120"/>
            <a:ext cx="3792601" cy="486360"/>
          </a:xfrm>
          <a:prstGeom prst="rect">
            <a:avLst/>
          </a:prstGeom>
          <a:noFill/>
          <a:ln>
            <a:noFill/>
          </a:ln>
        </p:spPr>
        <p:txBody>
          <a:bodyPr lIns="145079" tIns="72721" rIns="145079" bIns="72721" anchor="ctr">
            <a:noAutofit/>
          </a:bodyPr>
          <a:lstStyle/>
          <a:p>
            <a:pPr algn="r">
              <a:lnSpc>
                <a:spcPct val="100000"/>
              </a:lnSpc>
            </a:pPr>
            <a:fld id="{4B8A2227-4B2F-43A6-8A32-F1B30522C0C5}" type="slidenum">
              <a:rPr lang="ru-RU" sz="1900" spc="-2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28</a:t>
            </a:fld>
            <a:endParaRPr lang="ru-RU" sz="1900" spc="-2" dirty="0">
              <a:latin typeface="Times New Roman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955800" y="1676400"/>
          <a:ext cx="13716000" cy="7193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ustomShape 3"/>
          <p:cNvSpPr/>
          <p:nvPr/>
        </p:nvSpPr>
        <p:spPr>
          <a:xfrm>
            <a:off x="0" y="0"/>
            <a:ext cx="1879200" cy="914364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" name="object 4"/>
          <p:cNvPicPr/>
          <p:nvPr/>
        </p:nvPicPr>
        <p:blipFill>
          <a:blip r:embed="rId3" cstate="print"/>
          <a:stretch/>
        </p:blipFill>
        <p:spPr>
          <a:xfrm>
            <a:off x="318961" y="59400"/>
            <a:ext cx="730441" cy="90842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:a16="http://schemas.microsoft.com/office/drawing/2014/main" xmlns="" id="{52A987F7-D57E-BB41-B3EA-950F84B4CD3E}"/>
              </a:ext>
            </a:extLst>
          </p:cNvPr>
          <p:cNvSpPr/>
          <p:nvPr/>
        </p:nvSpPr>
        <p:spPr>
          <a:xfrm>
            <a:off x="1422400" y="6400800"/>
            <a:ext cx="3581401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xmlns="" id="{BDF85312-D25B-9B40-ADC3-61FC7DB3A4EC}"/>
              </a:ext>
            </a:extLst>
          </p:cNvPr>
          <p:cNvSpPr/>
          <p:nvPr/>
        </p:nvSpPr>
        <p:spPr>
          <a:xfrm>
            <a:off x="10109203" y="7013"/>
            <a:ext cx="6146846" cy="3955387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398" y="0"/>
            <a:ext cx="1676400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9" name="CustomShape 2"/>
          <p:cNvSpPr/>
          <p:nvPr/>
        </p:nvSpPr>
        <p:spPr>
          <a:xfrm>
            <a:off x="2794001" y="2743202"/>
            <a:ext cx="11734800" cy="347642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000" tIns="45000" rIns="90000" bIns="45000">
            <a:spAutoFit/>
          </a:bodyPr>
          <a:lstStyle/>
          <a:p>
            <a:pPr indent="-216000" algn="ctr">
              <a:buClr>
                <a:srgbClr val="18107E"/>
              </a:buClr>
              <a:defRPr/>
            </a:pPr>
            <a:r>
              <a:rPr lang="ru-RU" sz="2100" spc="-2" dirty="0" smtClean="0">
                <a:solidFill>
                  <a:srgbClr val="000099"/>
                </a:solidFill>
                <a:latin typeface="Times New Roman"/>
              </a:rPr>
              <a:t>Для </a:t>
            </a:r>
            <a:r>
              <a:rPr lang="ru-RU" sz="2100" spc="-2" dirty="0">
                <a:solidFill>
                  <a:srgbClr val="000099"/>
                </a:solidFill>
                <a:latin typeface="Times New Roman"/>
              </a:rPr>
              <a:t>семей с детьми наиболее востребованным является </a:t>
            </a:r>
            <a:endParaRPr lang="ru-RU" sz="2100" spc="-2" dirty="0" smtClean="0">
              <a:solidFill>
                <a:srgbClr val="000099"/>
              </a:solidFill>
              <a:latin typeface="Times New Roman"/>
            </a:endParaRPr>
          </a:p>
          <a:p>
            <a:pPr indent="-216000" algn="ctr">
              <a:buClr>
                <a:srgbClr val="18107E"/>
              </a:buClr>
              <a:defRPr/>
            </a:pPr>
            <a:r>
              <a:rPr lang="ru-RU" sz="2100" spc="-2" dirty="0" smtClean="0">
                <a:solidFill>
                  <a:srgbClr val="000099"/>
                </a:solidFill>
                <a:latin typeface="Times New Roman"/>
              </a:rPr>
              <a:t>ежемесячное </a:t>
            </a:r>
            <a:r>
              <a:rPr lang="ru-RU" sz="2100" spc="-2" dirty="0">
                <a:solidFill>
                  <a:srgbClr val="000099"/>
                </a:solidFill>
                <a:latin typeface="Times New Roman"/>
              </a:rPr>
              <a:t>пособие в связи с рождением и воспитанием ребенка </a:t>
            </a:r>
            <a:r>
              <a:rPr lang="ru-RU" sz="2100" b="1" spc="-2" dirty="0">
                <a:solidFill>
                  <a:srgbClr val="000099"/>
                </a:solidFill>
                <a:latin typeface="Times New Roman"/>
              </a:rPr>
              <a:t>(Единое пособие).</a:t>
            </a:r>
          </a:p>
          <a:p>
            <a:pPr indent="-216000" algn="just">
              <a:buClr>
                <a:srgbClr val="18107E"/>
              </a:buClr>
              <a:defRPr/>
            </a:pPr>
            <a:endParaRPr lang="ru-RU" sz="1000" spc="-2" dirty="0">
              <a:solidFill>
                <a:srgbClr val="000099"/>
              </a:solidFill>
              <a:latin typeface="Times New Roman"/>
            </a:endParaRPr>
          </a:p>
          <a:p>
            <a:pPr indent="-216000" algn="ctr">
              <a:buClr>
                <a:srgbClr val="18107E"/>
              </a:buClr>
              <a:defRPr/>
            </a:pPr>
            <a:r>
              <a:rPr lang="ru-RU" sz="2100" spc="-2" dirty="0">
                <a:solidFill>
                  <a:srgbClr val="000099"/>
                </a:solidFill>
                <a:latin typeface="Times New Roman"/>
              </a:rPr>
              <a:t>В </a:t>
            </a:r>
            <a:r>
              <a:rPr lang="ru-RU" sz="2100" spc="-2" dirty="0" smtClean="0">
                <a:solidFill>
                  <a:srgbClr val="000099"/>
                </a:solidFill>
                <a:latin typeface="Times New Roman"/>
              </a:rPr>
              <a:t>2024 </a:t>
            </a:r>
            <a:r>
              <a:rPr lang="ru-RU" sz="2100" spc="-2" dirty="0">
                <a:solidFill>
                  <a:srgbClr val="000099"/>
                </a:solidFill>
                <a:latin typeface="Times New Roman"/>
              </a:rPr>
              <a:t>году Единое пособие назначено </a:t>
            </a:r>
            <a:r>
              <a:rPr lang="ru-RU" sz="2100" b="1" spc="-2" dirty="0" smtClean="0">
                <a:solidFill>
                  <a:srgbClr val="000099"/>
                </a:solidFill>
                <a:latin typeface="Times New Roman"/>
              </a:rPr>
              <a:t>97194 </a:t>
            </a:r>
            <a:r>
              <a:rPr lang="ru-RU" sz="2100" b="1" spc="-2" dirty="0">
                <a:solidFill>
                  <a:srgbClr val="000099"/>
                </a:solidFill>
                <a:latin typeface="Times New Roman"/>
              </a:rPr>
              <a:t>гражданам</a:t>
            </a:r>
            <a:r>
              <a:rPr lang="ru-RU" sz="2100" spc="-2" dirty="0">
                <a:solidFill>
                  <a:srgbClr val="000099"/>
                </a:solidFill>
                <a:latin typeface="Times New Roman"/>
              </a:rPr>
              <a:t>, имеющим детей и беременным </a:t>
            </a:r>
            <a:r>
              <a:rPr lang="ru-RU" sz="2100" spc="-2" dirty="0" smtClean="0">
                <a:solidFill>
                  <a:srgbClr val="000099"/>
                </a:solidFill>
                <a:latin typeface="Times New Roman"/>
              </a:rPr>
              <a:t>женщинам</a:t>
            </a:r>
          </a:p>
          <a:p>
            <a:pPr indent="-216000" algn="ctr">
              <a:buClr>
                <a:srgbClr val="18107E"/>
              </a:buClr>
              <a:defRPr/>
            </a:pPr>
            <a:r>
              <a:rPr lang="ru-RU" sz="2100" spc="-2" dirty="0" smtClean="0">
                <a:solidFill>
                  <a:srgbClr val="000099"/>
                </a:solidFill>
                <a:latin typeface="Times New Roman"/>
              </a:rPr>
              <a:t> </a:t>
            </a:r>
            <a:r>
              <a:rPr lang="ru-RU" sz="2100" spc="-2" dirty="0">
                <a:solidFill>
                  <a:srgbClr val="000099"/>
                </a:solidFill>
                <a:latin typeface="Times New Roman"/>
              </a:rPr>
              <a:t>в </a:t>
            </a:r>
            <a:r>
              <a:rPr lang="ru-RU" sz="2100" spc="-2" dirty="0" smtClean="0">
                <a:solidFill>
                  <a:srgbClr val="000099"/>
                </a:solidFill>
                <a:latin typeface="Times New Roman"/>
              </a:rPr>
              <a:t>размере: </a:t>
            </a:r>
            <a:r>
              <a:rPr lang="ru-RU" sz="2100" b="1" spc="-2" dirty="0" smtClean="0">
                <a:solidFill>
                  <a:srgbClr val="000099"/>
                </a:solidFill>
                <a:latin typeface="Times New Roman"/>
              </a:rPr>
              <a:t>50</a:t>
            </a:r>
            <a:r>
              <a:rPr lang="ru-RU" sz="2100" b="1" spc="-2" dirty="0">
                <a:solidFill>
                  <a:srgbClr val="000099"/>
                </a:solidFill>
                <a:latin typeface="Times New Roman"/>
              </a:rPr>
              <a:t>% - </a:t>
            </a:r>
            <a:r>
              <a:rPr lang="ru-RU" sz="2100" b="1" spc="-2" dirty="0" smtClean="0">
                <a:solidFill>
                  <a:srgbClr val="000099"/>
                </a:solidFill>
                <a:latin typeface="Times New Roman"/>
              </a:rPr>
              <a:t>21383,  75</a:t>
            </a:r>
            <a:r>
              <a:rPr lang="ru-RU" sz="2100" b="1" spc="-2" dirty="0">
                <a:solidFill>
                  <a:srgbClr val="000099"/>
                </a:solidFill>
                <a:latin typeface="Times New Roman"/>
              </a:rPr>
              <a:t>% - </a:t>
            </a:r>
            <a:r>
              <a:rPr lang="ru-RU" sz="2100" b="1" spc="-2" dirty="0" smtClean="0">
                <a:solidFill>
                  <a:srgbClr val="000099"/>
                </a:solidFill>
                <a:latin typeface="Times New Roman"/>
              </a:rPr>
              <a:t>11663,  100</a:t>
            </a:r>
            <a:r>
              <a:rPr lang="ru-RU" sz="2100" b="1" spc="-2" dirty="0">
                <a:solidFill>
                  <a:srgbClr val="000099"/>
                </a:solidFill>
                <a:latin typeface="Times New Roman"/>
              </a:rPr>
              <a:t>% - </a:t>
            </a:r>
            <a:r>
              <a:rPr lang="ru-RU" sz="2100" b="1" spc="-2" dirty="0" smtClean="0">
                <a:solidFill>
                  <a:srgbClr val="000099"/>
                </a:solidFill>
                <a:latin typeface="Times New Roman"/>
              </a:rPr>
              <a:t>64148 </a:t>
            </a:r>
          </a:p>
          <a:p>
            <a:pPr indent="-216000" algn="ctr">
              <a:buClr>
                <a:srgbClr val="18107E"/>
              </a:buClr>
              <a:defRPr/>
            </a:pPr>
            <a:r>
              <a:rPr lang="ru-RU" sz="2100" spc="-2" dirty="0" smtClean="0">
                <a:solidFill>
                  <a:srgbClr val="000099"/>
                </a:solidFill>
                <a:latin typeface="Times New Roman"/>
              </a:rPr>
              <a:t>Пособие </a:t>
            </a:r>
            <a:r>
              <a:rPr lang="ru-RU" sz="2100" spc="-2" dirty="0">
                <a:solidFill>
                  <a:srgbClr val="000099"/>
                </a:solidFill>
                <a:latin typeface="Times New Roman"/>
              </a:rPr>
              <a:t>назначено на </a:t>
            </a:r>
            <a:r>
              <a:rPr lang="ru-RU" sz="2100" b="1" spc="-2" dirty="0" smtClean="0">
                <a:solidFill>
                  <a:srgbClr val="000099"/>
                </a:solidFill>
                <a:latin typeface="Times New Roman"/>
              </a:rPr>
              <a:t>148158 </a:t>
            </a:r>
            <a:r>
              <a:rPr lang="ru-RU" sz="2100" b="1" spc="-2" dirty="0">
                <a:solidFill>
                  <a:srgbClr val="000099"/>
                </a:solidFill>
                <a:latin typeface="Times New Roman"/>
              </a:rPr>
              <a:t>детей и </a:t>
            </a:r>
            <a:r>
              <a:rPr lang="ru-RU" sz="2100" b="1" spc="-2" dirty="0" smtClean="0">
                <a:solidFill>
                  <a:srgbClr val="000099"/>
                </a:solidFill>
                <a:latin typeface="Times New Roman"/>
              </a:rPr>
              <a:t>4041 беременной женщине</a:t>
            </a:r>
            <a:endParaRPr lang="ru-RU" sz="2100" b="1" spc="-2" dirty="0">
              <a:solidFill>
                <a:srgbClr val="000099"/>
              </a:solidFill>
              <a:latin typeface="Times New Roman"/>
            </a:endParaRPr>
          </a:p>
          <a:p>
            <a:pPr indent="-216000" algn="ctr">
              <a:buClr>
                <a:srgbClr val="18107E"/>
              </a:buClr>
              <a:defRPr/>
            </a:pPr>
            <a:r>
              <a:rPr lang="ru-RU" sz="2100" spc="-2" dirty="0">
                <a:solidFill>
                  <a:srgbClr val="000099"/>
                </a:solidFill>
                <a:latin typeface="Times New Roman"/>
              </a:rPr>
              <a:t>		           </a:t>
            </a:r>
            <a:r>
              <a:rPr lang="ru-RU" sz="2100" spc="-2" dirty="0" smtClean="0">
                <a:solidFill>
                  <a:srgbClr val="000099"/>
                </a:solidFill>
                <a:latin typeface="Times New Roman"/>
              </a:rPr>
              <a:t>             </a:t>
            </a:r>
            <a:r>
              <a:rPr lang="ru-RU" sz="2100" spc="-2" dirty="0">
                <a:solidFill>
                  <a:srgbClr val="000099"/>
                </a:solidFill>
                <a:latin typeface="Times New Roman"/>
              </a:rPr>
              <a:t>Размеры </a:t>
            </a:r>
            <a:r>
              <a:rPr lang="ru-RU" sz="2100" b="1" spc="-2" dirty="0">
                <a:solidFill>
                  <a:srgbClr val="000099"/>
                </a:solidFill>
                <a:latin typeface="Times New Roman"/>
              </a:rPr>
              <a:t>Единого пособия </a:t>
            </a:r>
            <a:r>
              <a:rPr lang="ru-RU" sz="2100" spc="-2" dirty="0">
                <a:solidFill>
                  <a:srgbClr val="000099"/>
                </a:solidFill>
                <a:latin typeface="Times New Roman"/>
              </a:rPr>
              <a:t>в </a:t>
            </a:r>
            <a:r>
              <a:rPr lang="ru-RU" sz="2100" spc="-2" dirty="0" smtClean="0">
                <a:solidFill>
                  <a:srgbClr val="000099"/>
                </a:solidFill>
                <a:latin typeface="Times New Roman"/>
              </a:rPr>
              <a:t>2024 </a:t>
            </a:r>
            <a:r>
              <a:rPr lang="ru-RU" sz="2100" spc="-2" dirty="0">
                <a:solidFill>
                  <a:srgbClr val="000099"/>
                </a:solidFill>
                <a:latin typeface="Times New Roman"/>
              </a:rPr>
              <a:t>году </a:t>
            </a:r>
            <a:r>
              <a:rPr lang="ru-RU" sz="2100" b="1" spc="-2" dirty="0">
                <a:solidFill>
                  <a:srgbClr val="000099"/>
                </a:solidFill>
                <a:latin typeface="Times New Roman"/>
              </a:rPr>
              <a:t>	                </a:t>
            </a:r>
            <a:r>
              <a:rPr lang="ru-RU" spc="-2" dirty="0">
                <a:solidFill>
                  <a:srgbClr val="000099"/>
                </a:solidFill>
                <a:latin typeface="Times New Roman"/>
              </a:rPr>
              <a:t>		</a:t>
            </a:r>
            <a:endParaRPr lang="ru-RU" spc="-2" dirty="0">
              <a:solidFill>
                <a:schemeClr val="bg1">
                  <a:lumMod val="25000"/>
                </a:schemeClr>
              </a:solidFill>
              <a:latin typeface="Times New Roman"/>
            </a:endParaRPr>
          </a:p>
          <a:p>
            <a:pPr indent="-216000" algn="ctr">
              <a:buClr>
                <a:srgbClr val="18107E"/>
              </a:buClr>
              <a:defRPr/>
            </a:pPr>
            <a:r>
              <a:rPr lang="ru-RU" spc="-2" dirty="0">
                <a:solidFill>
                  <a:srgbClr val="000099"/>
                </a:solidFill>
                <a:latin typeface="Times New Roman"/>
              </a:rPr>
              <a:t>		</a:t>
            </a:r>
            <a:r>
              <a:rPr lang="ru-RU" spc="-2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               </a:t>
            </a:r>
            <a:r>
              <a:rPr lang="ru-RU" b="1" i="1" spc="-2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На </a:t>
            </a:r>
            <a:r>
              <a:rPr lang="ru-RU" b="1" i="1" spc="-2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детей			</a:t>
            </a:r>
            <a:r>
              <a:rPr lang="ru-RU" b="1" i="1" spc="-2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Беременным </a:t>
            </a:r>
            <a:r>
              <a:rPr lang="ru-RU" b="1" i="1" spc="-2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женщинам	</a:t>
            </a:r>
            <a:r>
              <a:rPr lang="ru-RU" spc="-2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	</a:t>
            </a:r>
          </a:p>
          <a:p>
            <a:pPr indent="-216000" algn="ctr">
              <a:buClr>
                <a:srgbClr val="18107E"/>
              </a:buClr>
              <a:defRPr/>
            </a:pPr>
            <a:r>
              <a:rPr lang="ru-RU" spc="-2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		50% - </a:t>
            </a:r>
            <a:r>
              <a:rPr lang="ru-RU" spc="-2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7084,50 </a:t>
            </a:r>
            <a:r>
              <a:rPr lang="ru-RU" spc="-2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			</a:t>
            </a:r>
            <a:r>
              <a:rPr lang="ru-RU" spc="-2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      50</a:t>
            </a:r>
            <a:r>
              <a:rPr lang="ru-RU" spc="-2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% - </a:t>
            </a:r>
            <a:r>
              <a:rPr lang="ru-RU" spc="-2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7479,00</a:t>
            </a:r>
            <a:r>
              <a:rPr lang="ru-RU" spc="-2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		</a:t>
            </a:r>
          </a:p>
          <a:p>
            <a:pPr indent="-216000" algn="ctr">
              <a:buClr>
                <a:srgbClr val="18107E"/>
              </a:buClr>
              <a:defRPr/>
            </a:pPr>
            <a:r>
              <a:rPr lang="ru-RU" spc="-2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		75% - </a:t>
            </a:r>
            <a:r>
              <a:rPr lang="ru-RU" spc="-2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10626,75</a:t>
            </a:r>
            <a:r>
              <a:rPr lang="ru-RU" spc="-2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			</a:t>
            </a:r>
            <a:r>
              <a:rPr lang="ru-RU" spc="-2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      75</a:t>
            </a:r>
            <a:r>
              <a:rPr lang="ru-RU" spc="-2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% - </a:t>
            </a:r>
            <a:r>
              <a:rPr lang="ru-RU" spc="-2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11218,50</a:t>
            </a:r>
            <a:r>
              <a:rPr lang="ru-RU" spc="-2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		</a:t>
            </a:r>
          </a:p>
          <a:p>
            <a:pPr indent="-216000" algn="ctr">
              <a:buClr>
                <a:srgbClr val="18107E"/>
              </a:buClr>
              <a:defRPr/>
            </a:pPr>
            <a:r>
              <a:rPr lang="ru-RU" spc="-2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		</a:t>
            </a:r>
            <a:r>
              <a:rPr lang="ru-RU" spc="-2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                100</a:t>
            </a:r>
            <a:r>
              <a:rPr lang="ru-RU" spc="-2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% - </a:t>
            </a:r>
            <a:r>
              <a:rPr lang="ru-RU" spc="-2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14169,00</a:t>
            </a:r>
            <a:r>
              <a:rPr lang="ru-RU" spc="-2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			</a:t>
            </a:r>
            <a:r>
              <a:rPr lang="ru-RU" spc="-2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      100</a:t>
            </a:r>
            <a:r>
              <a:rPr lang="ru-RU" spc="-2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% - </a:t>
            </a:r>
            <a:r>
              <a:rPr lang="ru-RU" spc="-2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14958,00 	</a:t>
            </a:r>
            <a:r>
              <a:rPr lang="ru-RU" sz="1600" spc="-2" dirty="0" smtClean="0">
                <a:solidFill>
                  <a:srgbClr val="000099"/>
                </a:solidFill>
                <a:latin typeface="Times New Roman"/>
              </a:rPr>
              <a:t>	</a:t>
            </a:r>
            <a:endParaRPr lang="ru-RU" sz="1600" spc="-2" dirty="0">
              <a:solidFill>
                <a:srgbClr val="A50021"/>
              </a:solidFill>
            </a:endParaRPr>
          </a:p>
          <a:p>
            <a:pPr algn="just">
              <a:spcAft>
                <a:spcPts val="602"/>
              </a:spcAft>
              <a:defRPr/>
            </a:pPr>
            <a:endParaRPr lang="ru-RU" sz="1600" spc="-2" dirty="0">
              <a:solidFill>
                <a:srgbClr val="000099"/>
              </a:solidFill>
            </a:endParaRPr>
          </a:p>
        </p:txBody>
      </p:sp>
      <p:pic>
        <p:nvPicPr>
          <p:cNvPr id="10" name="Рисунок 9" descr="е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690600" y="4038600"/>
            <a:ext cx="1864520" cy="2209800"/>
          </a:xfrm>
          <a:prstGeom prst="rect">
            <a:avLst/>
          </a:prstGeom>
        </p:spPr>
      </p:pic>
      <p:sp>
        <p:nvSpPr>
          <p:cNvPr id="13" name="CustomShape 1"/>
          <p:cNvSpPr/>
          <p:nvPr/>
        </p:nvSpPr>
        <p:spPr>
          <a:xfrm>
            <a:off x="2565401" y="6096000"/>
            <a:ext cx="12192000" cy="53340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100" b="1" spc="-2" dirty="0">
                <a:solidFill>
                  <a:schemeClr val="bg1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Ежемесячная выплата </a:t>
            </a:r>
            <a:r>
              <a:rPr lang="ru-RU" sz="2100" b="1" spc="-2" dirty="0" smtClean="0">
                <a:solidFill>
                  <a:schemeClr val="bg1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в </a:t>
            </a:r>
            <a:r>
              <a:rPr lang="ru-RU" sz="2100" b="1" spc="-2" dirty="0">
                <a:solidFill>
                  <a:schemeClr val="bg1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связи с рождением (усыновлением) первого ребенка</a:t>
            </a:r>
            <a:endParaRPr lang="ru-RU" sz="2100" spc="-2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08200" y="1219200"/>
            <a:ext cx="13258800" cy="14003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1" rIns="91440" bIns="45721" rtlCol="0">
            <a:spAutoFit/>
          </a:bodyPr>
          <a:lstStyle/>
          <a:p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- Единовременное пособие при рождении ребенка – </a:t>
            </a:r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3259</a:t>
            </a:r>
          </a:p>
          <a:p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- Единовременное пособие при передаче ребенка на воспитание в семью – </a:t>
            </a:r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413</a:t>
            </a:r>
          </a:p>
          <a:p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- Единовременное пособие беременной жене военнослужащего – </a:t>
            </a:r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184</a:t>
            </a:r>
          </a:p>
          <a:p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- Ежемесячное пособие на ребенка военнослужащего, проходящего военную службу по призыву (по мобилизации) – </a:t>
            </a:r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296</a:t>
            </a:r>
          </a:p>
          <a:p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- Ежемесячное пособие по уходу за ребенком до 1,5 лет - </a:t>
            </a:r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777</a:t>
            </a:r>
            <a:endParaRPr lang="ru-RU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6"/>
          <p:cNvSpPr>
            <a:spLocks noChangeArrowheads="1"/>
          </p:cNvSpPr>
          <p:nvPr/>
        </p:nvSpPr>
        <p:spPr bwMode="auto">
          <a:xfrm>
            <a:off x="1270000" y="381001"/>
            <a:ext cx="14706600" cy="707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1" rIns="91440" bIns="45721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Пособия беременным женщинам и гражданам, имеющим детей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соответствии с Федеральным законом от 19.05.1995 №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81-ФЗ 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 государственных пособиях гражданам, имеющим детей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2031134" y="8475140"/>
            <a:ext cx="3793067" cy="486833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29</a:t>
            </a:fld>
            <a:endParaRPr lang="ru-RU" dirty="0"/>
          </a:p>
        </p:txBody>
      </p:sp>
      <p:sp>
        <p:nvSpPr>
          <p:cNvPr id="16" name="CustomShape 6"/>
          <p:cNvSpPr/>
          <p:nvPr/>
        </p:nvSpPr>
        <p:spPr>
          <a:xfrm>
            <a:off x="1879960" y="6629400"/>
            <a:ext cx="13487040" cy="2133360"/>
          </a:xfrm>
          <a:prstGeom prst="rect">
            <a:avLst/>
          </a:prstGeom>
          <a:ln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pc="-2" dirty="0">
                <a:solidFill>
                  <a:srgbClr val="006600"/>
                </a:solidFill>
                <a:latin typeface="Times New Roman"/>
                <a:ea typeface="DejaVu Sans"/>
              </a:rPr>
              <a:t>С 1 января 2023 года ОСФР по Омской области переданы полномочия по осуществлению  ежемесячной выплаты в связи с рождением (усыновлением) первого ребенка в соответствии с Федеральным законом от 28.12.2017 № 418-ФЗ.</a:t>
            </a:r>
            <a:endParaRPr lang="ru-RU" spc="-2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pc="-2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pc="-2" dirty="0">
                <a:solidFill>
                  <a:srgbClr val="006600"/>
                </a:solidFill>
                <a:latin typeface="Times New Roman"/>
                <a:ea typeface="DejaVu Sans"/>
              </a:rPr>
              <a:t>Право на выплату от органов СФР имеют семьи, у которых среднедушевой доход не превышает 2-х кратную величину прожиточного минимума трудоспособного населения  </a:t>
            </a:r>
            <a:r>
              <a:rPr lang="ru-RU" b="1" spc="-2" dirty="0">
                <a:solidFill>
                  <a:srgbClr val="C00000"/>
                </a:solidFill>
                <a:latin typeface="Times New Roman"/>
                <a:ea typeface="DejaVu Sans"/>
              </a:rPr>
              <a:t>(в 2024 году – 29 916 руб.).</a:t>
            </a:r>
            <a:endParaRPr lang="ru-RU" spc="-2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pc="-2" dirty="0">
                <a:solidFill>
                  <a:srgbClr val="006600"/>
                </a:solidFill>
                <a:latin typeface="Times New Roman"/>
                <a:ea typeface="DejaVu Sans"/>
              </a:rPr>
              <a:t>Размер выплаты – один региональный прожиточный минимум для детей  </a:t>
            </a:r>
            <a:r>
              <a:rPr lang="ru-RU" b="1" spc="-2" dirty="0">
                <a:solidFill>
                  <a:srgbClr val="C00000"/>
                </a:solidFill>
                <a:latin typeface="Times New Roman"/>
                <a:ea typeface="DejaVu Sans"/>
              </a:rPr>
              <a:t>(в 2024 году – 14 169 руб.). </a:t>
            </a:r>
            <a:endParaRPr lang="ru-RU" spc="-2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pc="-2" dirty="0">
                <a:solidFill>
                  <a:srgbClr val="006600"/>
                </a:solidFill>
                <a:latin typeface="Times New Roman"/>
                <a:ea typeface="DejaVu Sans"/>
              </a:rPr>
              <a:t>В 2024 году ежемесячная выплата назначена на </a:t>
            </a:r>
            <a:r>
              <a:rPr lang="ru-RU" b="1" spc="-2" dirty="0">
                <a:solidFill>
                  <a:srgbClr val="C00000"/>
                </a:solidFill>
                <a:latin typeface="Times New Roman"/>
                <a:ea typeface="DejaVu Sans"/>
              </a:rPr>
              <a:t>4263</a:t>
            </a:r>
            <a:r>
              <a:rPr lang="ru-RU" spc="-2" dirty="0">
                <a:solidFill>
                  <a:srgbClr val="006600"/>
                </a:solidFill>
                <a:latin typeface="Times New Roman"/>
                <a:ea typeface="DejaVu Sans"/>
              </a:rPr>
              <a:t> детей.</a:t>
            </a:r>
            <a:endParaRPr lang="ru-RU" spc="-2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pc="-2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pc="-2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pc="-2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pc="-2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pc="-2" dirty="0">
              <a:latin typeface="Arial"/>
            </a:endParaRPr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912" y="59268"/>
            <a:ext cx="730955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1854360" y="6769080"/>
            <a:ext cx="4350601" cy="237096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" name="CustomShape 2"/>
          <p:cNvSpPr/>
          <p:nvPr/>
        </p:nvSpPr>
        <p:spPr>
          <a:xfrm>
            <a:off x="9423360" y="0"/>
            <a:ext cx="6828480" cy="4644360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6" name="object 17"/>
          <p:cNvPicPr/>
          <p:nvPr/>
        </p:nvPicPr>
        <p:blipFill>
          <a:blip r:embed="rId2" cstate="print"/>
          <a:stretch/>
        </p:blipFill>
        <p:spPr>
          <a:xfrm>
            <a:off x="446041" y="252000"/>
            <a:ext cx="1277280" cy="764280"/>
          </a:xfrm>
          <a:prstGeom prst="rect">
            <a:avLst/>
          </a:prstGeom>
          <a:ln w="9360">
            <a:noFill/>
          </a:ln>
        </p:spPr>
      </p:pic>
      <p:sp>
        <p:nvSpPr>
          <p:cNvPr id="117" name="CustomShape 3"/>
          <p:cNvSpPr/>
          <p:nvPr/>
        </p:nvSpPr>
        <p:spPr>
          <a:xfrm>
            <a:off x="166679" y="144000"/>
            <a:ext cx="2067481" cy="885204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8" name="object 4"/>
          <p:cNvPicPr/>
          <p:nvPr/>
        </p:nvPicPr>
        <p:blipFill>
          <a:blip r:embed="rId3" cstate="print"/>
          <a:stretch/>
        </p:blipFill>
        <p:spPr>
          <a:xfrm>
            <a:off x="1216439" y="129240"/>
            <a:ext cx="726841" cy="8856360"/>
          </a:xfrm>
          <a:prstGeom prst="rect">
            <a:avLst/>
          </a:prstGeom>
          <a:ln w="9360">
            <a:noFill/>
          </a:ln>
        </p:spPr>
      </p:pic>
      <p:sp>
        <p:nvSpPr>
          <p:cNvPr id="119" name="CustomShape 4"/>
          <p:cNvSpPr/>
          <p:nvPr/>
        </p:nvSpPr>
        <p:spPr>
          <a:xfrm>
            <a:off x="2413081" y="2438281"/>
            <a:ext cx="6549120" cy="439405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0560" tIns="80279" rIns="160560" bIns="80279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500" spc="-2" dirty="0">
                <a:solidFill>
                  <a:srgbClr val="000099"/>
                </a:solidFill>
                <a:latin typeface="Times New Roman"/>
                <a:ea typeface="DejaVu Sans"/>
              </a:rPr>
              <a:t>Численность населения Омской области – </a:t>
            </a:r>
            <a:endParaRPr lang="ru-RU" sz="2500" spc="-2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500" spc="-2" dirty="0">
                <a:solidFill>
                  <a:srgbClr val="000099"/>
                </a:solidFill>
                <a:latin typeface="Times New Roman"/>
                <a:ea typeface="DejaVu Sans"/>
              </a:rPr>
              <a:t>1 млн. </a:t>
            </a:r>
            <a:r>
              <a:rPr lang="ru-RU" sz="2500" spc="-2" dirty="0" smtClean="0">
                <a:solidFill>
                  <a:srgbClr val="000099"/>
                </a:solidFill>
                <a:latin typeface="Times New Roman"/>
                <a:ea typeface="DejaVu Sans"/>
              </a:rPr>
              <a:t>818,1 </a:t>
            </a:r>
            <a:r>
              <a:rPr lang="ru-RU" sz="2500" spc="-2" dirty="0">
                <a:solidFill>
                  <a:srgbClr val="000099"/>
                </a:solidFill>
                <a:latin typeface="Times New Roman"/>
                <a:ea typeface="DejaVu Sans"/>
              </a:rPr>
              <a:t>тыс. человек,</a:t>
            </a:r>
            <a:endParaRPr lang="ru-RU" sz="2500" spc="-2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500" spc="-2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500" spc="-2" dirty="0">
                <a:solidFill>
                  <a:srgbClr val="000099"/>
                </a:solidFill>
                <a:latin typeface="Times New Roman"/>
                <a:ea typeface="DejaVu Sans"/>
              </a:rPr>
              <a:t>количество трудоспособного населения –       1 млн. </a:t>
            </a:r>
            <a:r>
              <a:rPr lang="ru-RU" sz="2500" spc="-2" dirty="0" smtClean="0">
                <a:solidFill>
                  <a:srgbClr val="000099"/>
                </a:solidFill>
                <a:latin typeface="Times New Roman"/>
                <a:ea typeface="DejaVu Sans"/>
              </a:rPr>
              <a:t>022,7  </a:t>
            </a:r>
            <a:r>
              <a:rPr lang="ru-RU" sz="2500" spc="-2" dirty="0">
                <a:solidFill>
                  <a:srgbClr val="000099"/>
                </a:solidFill>
                <a:latin typeface="Times New Roman"/>
                <a:ea typeface="DejaVu Sans"/>
              </a:rPr>
              <a:t>тыс. человек, </a:t>
            </a:r>
            <a:endParaRPr lang="ru-RU" sz="2500" spc="-2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500" spc="-2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500" spc="-2" dirty="0">
                <a:solidFill>
                  <a:srgbClr val="000099"/>
                </a:solidFill>
                <a:latin typeface="Times New Roman"/>
                <a:ea typeface="DejaVu Sans"/>
              </a:rPr>
              <a:t>численность работающего населения  – </a:t>
            </a:r>
            <a:endParaRPr lang="ru-RU" sz="2500" spc="-2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500" spc="-2" dirty="0">
                <a:solidFill>
                  <a:srgbClr val="000099"/>
                </a:solidFill>
                <a:latin typeface="Times New Roman"/>
                <a:ea typeface="DejaVu Sans"/>
              </a:rPr>
              <a:t> </a:t>
            </a:r>
            <a:r>
              <a:rPr lang="ru-RU" sz="2500" spc="-2" dirty="0" smtClean="0">
                <a:solidFill>
                  <a:srgbClr val="000099"/>
                </a:solidFill>
                <a:latin typeface="Times New Roman"/>
                <a:ea typeface="DejaVu Sans"/>
              </a:rPr>
              <a:t>483,2 </a:t>
            </a:r>
            <a:r>
              <a:rPr lang="ru-RU" sz="2500" spc="-2" dirty="0">
                <a:solidFill>
                  <a:srgbClr val="000099"/>
                </a:solidFill>
                <a:latin typeface="Times New Roman"/>
                <a:ea typeface="DejaVu Sans"/>
              </a:rPr>
              <a:t>тыс. человек,</a:t>
            </a:r>
            <a:endParaRPr lang="ru-RU" sz="2500" spc="-2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500" spc="-2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500" spc="-2" dirty="0">
                <a:solidFill>
                  <a:srgbClr val="000099"/>
                </a:solidFill>
                <a:latin typeface="Times New Roman"/>
                <a:ea typeface="DejaVu Sans"/>
              </a:rPr>
              <a:t>количество получателей пенсии  –             </a:t>
            </a:r>
            <a:r>
              <a:rPr lang="ru-RU" sz="2500" spc="-2" dirty="0" smtClean="0">
                <a:solidFill>
                  <a:srgbClr val="000099"/>
                </a:solidFill>
                <a:latin typeface="Times New Roman"/>
                <a:ea typeface="DejaVu Sans"/>
              </a:rPr>
              <a:t>554,0 </a:t>
            </a:r>
            <a:r>
              <a:rPr lang="ru-RU" sz="2500" spc="-2" dirty="0">
                <a:solidFill>
                  <a:srgbClr val="000099"/>
                </a:solidFill>
                <a:latin typeface="Times New Roman"/>
                <a:ea typeface="DejaVu Sans"/>
              </a:rPr>
              <a:t>тыс. </a:t>
            </a:r>
            <a:r>
              <a:rPr lang="ru-RU" sz="2500" spc="-2" dirty="0" smtClean="0">
                <a:solidFill>
                  <a:srgbClr val="000099"/>
                </a:solidFill>
                <a:latin typeface="Times New Roman"/>
                <a:ea typeface="DejaVu Sans"/>
              </a:rPr>
              <a:t>человек</a:t>
            </a:r>
            <a:endParaRPr lang="ru-RU" sz="2500" spc="-2" dirty="0">
              <a:latin typeface="Arial"/>
            </a:endParaRPr>
          </a:p>
        </p:txBody>
      </p:sp>
      <p:sp>
        <p:nvSpPr>
          <p:cNvPr id="120" name="CustomShape 5"/>
          <p:cNvSpPr/>
          <p:nvPr/>
        </p:nvSpPr>
        <p:spPr>
          <a:xfrm>
            <a:off x="11649960" y="8475120"/>
            <a:ext cx="3789001" cy="48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079" tIns="72721" rIns="145079" bIns="72721" anchor="ctr">
            <a:noAutofit/>
          </a:bodyPr>
          <a:lstStyle/>
          <a:p>
            <a:pPr algn="r">
              <a:lnSpc>
                <a:spcPct val="100000"/>
              </a:lnSpc>
            </a:pPr>
            <a:fld id="{A87A0405-CAA0-4BFF-831C-0AAACA1CEC42}" type="slidenum">
              <a:rPr lang="ru-RU" sz="1900" spc="-2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3</a:t>
            </a:fld>
            <a:endParaRPr lang="ru-RU" sz="1900" spc="-2" dirty="0">
              <a:latin typeface="Arial"/>
            </a:endParaRPr>
          </a:p>
        </p:txBody>
      </p:sp>
      <p:pic>
        <p:nvPicPr>
          <p:cNvPr id="121" name="Рисунок 120"/>
          <p:cNvPicPr/>
          <p:nvPr/>
        </p:nvPicPr>
        <p:blipFill>
          <a:blip r:embed="rId4" cstate="print"/>
          <a:stretch/>
        </p:blipFill>
        <p:spPr>
          <a:xfrm>
            <a:off x="9956880" y="1371600"/>
            <a:ext cx="5167801" cy="6780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6"/>
          <p:cNvGraphicFramePr>
            <a:graphicFrameLocks noChangeAspect="1"/>
          </p:cNvGraphicFramePr>
          <p:nvPr/>
        </p:nvGraphicFramePr>
        <p:xfrm>
          <a:off x="2794001" y="3276601"/>
          <a:ext cx="11520489" cy="4435475"/>
        </p:xfrm>
        <a:graphic>
          <a:graphicData uri="http://schemas.openxmlformats.org/presentationml/2006/ole">
            <p:oleObj spid="_x0000_s278530" name="Worksheet" r:id="rId4" imgW="8734478" imgH="3181410" progId="Excel.Sheet.8">
              <p:embed/>
            </p:oleObj>
          </a:graphicData>
        </a:graphic>
      </p:graphicFrame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1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8912" y="59268"/>
            <a:ext cx="730955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346202" y="8001001"/>
            <a:ext cx="14173200" cy="41395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89911" tIns="44956" rIns="89911" bIns="44956">
            <a:spAutoFit/>
          </a:bodyPr>
          <a:lstStyle/>
          <a:p>
            <a:pPr algn="ctr" defTabSz="949324" eaLnBrk="0" hangingPunct="0">
              <a:defRPr/>
            </a:pPr>
            <a:r>
              <a:rPr lang="ru-RU" sz="21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Начиная с 15.04.2020 года сертификат на 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МСК оформляется </a:t>
            </a:r>
            <a:r>
              <a:rPr lang="ru-RU" sz="21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1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форме </a:t>
            </a:r>
            <a:r>
              <a:rPr lang="ru-RU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электронного документа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1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3022599" y="609600"/>
            <a:ext cx="11506201" cy="762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89911" tIns="44956" rIns="89911" bIns="44956"/>
          <a:lstStyle/>
          <a:p>
            <a:pPr algn="ctr" eaLnBrk="0" hangingPunct="0">
              <a:defRPr/>
            </a:pPr>
            <a:r>
              <a:rPr lang="ru-RU" sz="2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Дополнительные меры государственной </a:t>
            </a:r>
            <a: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поддержки </a:t>
            </a:r>
            <a:r>
              <a:rPr lang="ru-RU" sz="2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семей, имеющих детей,  </a:t>
            </a:r>
            <a:endParaRPr lang="ru-RU" sz="21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форме материнского (семейного) </a:t>
            </a:r>
            <a: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капитала (МСК)</a:t>
            </a:r>
            <a:endParaRPr lang="ru-RU" sz="2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0" name="Прямоугольник 5"/>
          <p:cNvSpPr>
            <a:spLocks noChangeArrowheads="1"/>
          </p:cNvSpPr>
          <p:nvPr/>
        </p:nvSpPr>
        <p:spPr bwMode="auto">
          <a:xfrm>
            <a:off x="1574800" y="1600200"/>
            <a:ext cx="13944601" cy="138345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89911" tIns="44956" rIns="89911" bIns="44956">
            <a:spAutoFit/>
          </a:bodyPr>
          <a:lstStyle/>
          <a:p>
            <a:pPr algn="ctr" defTabSz="949324" eaLnBrk="0" hangingPunct="0">
              <a:defRPr/>
            </a:pPr>
            <a:r>
              <a:rPr lang="ru-RU" sz="21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За период действия Федерального закона от 29.12.2006 № 256-ФЗ «О дополнительных мерах государственной поддержки семей, имеющих детей» </a:t>
            </a:r>
            <a:r>
              <a:rPr lang="ru-RU" sz="21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1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Омской области выдано </a:t>
            </a:r>
            <a:r>
              <a:rPr lang="ru-RU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201901</a:t>
            </a:r>
            <a:r>
              <a:rPr lang="en-US" sz="21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государственных </a:t>
            </a:r>
            <a:r>
              <a:rPr lang="ru-RU" sz="21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сертификатов </a:t>
            </a:r>
            <a:r>
              <a:rPr lang="ru-RU" sz="21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1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МСК. </a:t>
            </a:r>
            <a:endParaRPr lang="ru-RU" sz="21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49324" eaLnBrk="0" hangingPunct="0">
              <a:defRPr/>
            </a:pPr>
            <a:r>
              <a:rPr lang="ru-RU" sz="21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 01.01.2020 закреплено право получения государственного сертификата на </a:t>
            </a:r>
            <a:r>
              <a:rPr lang="ru-RU" sz="21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МСК при </a:t>
            </a:r>
            <a:r>
              <a:rPr lang="ru-RU" sz="21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рождении (усыновлении) первого ребенка.  </a:t>
            </a:r>
            <a:r>
              <a:rPr lang="ru-RU" sz="21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2024 </a:t>
            </a:r>
            <a:r>
              <a:rPr lang="ru-RU" sz="21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году выдано  </a:t>
            </a:r>
            <a:r>
              <a:rPr lang="ru-RU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5458</a:t>
            </a:r>
            <a:r>
              <a:rPr lang="ru-RU" sz="21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государственных </a:t>
            </a:r>
            <a:r>
              <a:rPr lang="ru-RU" sz="21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сертификата </a:t>
            </a:r>
            <a:r>
              <a:rPr lang="ru-RU" sz="21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1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МСК </a:t>
            </a:r>
            <a:r>
              <a:rPr lang="ru-RU" sz="21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1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связи с рождением 1-го ребенка</a:t>
            </a:r>
            <a:r>
              <a:rPr lang="ru-RU" sz="21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3" name="Рисунок 12" descr="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74800" y="228600"/>
            <a:ext cx="1378340" cy="1371600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4294967295"/>
          </p:nvPr>
        </p:nvSpPr>
        <p:spPr>
          <a:xfrm>
            <a:off x="11650133" y="8475140"/>
            <a:ext cx="3793067" cy="48683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:a16="http://schemas.microsoft.com/office/drawing/2014/main" xmlns="" id="{52A987F7-D57E-BB41-B3EA-950F84B4CD3E}"/>
              </a:ext>
            </a:extLst>
          </p:cNvPr>
          <p:cNvSpPr/>
          <p:nvPr/>
        </p:nvSpPr>
        <p:spPr>
          <a:xfrm>
            <a:off x="1422400" y="6553200"/>
            <a:ext cx="3581401" cy="25908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xmlns="" id="{BDF85312-D25B-9B40-ADC3-61FC7DB3A4EC}"/>
              </a:ext>
            </a:extLst>
          </p:cNvPr>
          <p:cNvSpPr/>
          <p:nvPr/>
        </p:nvSpPr>
        <p:spPr>
          <a:xfrm>
            <a:off x="10109203" y="7013"/>
            <a:ext cx="6146846" cy="3955387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1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59268"/>
            <a:ext cx="730955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3251200" y="533400"/>
            <a:ext cx="10668000" cy="830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1" rIns="91440" bIns="45721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Предоставление государственной услуги </a:t>
            </a:r>
            <a: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выдаче </a:t>
            </a:r>
            <a:r>
              <a:rPr lang="ru-RU" altLang="ru-RU" sz="24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государственного сертификата на материнский (семейный) капитал</a:t>
            </a:r>
          </a:p>
        </p:txBody>
      </p:sp>
      <p:sp>
        <p:nvSpPr>
          <p:cNvPr id="9" name="Прямоугольник 5"/>
          <p:cNvSpPr>
            <a:spLocks noChangeArrowheads="1"/>
          </p:cNvSpPr>
          <p:nvPr/>
        </p:nvSpPr>
        <p:spPr bwMode="auto">
          <a:xfrm>
            <a:off x="2413001" y="1600200"/>
            <a:ext cx="12115799" cy="1383452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89911" tIns="44956" rIns="89911" bIns="44956">
            <a:spAutoFit/>
          </a:bodyPr>
          <a:lstStyle/>
          <a:p>
            <a:pPr algn="ctr" defTabSz="949324" eaLnBrk="0" hangingPunct="0">
              <a:defRPr/>
            </a:pP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 действия программы материнского (семейного) капитала продлен до 31 декабря 2026 года.</a:t>
            </a:r>
          </a:p>
          <a:p>
            <a:pPr algn="ctr" defTabSz="949324" eaLnBrk="0" hangingPunct="0">
              <a:defRPr/>
            </a:pP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 апреля 2020 года упрощена процедура получения государственного сертификата на материнский (семейный) капитал: право на получение сертификата реализовано в проактивном режиме на основании сведений о рождении (усыновлении) ребенка, полученных из ФГИС «ЕГР ЗАГС».</a:t>
            </a:r>
          </a:p>
        </p:txBody>
      </p:sp>
      <p:sp useBgFill="1">
        <p:nvSpPr>
          <p:cNvPr id="10" name="Прямоугольник 6"/>
          <p:cNvSpPr>
            <a:spLocks noChangeArrowheads="1"/>
          </p:cNvSpPr>
          <p:nvPr/>
        </p:nvSpPr>
        <p:spPr bwMode="auto">
          <a:xfrm>
            <a:off x="10337801" y="4038601"/>
            <a:ext cx="4876800" cy="138345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89911" tIns="44956" rIns="89911" bIns="44956">
            <a:spAutoFit/>
          </a:bodyPr>
          <a:lstStyle/>
          <a:p>
            <a:pPr algn="ctr" defTabSz="950621" eaLnBrk="0" hangingPunct="0">
              <a:defRPr/>
            </a:pPr>
            <a:r>
              <a:rPr lang="ru-RU" sz="21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1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течение 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1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года  в 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территориальным органом СФР выдано  </a:t>
            </a:r>
            <a:r>
              <a:rPr lang="ru-RU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8023 государственных сертификатов </a:t>
            </a:r>
            <a:r>
              <a:rPr lang="ru-RU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материнский (семейный) капитал.</a:t>
            </a:r>
          </a:p>
        </p:txBody>
      </p:sp>
      <p:sp>
        <p:nvSpPr>
          <p:cNvPr id="11" name="Прямоугольник 5"/>
          <p:cNvSpPr>
            <a:spLocks noChangeArrowheads="1"/>
          </p:cNvSpPr>
          <p:nvPr/>
        </p:nvSpPr>
        <p:spPr bwMode="auto">
          <a:xfrm>
            <a:off x="1955800" y="6629400"/>
            <a:ext cx="13792201" cy="2029782"/>
          </a:xfrm>
          <a:prstGeom prst="rect">
            <a:avLst/>
          </a:prstGeom>
          <a:noFill/>
          <a:ln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89911" tIns="44956" rIns="89911" bIns="44956">
            <a:spAutoFit/>
          </a:bodyPr>
          <a:lstStyle/>
          <a:p>
            <a:pPr algn="ctr" defTabSz="949324" eaLnBrk="0" hangingPunct="0">
              <a:defRPr/>
            </a:pPr>
            <a:r>
              <a:rPr lang="ru-RU" sz="21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2007 году – первый год действия программы поддержки семей с двумя (и более) детьми – </a:t>
            </a:r>
            <a:endParaRPr lang="ru-RU" sz="21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49324" eaLnBrk="0" hangingPunct="0">
              <a:defRPr/>
            </a:pP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размер  МСК </a:t>
            </a:r>
            <a:r>
              <a:rPr lang="ru-RU" sz="21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составлял  </a:t>
            </a:r>
            <a:r>
              <a:rPr lang="ru-RU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250 000 </a:t>
            </a:r>
            <a:r>
              <a:rPr lang="ru-RU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2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49324" eaLnBrk="0" hangingPunct="0">
              <a:defRPr/>
            </a:pPr>
            <a:r>
              <a:rPr lang="en-US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 0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1.02.2024 года размер материнского (семейного) капитала  проиндексирован на 7.4%  и составил</a:t>
            </a:r>
            <a:r>
              <a:rPr lang="ru-RU" sz="21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 defTabSz="949324" eaLnBrk="0" hangingPunct="0">
              <a:buFont typeface="Arial" pitchFamily="34" charset="0"/>
              <a:buChar char="•"/>
              <a:defRPr/>
            </a:pPr>
            <a:r>
              <a:rPr lang="ru-RU" sz="21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630380,78 руб</a:t>
            </a:r>
            <a:r>
              <a:rPr lang="ru-RU" sz="21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- при </a:t>
            </a:r>
            <a:r>
              <a:rPr lang="ru-RU" sz="21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рождении (усыновлении) 1-го ребенка начиная с 01.01.2020, а также при условии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что </a:t>
            </a:r>
            <a:r>
              <a:rPr lang="ru-RU" sz="21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право на дополнительные меры государственной поддержки возникло до 31.12.2019 года; </a:t>
            </a:r>
          </a:p>
          <a:p>
            <a:pPr algn="ctr" defTabSz="949324" eaLnBrk="0" hangingPunct="0">
              <a:buFont typeface="Arial" pitchFamily="34" charset="0"/>
              <a:buChar char="•"/>
              <a:defRPr/>
            </a:pPr>
            <a:r>
              <a:rPr lang="ru-RU" sz="21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833024,74 </a:t>
            </a:r>
            <a:r>
              <a:rPr lang="ru-RU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руб. </a:t>
            </a:r>
            <a:r>
              <a:rPr lang="ru-RU" sz="21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случае рождения (усыновления) второго ребенка начиная с 1 января 2020 года. </a:t>
            </a: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1117601" y="2209800"/>
          <a:ext cx="8915401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Рисунок 12" descr="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03400" y="152400"/>
            <a:ext cx="1295401" cy="1289067"/>
          </a:xfrm>
          <a:prstGeom prst="rect">
            <a:avLst/>
          </a:prstGeom>
        </p:spPr>
      </p:pic>
      <p:sp>
        <p:nvSpPr>
          <p:cNvPr id="14" name="Номер слайда 13"/>
          <p:cNvSpPr>
            <a:spLocks noGrp="1"/>
          </p:cNvSpPr>
          <p:nvPr>
            <p:ph type="sldNum" sz="quarter" idx="4294967295"/>
          </p:nvPr>
        </p:nvSpPr>
        <p:spPr>
          <a:xfrm>
            <a:off x="11650133" y="8475140"/>
            <a:ext cx="3793067" cy="48683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:a16="http://schemas.microsoft.com/office/drawing/2014/main" xmlns="" id="{52A987F7-D57E-BB41-B3EA-950F84B4CD3E}"/>
              </a:ext>
            </a:extLst>
          </p:cNvPr>
          <p:cNvSpPr/>
          <p:nvPr/>
        </p:nvSpPr>
        <p:spPr>
          <a:xfrm>
            <a:off x="1422400" y="6553200"/>
            <a:ext cx="3581401" cy="25908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xmlns="" id="{BDF85312-D25B-9B40-ADC3-61FC7DB3A4EC}"/>
              </a:ext>
            </a:extLst>
          </p:cNvPr>
          <p:cNvSpPr/>
          <p:nvPr/>
        </p:nvSpPr>
        <p:spPr>
          <a:xfrm>
            <a:off x="10109203" y="7013"/>
            <a:ext cx="6146846" cy="3955387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1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59268"/>
            <a:ext cx="730955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/>
          <p:nvPr/>
        </p:nvGraphicFramePr>
        <p:xfrm>
          <a:off x="3556000" y="2057400"/>
          <a:ext cx="108204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794001" y="3581401"/>
            <a:ext cx="443188" cy="2382793"/>
          </a:xfrm>
          <a:prstGeom prst="rect">
            <a:avLst/>
          </a:prstGeom>
          <a:solidFill>
            <a:srgbClr val="F2F2F2"/>
          </a:solidFill>
        </p:spPr>
        <p:txBody>
          <a:bodyPr vert="vert270" wrap="square" lIns="89911" tIns="44956" rIns="89911" bIns="44956">
            <a:spAutoFit/>
          </a:bodyPr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Количество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семей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251200" y="685800"/>
            <a:ext cx="11506201" cy="10602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89911" tIns="44956" rIns="89911" bIns="44956">
            <a:spAutoFit/>
          </a:bodyPr>
          <a:lstStyle/>
          <a:p>
            <a:pPr algn="just" defTabSz="950621" eaLnBrk="0" hangingPunct="0">
              <a:defRPr/>
            </a:pPr>
            <a:r>
              <a:rPr lang="ru-RU" sz="21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 2009 года с заявлением о распоряжении средствами материнского (семейного) капитала обратилось </a:t>
            </a:r>
            <a:r>
              <a:rPr lang="ru-RU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191868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омских семьи или 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95% </a:t>
            </a:r>
            <a:r>
              <a:rPr lang="ru-RU" sz="21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от общего количества  семей, имеющих право на дополнительные  меры государственной поддержки.</a:t>
            </a:r>
          </a:p>
        </p:txBody>
      </p:sp>
      <p:sp useBgFill="1"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2260599" y="7702714"/>
            <a:ext cx="13030201" cy="10602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89911" tIns="44956" rIns="89911" bIns="44956">
            <a:spAutoFit/>
          </a:bodyPr>
          <a:lstStyle/>
          <a:p>
            <a:pPr algn="ctr" defTabSz="949324" eaLnBrk="0" hangingPunct="0">
              <a:defRPr/>
            </a:pPr>
            <a:r>
              <a:rPr lang="ru-RU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126741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семей использовали материнский (семейный) капитал  в полном объеме. </a:t>
            </a:r>
          </a:p>
          <a:p>
            <a:pPr algn="ctr" defTabSz="949324" eaLnBrk="0" hangingPunct="0">
              <a:defRPr/>
            </a:pPr>
            <a:r>
              <a:rPr lang="ru-RU" sz="21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Всего с начала 2009 года на счета граждан, организаций и физических лиц 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перечислено </a:t>
            </a:r>
            <a:r>
              <a:rPr lang="ru-RU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69,2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миллиардов рублей средств  материнского (семейного) капитала.</a:t>
            </a:r>
          </a:p>
        </p:txBody>
      </p:sp>
      <p:pic>
        <p:nvPicPr>
          <p:cNvPr id="12" name="Рисунок 11" descr="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50999" y="533400"/>
            <a:ext cx="1447801" cy="1440720"/>
          </a:xfrm>
          <a:prstGeom prst="rect">
            <a:avLst/>
          </a:prstGeom>
        </p:spPr>
      </p:pic>
      <p:sp>
        <p:nvSpPr>
          <p:cNvPr id="13" name="Номер слайда 12"/>
          <p:cNvSpPr>
            <a:spLocks noGrp="1"/>
          </p:cNvSpPr>
          <p:nvPr>
            <p:ph type="sldNum" sz="quarter" idx="4294967295"/>
          </p:nvPr>
        </p:nvSpPr>
        <p:spPr>
          <a:xfrm>
            <a:off x="11650133" y="8475140"/>
            <a:ext cx="3793067" cy="48683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1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59268"/>
            <a:ext cx="730955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3556001" y="609600"/>
            <a:ext cx="10744201" cy="830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1" rIns="91440" bIns="45721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Предоставление государственной услуги по рассмотрению </a:t>
            </a:r>
            <a:r>
              <a:rPr lang="ru-RU" altLang="ru-RU" sz="2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заявления</a:t>
            </a:r>
          </a:p>
          <a:p>
            <a:pPr algn="ctr"/>
            <a:r>
              <a:rPr lang="ru-RU" altLang="ru-RU" sz="2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распоряжении </a:t>
            </a:r>
            <a:r>
              <a:rPr lang="ru-RU" altLang="ru-RU" sz="24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средствами материнского (семейного) капитала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336800" y="1828801"/>
            <a:ext cx="12115801" cy="10602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89911" tIns="44956" rIns="89911" bIns="44956">
            <a:spAutoFit/>
          </a:bodyPr>
          <a:lstStyle/>
          <a:p>
            <a:pPr algn="ctr" defTabSz="949324" eaLnBrk="0" hangingPunct="0">
              <a:defRPr/>
            </a:pP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 2021  года для лиц, имеющих право на дополнительные меры государственной поддержки, предоставлена возможность подать заявление на распоряжение средствами материнского (семейного) капитала непосредственно в кредитную организацию, предоставившую кредит.</a:t>
            </a:r>
          </a:p>
        </p:txBody>
      </p:sp>
      <p:sp useBgFill="1"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0261600" y="3352801"/>
            <a:ext cx="4876800" cy="138345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89911" tIns="44956" rIns="89911" bIns="44956">
            <a:spAutoFit/>
          </a:bodyPr>
          <a:lstStyle/>
          <a:p>
            <a:pPr algn="ctr">
              <a:defRPr/>
            </a:pPr>
            <a:r>
              <a:rPr lang="ru-RU" sz="21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течение 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1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года  в 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территориальный орган СФР </a:t>
            </a:r>
            <a:r>
              <a:rPr lang="ru-RU" sz="21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поступило </a:t>
            </a:r>
            <a:r>
              <a:rPr lang="ru-RU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22 720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заявлений о распоряжении средствами материнского (семейного) капитала</a:t>
            </a: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889001" y="2895600"/>
          <a:ext cx="10524068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 useBgFill="1"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0185399" y="5867400"/>
            <a:ext cx="5105401" cy="138345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89911" tIns="44956" rIns="89911" bIns="44956">
            <a:spAutoFit/>
          </a:bodyPr>
          <a:lstStyle/>
          <a:p>
            <a:pPr algn="ctr">
              <a:defRPr/>
            </a:pPr>
            <a:r>
              <a:rPr lang="ru-RU" sz="21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течение 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1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года  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 счета граждан , организаций  и физических лиц перечислено </a:t>
            </a:r>
            <a:r>
              <a:rPr lang="ru-RU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4,7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млрд. рублей средств материнского </a:t>
            </a:r>
            <a:r>
              <a:rPr lang="ru-RU" sz="21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(семейного) капитала</a:t>
            </a:r>
          </a:p>
        </p:txBody>
      </p:sp>
      <p:pic>
        <p:nvPicPr>
          <p:cNvPr id="13" name="Рисунок 12" descr="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4801" y="152400"/>
            <a:ext cx="1600201" cy="1440720"/>
          </a:xfrm>
          <a:prstGeom prst="rect">
            <a:avLst/>
          </a:prstGeom>
        </p:spPr>
      </p:pic>
      <p:sp>
        <p:nvSpPr>
          <p:cNvPr id="15" name="Номер слайда 14"/>
          <p:cNvSpPr>
            <a:spLocks noGrp="1"/>
          </p:cNvSpPr>
          <p:nvPr>
            <p:ph type="sldNum" sz="quarter" idx="4294967295"/>
          </p:nvPr>
        </p:nvSpPr>
        <p:spPr>
          <a:xfrm>
            <a:off x="11650133" y="8475140"/>
            <a:ext cx="3793067" cy="48683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бе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51001" y="228601"/>
            <a:ext cx="1593742" cy="1952625"/>
          </a:xfrm>
          <a:prstGeom prst="rect">
            <a:avLst/>
          </a:prstGeom>
        </p:spPr>
      </p:pic>
      <p:sp>
        <p:nvSpPr>
          <p:cNvPr id="23" name="object 2">
            <a:extLst>
              <a:ext uri="{FF2B5EF4-FFF2-40B4-BE49-F238E27FC236}">
                <a16:creationId xmlns="" xmlns:a16="http://schemas.microsoft.com/office/drawing/2014/main" id="{52A987F7-D57E-BB41-B3EA-950F84B4CD3E}"/>
              </a:ext>
            </a:extLst>
          </p:cNvPr>
          <p:cNvSpPr/>
          <p:nvPr/>
        </p:nvSpPr>
        <p:spPr>
          <a:xfrm>
            <a:off x="1422400" y="6400800"/>
            <a:ext cx="3581401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="" xmlns:a16="http://schemas.microsoft.com/office/drawing/2014/main" id="{BDF85312-D25B-9B40-ADC3-61FC7DB3A4EC}"/>
              </a:ext>
            </a:extLst>
          </p:cNvPr>
          <p:cNvSpPr/>
          <p:nvPr/>
        </p:nvSpPr>
        <p:spPr>
          <a:xfrm>
            <a:off x="10109203" y="7013"/>
            <a:ext cx="6146846" cy="3955387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1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912" y="59268"/>
            <a:ext cx="730955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3556000" y="838201"/>
            <a:ext cx="9753600" cy="461667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65000"/>
              </a:schemeClr>
            </a:solidFill>
          </a:ln>
          <a:extLst/>
        </p:spPr>
        <p:txBody>
          <a:bodyPr wrap="square" lIns="91440" tIns="45721" rIns="91440" bIns="45721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 реализации программы «Родовой сертификат»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MP90040714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1802" y="4876800"/>
            <a:ext cx="326114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/>
          <a:srcRect l="6117" r="6117"/>
          <a:stretch>
            <a:fillRect/>
          </a:stretch>
        </p:blipFill>
        <p:spPr bwMode="auto">
          <a:xfrm>
            <a:off x="2260602" y="4267200"/>
            <a:ext cx="208911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651002" y="2133602"/>
            <a:ext cx="13563600" cy="106183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 lIns="91440" tIns="45721" rIns="91440" bIns="45721">
            <a:spAutoFit/>
          </a:bodyPr>
          <a:lstStyle/>
          <a:p>
            <a:pPr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     В целях финансового обеспечения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расходов на оплату медицинским организациям,  участвующим в реализации программы «Родовой сертификат» за оказанные ими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услуги женщинам и новорожденным детям ежегодно Отделением Фонда оплачивается более </a:t>
            </a:r>
            <a:r>
              <a:rPr lang="ru-RU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160 млн. руб.</a:t>
            </a:r>
            <a:endParaRPr lang="ru-RU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="" xmlns:p14="http://schemas.microsoft.com/office/powerpoint/2010/main" val="3917207004"/>
              </p:ext>
            </p:extLst>
          </p:nvPr>
        </p:nvGraphicFramePr>
        <p:xfrm>
          <a:off x="4089400" y="3124200"/>
          <a:ext cx="9220201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="" xmlns:a16="http://schemas.microsoft.com/office/drawing/2014/main" id="{52A987F7-D57E-BB41-B3EA-950F84B4CD3E}"/>
              </a:ext>
            </a:extLst>
          </p:cNvPr>
          <p:cNvSpPr/>
          <p:nvPr/>
        </p:nvSpPr>
        <p:spPr>
          <a:xfrm>
            <a:off x="1498599" y="6172200"/>
            <a:ext cx="3581401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="" xmlns:a16="http://schemas.microsoft.com/office/drawing/2014/main" id="{BDF85312-D25B-9B40-ADC3-61FC7DB3A4EC}"/>
              </a:ext>
            </a:extLst>
          </p:cNvPr>
          <p:cNvSpPr/>
          <p:nvPr/>
        </p:nvSpPr>
        <p:spPr>
          <a:xfrm>
            <a:off x="10109203" y="7013"/>
            <a:ext cx="6146846" cy="3955387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1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59268"/>
            <a:ext cx="730955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045350016"/>
              </p:ext>
            </p:extLst>
          </p:nvPr>
        </p:nvGraphicFramePr>
        <p:xfrm>
          <a:off x="2641601" y="685800"/>
          <a:ext cx="12268201" cy="7991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2"/>
          <p:cNvSpPr>
            <a:spLocks noChangeArrowheads="1"/>
          </p:cNvSpPr>
          <p:nvPr/>
        </p:nvSpPr>
        <p:spPr bwMode="auto">
          <a:xfrm>
            <a:off x="3552209" y="390478"/>
            <a:ext cx="9829801" cy="830999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65000"/>
              </a:schemeClr>
            </a:solidFill>
          </a:ln>
          <a:extLst/>
        </p:spPr>
        <p:txBody>
          <a:bodyPr wrap="square" lIns="91440" tIns="45721" rIns="91440" bIns="45721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Оплачено талонов родовых сертификатов </a:t>
            </a:r>
          </a:p>
          <a:p>
            <a:pPr lvl="0"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медицинским организациям за оказанные услуги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бер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9609" y="390476"/>
            <a:ext cx="1752601" cy="2147255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="" xmlns:a16="http://schemas.microsoft.com/office/drawing/2014/main" id="{52A987F7-D57E-BB41-B3EA-950F84B4CD3E}"/>
              </a:ext>
            </a:extLst>
          </p:cNvPr>
          <p:cNvSpPr/>
          <p:nvPr/>
        </p:nvSpPr>
        <p:spPr>
          <a:xfrm>
            <a:off x="1422400" y="6400800"/>
            <a:ext cx="3581401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="" xmlns:a16="http://schemas.microsoft.com/office/drawing/2014/main" id="{BDF85312-D25B-9B40-ADC3-61FC7DB3A4EC}"/>
              </a:ext>
            </a:extLst>
          </p:cNvPr>
          <p:cNvSpPr/>
          <p:nvPr/>
        </p:nvSpPr>
        <p:spPr>
          <a:xfrm>
            <a:off x="10109203" y="7013"/>
            <a:ext cx="6146846" cy="3955387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1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59268"/>
            <a:ext cx="730955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1955801" y="609601"/>
            <a:ext cx="13411200" cy="830999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1" rIns="91440" bIns="45721">
            <a:spAutoFit/>
          </a:bodyPr>
          <a:lstStyle/>
          <a:p>
            <a:pPr lvl="0" algn="ctr"/>
            <a:r>
              <a:rPr lang="ru-RU" alt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Количество выплат </a:t>
            </a:r>
            <a:r>
              <a:rPr lang="ru-RU" alt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застрахованным гражданам, получающим страховое обеспечение по обязательному социальному страхованию по состоянию на 31  декабря  </a:t>
            </a:r>
            <a:r>
              <a:rPr lang="ru-RU" alt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  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="" xmlns:p14="http://schemas.microsoft.com/office/powerpoint/2010/main" val="3860917072"/>
              </p:ext>
            </p:extLst>
          </p:nvPr>
        </p:nvGraphicFramePr>
        <p:xfrm>
          <a:off x="1727200" y="609600"/>
          <a:ext cx="13639801" cy="838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ardrop 6"/>
          <p:cNvSpPr>
            <a:spLocks noChangeAspect="1"/>
          </p:cNvSpPr>
          <p:nvPr/>
        </p:nvSpPr>
        <p:spPr>
          <a:xfrm rot="12469789">
            <a:off x="13227611" y="1046287"/>
            <a:ext cx="2736244" cy="2736245"/>
          </a:xfrm>
          <a:prstGeom prst="teardrop">
            <a:avLst>
              <a:gd name="adj" fmla="val 112833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dirty="0"/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6549200" y="1682109"/>
            <a:ext cx="0" cy="672226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ardrop 34"/>
          <p:cNvSpPr/>
          <p:nvPr/>
        </p:nvSpPr>
        <p:spPr>
          <a:xfrm rot="14344190">
            <a:off x="3804864" y="4852602"/>
            <a:ext cx="2154140" cy="2333724"/>
          </a:xfrm>
          <a:prstGeom prst="teardrop">
            <a:avLst>
              <a:gd name="adj" fmla="val 14071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dirty="0"/>
          </a:p>
        </p:txBody>
      </p:sp>
      <p:sp>
        <p:nvSpPr>
          <p:cNvPr id="83" name="Teardrop 34"/>
          <p:cNvSpPr/>
          <p:nvPr/>
        </p:nvSpPr>
        <p:spPr>
          <a:xfrm rot="14928253">
            <a:off x="2246569" y="6600309"/>
            <a:ext cx="2154140" cy="2333724"/>
          </a:xfrm>
          <a:prstGeom prst="teardrop">
            <a:avLst>
              <a:gd name="adj" fmla="val 14071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dirty="0"/>
          </a:p>
        </p:txBody>
      </p:sp>
      <p:sp>
        <p:nvSpPr>
          <p:cNvPr id="63" name="Teardrop 34"/>
          <p:cNvSpPr/>
          <p:nvPr/>
        </p:nvSpPr>
        <p:spPr>
          <a:xfrm rot="10985190">
            <a:off x="2745982" y="2122151"/>
            <a:ext cx="2775748" cy="2805932"/>
          </a:xfrm>
          <a:prstGeom prst="teardrop">
            <a:avLst>
              <a:gd name="adj" fmla="val 14071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dirty="0"/>
          </a:p>
        </p:txBody>
      </p:sp>
      <p:sp>
        <p:nvSpPr>
          <p:cNvPr id="65" name="Teardrop 34"/>
          <p:cNvSpPr/>
          <p:nvPr/>
        </p:nvSpPr>
        <p:spPr>
          <a:xfrm rot="6449559">
            <a:off x="284038" y="1557727"/>
            <a:ext cx="2154140" cy="2333724"/>
          </a:xfrm>
          <a:prstGeom prst="teardrop">
            <a:avLst>
              <a:gd name="adj" fmla="val 14071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dirty="0"/>
          </a:p>
        </p:txBody>
      </p:sp>
      <p:grpSp>
        <p:nvGrpSpPr>
          <p:cNvPr id="2" name="Group 40">
            <a:extLst>
              <a:ext uri="{FF2B5EF4-FFF2-40B4-BE49-F238E27FC236}">
                <a16:creationId xmlns="" xmlns:a16="http://schemas.microsoft.com/office/drawing/2014/main" id="{FEE2B23C-0F4A-E14D-B045-99691AF2B560}"/>
              </a:ext>
            </a:extLst>
          </p:cNvPr>
          <p:cNvGrpSpPr/>
          <p:nvPr/>
        </p:nvGrpSpPr>
        <p:grpSpPr>
          <a:xfrm>
            <a:off x="101601" y="124179"/>
            <a:ext cx="1091397" cy="1195977"/>
            <a:chOff x="634994" y="480009"/>
            <a:chExt cx="914452" cy="107552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41" name="object 5">
              <a:extLst>
                <a:ext uri="{FF2B5EF4-FFF2-40B4-BE49-F238E27FC236}">
                  <a16:creationId xmlns="" xmlns:a16="http://schemas.microsoft.com/office/drawing/2014/main" id="{3C1635DE-3ACA-3444-B6CF-A7A11997A32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42" name="object 6">
              <a:extLst>
                <a:ext uri="{FF2B5EF4-FFF2-40B4-BE49-F238E27FC236}">
                  <a16:creationId xmlns="" xmlns:a16="http://schemas.microsoft.com/office/drawing/2014/main" id="{E186C12B-87BC-7246-9C93-4D8982F295D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43" name="object 7">
              <a:extLst>
                <a:ext uri="{FF2B5EF4-FFF2-40B4-BE49-F238E27FC236}">
                  <a16:creationId xmlns="" xmlns:a16="http://schemas.microsoft.com/office/drawing/2014/main" id="{032E5027-2433-EB45-B6E6-3B92793393CC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8">
              <a:extLst>
                <a:ext uri="{FF2B5EF4-FFF2-40B4-BE49-F238E27FC236}">
                  <a16:creationId xmlns="" xmlns:a16="http://schemas.microsoft.com/office/drawing/2014/main" id="{7A50A98C-023B-5544-9D04-890D4761F5E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45" name="object 9">
              <a:extLst>
                <a:ext uri="{FF2B5EF4-FFF2-40B4-BE49-F238E27FC236}">
                  <a16:creationId xmlns="" xmlns:a16="http://schemas.microsoft.com/office/drawing/2014/main" id="{70EABF96-BDF2-5E4C-8DA4-C46599FF1EF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46" name="object 10">
              <a:extLst>
                <a:ext uri="{FF2B5EF4-FFF2-40B4-BE49-F238E27FC236}">
                  <a16:creationId xmlns="" xmlns:a16="http://schemas.microsoft.com/office/drawing/2014/main" id="{D79E288B-D5E2-6041-B515-C53138B20834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11">
              <a:extLst>
                <a:ext uri="{FF2B5EF4-FFF2-40B4-BE49-F238E27FC236}">
                  <a16:creationId xmlns="" xmlns:a16="http://schemas.microsoft.com/office/drawing/2014/main" id="{3EA55FC9-49BF-9649-B554-DB0BA07059F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48" name="object 12">
              <a:extLst>
                <a:ext uri="{FF2B5EF4-FFF2-40B4-BE49-F238E27FC236}">
                  <a16:creationId xmlns="" xmlns:a16="http://schemas.microsoft.com/office/drawing/2014/main" id="{361E00FA-8DE8-6C45-8EF4-C0494204D072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49" name="object 13">
              <a:extLst>
                <a:ext uri="{FF2B5EF4-FFF2-40B4-BE49-F238E27FC236}">
                  <a16:creationId xmlns="" xmlns:a16="http://schemas.microsoft.com/office/drawing/2014/main" id="{BB443951-6FE8-E247-B5B9-FE7B385CDDEC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50" name="object 14">
              <a:extLst>
                <a:ext uri="{FF2B5EF4-FFF2-40B4-BE49-F238E27FC236}">
                  <a16:creationId xmlns="" xmlns:a16="http://schemas.microsoft.com/office/drawing/2014/main" id="{3743B841-5E81-3446-A1CA-C8E1E56C8F4C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51" name="object 15">
              <a:extLst>
                <a:ext uri="{FF2B5EF4-FFF2-40B4-BE49-F238E27FC236}">
                  <a16:creationId xmlns="" xmlns:a16="http://schemas.microsoft.com/office/drawing/2014/main" id="{9C486396-18B6-7B4F-A00A-9A37847AC9FD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52" name="object 16">
              <a:extLst>
                <a:ext uri="{FF2B5EF4-FFF2-40B4-BE49-F238E27FC236}">
                  <a16:creationId xmlns="" xmlns:a16="http://schemas.microsoft.com/office/drawing/2014/main" id="{3A4550FC-9534-AB46-8C15-F6BF1CB0DD73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17">
              <a:extLst>
                <a:ext uri="{FF2B5EF4-FFF2-40B4-BE49-F238E27FC236}">
                  <a16:creationId xmlns="" xmlns:a16="http://schemas.microsoft.com/office/drawing/2014/main" id="{812A9633-9586-A64D-9761-4528FA32B53D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55" name="Teardrop 6"/>
          <p:cNvSpPr>
            <a:spLocks noChangeAspect="1"/>
          </p:cNvSpPr>
          <p:nvPr/>
        </p:nvSpPr>
        <p:spPr>
          <a:xfrm rot="9541687">
            <a:off x="399035" y="3901968"/>
            <a:ext cx="2736244" cy="2736245"/>
          </a:xfrm>
          <a:prstGeom prst="teardrop">
            <a:avLst>
              <a:gd name="adj" fmla="val 112833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dirty="0"/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636956">
            <a:off x="952573" y="5081807"/>
            <a:ext cx="1305929" cy="1461180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2" name="TextBox 61"/>
          <p:cNvSpPr txBox="1"/>
          <p:nvPr/>
        </p:nvSpPr>
        <p:spPr>
          <a:xfrm>
            <a:off x="796703" y="4221668"/>
            <a:ext cx="2144670" cy="707884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900" dirty="0" smtClean="0">
                <a:solidFill>
                  <a:schemeClr val="bg1"/>
                </a:solidFill>
              </a:rPr>
              <a:t>Начислено к  выплате, руб.</a:t>
            </a:r>
            <a:endParaRPr lang="ru-RU" sz="1900" dirty="0">
              <a:solidFill>
                <a:schemeClr val="bg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79400" y="2057400"/>
            <a:ext cx="2144670" cy="1585047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lIns="121917" tIns="60959" rIns="121917" bIns="60959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900" dirty="0" smtClean="0"/>
              <a:t>Страховых пенсий и социальных выплат -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900" dirty="0" smtClean="0">
                <a:solidFill>
                  <a:srgbClr val="FF0000"/>
                </a:solidFill>
              </a:rPr>
              <a:t>  140,8 </a:t>
            </a:r>
            <a:r>
              <a:rPr lang="ru-RU" sz="1900" dirty="0" err="1" smtClean="0">
                <a:solidFill>
                  <a:srgbClr val="FF0000"/>
                </a:solidFill>
              </a:rPr>
              <a:t>млд</a:t>
            </a:r>
            <a:r>
              <a:rPr lang="ru-RU" sz="1900" dirty="0" smtClean="0">
                <a:solidFill>
                  <a:srgbClr val="FF0000"/>
                </a:solidFill>
              </a:rPr>
              <a:t>. руб.</a:t>
            </a:r>
            <a:endParaRPr lang="ru-RU" sz="1900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022600" y="2667000"/>
            <a:ext cx="2282591" cy="1585047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900" dirty="0" smtClean="0"/>
              <a:t>Мер социальной поддержки , включая пособий семьям с детьми - 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900" dirty="0" smtClean="0">
                <a:solidFill>
                  <a:srgbClr val="FF0000"/>
                </a:solidFill>
              </a:rPr>
              <a:t>22,9 </a:t>
            </a:r>
            <a:r>
              <a:rPr lang="ru-RU" sz="1900" dirty="0" err="1" smtClean="0">
                <a:solidFill>
                  <a:srgbClr val="FF0000"/>
                </a:solidFill>
              </a:rPr>
              <a:t>млд</a:t>
            </a:r>
            <a:r>
              <a:rPr lang="ru-RU" sz="1900" dirty="0" smtClean="0">
                <a:solidFill>
                  <a:srgbClr val="FF0000"/>
                </a:solidFill>
              </a:rPr>
              <a:t>. руб.</a:t>
            </a:r>
            <a:endParaRPr lang="ru-RU" sz="1900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958328" y="4317861"/>
            <a:ext cx="2144670" cy="415496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 sz="1900" dirty="0">
              <a:solidFill>
                <a:srgbClr val="FF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224636" y="7050045"/>
            <a:ext cx="2144670" cy="1292660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900" dirty="0" smtClean="0"/>
              <a:t>Социального пособия на погребение-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900" dirty="0" smtClean="0">
                <a:solidFill>
                  <a:srgbClr val="FF0000"/>
                </a:solidFill>
              </a:rPr>
              <a:t>164,9 млн. руб.</a:t>
            </a:r>
            <a:endParaRPr lang="ru-RU" sz="1900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603071" y="5633504"/>
            <a:ext cx="2144670" cy="707884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900" dirty="0" smtClean="0"/>
              <a:t>Средств МСК -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900" dirty="0" smtClean="0">
                <a:solidFill>
                  <a:srgbClr val="FF0000"/>
                </a:solidFill>
              </a:rPr>
              <a:t>4,7 </a:t>
            </a:r>
            <a:r>
              <a:rPr lang="ru-RU" sz="1900" dirty="0" err="1" smtClean="0">
                <a:solidFill>
                  <a:srgbClr val="FF0000"/>
                </a:solidFill>
              </a:rPr>
              <a:t>млд</a:t>
            </a:r>
            <a:r>
              <a:rPr lang="ru-RU" sz="1900" dirty="0" smtClean="0">
                <a:solidFill>
                  <a:srgbClr val="FF0000"/>
                </a:solidFill>
              </a:rPr>
              <a:t>. руб.</a:t>
            </a:r>
            <a:endParaRPr lang="ru-RU" sz="1900" dirty="0">
              <a:solidFill>
                <a:srgbClr val="FF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1180418" y="2680045"/>
            <a:ext cx="965593" cy="415496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r>
              <a:rPr lang="ru-RU" sz="1900" b="1" dirty="0" smtClean="0">
                <a:solidFill>
                  <a:srgbClr val="FF0000"/>
                </a:solidFill>
              </a:rPr>
              <a:t>75,5%</a:t>
            </a:r>
            <a:endParaRPr lang="ru-RU" sz="1900" b="1" dirty="0">
              <a:solidFill>
                <a:srgbClr val="FF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1005813" y="5446762"/>
            <a:ext cx="1049042" cy="415496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r>
              <a:rPr lang="ru-RU" sz="1900" b="1" dirty="0" smtClean="0">
                <a:solidFill>
                  <a:srgbClr val="FF0000"/>
                </a:solidFill>
              </a:rPr>
              <a:t>24,45%</a:t>
            </a:r>
            <a:endParaRPr lang="ru-RU" sz="19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85000" y="6781800"/>
            <a:ext cx="8606969" cy="2062101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ПАО «Сбербанк России»,  ПАО «АК Барс Банк»,  АО «Банк Акцепт»,  АО «Альфа Банк»,                      АО «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Азиатско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Тихоокеанский Банк», ПАО «Банк ВТБ»,  АО «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Газпромбанк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ПАО «МТС-БАНК»,  ПАО Банк «ФК Открытие», АО «ОТП Банк»,  АО КБ «Пойдем»,  АО «Почта Банк»,                         ПАО СКБ Приморья «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Примсоцбанк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ПАО «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Промсвязьбанк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ПАО «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Росбанк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                                            АО «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Россельхозбанк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 АО «АБ «Россия»,  АО «Банк Русский Стандарт»,  ПАО «Банк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Синара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               ПАО «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Совкомбанк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 АО «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ТБанк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ПАО «Уральский банк реконструкции и развития», ПАО «Банк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Уралсиб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ПАО «РНК  банк»,  АО АКБ «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Новикомбанк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" y="58581"/>
            <a:ext cx="693132" cy="49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17" tIns="60959" rIns="121917" bIns="60959" numCol="1" anchor="ctr" anchorCtr="0" compatLnSpc="1">
            <a:prstTxWarp prst="textNoShape">
              <a:avLst/>
            </a:prstTxWarp>
            <a:spAutoFit/>
          </a:bodyPr>
          <a:lstStyle/>
          <a:p>
            <a:pPr indent="442373" defTabSz="1219169" fontAlgn="base">
              <a:spcBef>
                <a:spcPct val="0"/>
              </a:spcBef>
              <a:spcAft>
                <a:spcPct val="0"/>
              </a:spcAft>
              <a:tabLst>
                <a:tab pos="4561299" algn="l"/>
              </a:tabLs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48897" y="1076536"/>
            <a:ext cx="5956972" cy="538607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ctr"/>
            <a:r>
              <a:rPr lang="ru-RU" sz="27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Доставка пенсий осуществляется</a:t>
            </a:r>
            <a:endParaRPr lang="ru-RU" sz="27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9" name="Рисунок 38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109200" y="2438400"/>
            <a:ext cx="863603" cy="134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Рисунок 56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3302343" y="2198917"/>
            <a:ext cx="1110343" cy="1034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Выгнутая вверх стрелка 37"/>
          <p:cNvSpPr/>
          <p:nvPr/>
        </p:nvSpPr>
        <p:spPr>
          <a:xfrm rot="21411806">
            <a:off x="9301202" y="2077699"/>
            <a:ext cx="3161332" cy="93810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9" name="Рисунок 58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4467115" y="2177144"/>
            <a:ext cx="1034144" cy="105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TextBox 83"/>
          <p:cNvSpPr txBox="1"/>
          <p:nvPr/>
        </p:nvSpPr>
        <p:spPr>
          <a:xfrm>
            <a:off x="12826869" y="1574235"/>
            <a:ext cx="3429132" cy="369330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smtClean="0"/>
              <a:t> Кредитные организации</a:t>
            </a:r>
            <a:endParaRPr lang="ru-RU" sz="1600" dirty="0"/>
          </a:p>
        </p:txBody>
      </p:sp>
      <p:sp>
        <p:nvSpPr>
          <p:cNvPr id="67" name="Teardrop 6"/>
          <p:cNvSpPr>
            <a:spLocks noChangeAspect="1"/>
          </p:cNvSpPr>
          <p:nvPr/>
        </p:nvSpPr>
        <p:spPr>
          <a:xfrm rot="13752738">
            <a:off x="13294980" y="3941887"/>
            <a:ext cx="2736244" cy="2736245"/>
          </a:xfrm>
          <a:prstGeom prst="teardrop">
            <a:avLst>
              <a:gd name="adj" fmla="val 112833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dirty="0"/>
          </a:p>
        </p:txBody>
      </p:sp>
      <p:sp>
        <p:nvSpPr>
          <p:cNvPr id="68" name="Выгнутая вниз стрелка 67"/>
          <p:cNvSpPr/>
          <p:nvPr/>
        </p:nvSpPr>
        <p:spPr>
          <a:xfrm>
            <a:off x="9144001" y="5366657"/>
            <a:ext cx="3769268" cy="94010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9" name="Рисунок 68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956800" y="4572000"/>
            <a:ext cx="1066800" cy="1465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Рисунок 69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3552715" y="4974773"/>
            <a:ext cx="990599" cy="94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TextBox 70"/>
          <p:cNvSpPr txBox="1"/>
          <p:nvPr/>
        </p:nvSpPr>
        <p:spPr>
          <a:xfrm>
            <a:off x="12826869" y="4400893"/>
            <a:ext cx="3429132" cy="369330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smtClean="0">
                <a:solidFill>
                  <a:sysClr val="windowText" lastClr="000000"/>
                </a:solidFill>
              </a:rPr>
              <a:t>АО «Почта России»</a:t>
            </a:r>
            <a:endParaRPr lang="ru-RU" sz="1600" dirty="0"/>
          </a:p>
        </p:txBody>
      </p:sp>
      <p:pic>
        <p:nvPicPr>
          <p:cNvPr id="78" name="Рисунок 77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4706603" y="4985656"/>
            <a:ext cx="926446" cy="92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Рисунок 78"/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604000" y="2782148"/>
            <a:ext cx="3048000" cy="2817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Параллелограмм 60"/>
          <p:cNvSpPr/>
          <p:nvPr/>
        </p:nvSpPr>
        <p:spPr>
          <a:xfrm rot="10008639">
            <a:off x="6945768" y="3635007"/>
            <a:ext cx="1509548" cy="1127591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ru-RU"/>
          </a:p>
        </p:txBody>
      </p:sp>
      <p:pic>
        <p:nvPicPr>
          <p:cNvPr id="64" name="Рисунок 63" descr="Лого для пресс-релиза"/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279300" y="3864025"/>
            <a:ext cx="823984" cy="56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TextBox 59"/>
          <p:cNvSpPr txBox="1"/>
          <p:nvPr/>
        </p:nvSpPr>
        <p:spPr>
          <a:xfrm>
            <a:off x="2870201" y="304800"/>
            <a:ext cx="11199349" cy="5386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21917" tIns="60959" rIns="121917" bIns="60959" rtlCol="0">
            <a:spAutoFit/>
          </a:bodyPr>
          <a:lstStyle/>
          <a:p>
            <a:r>
              <a:rPr lang="ru-RU" sz="2700" dirty="0" smtClean="0"/>
              <a:t>ВЫПЛАТА И ДОСТАВКА ПЕНСИЙ И СОЦИАЛЬНЫХ ВЫПЛАТ В  2024 ГОДУ</a:t>
            </a:r>
            <a:endParaRPr lang="ru-RU" sz="2700" dirty="0"/>
          </a:p>
        </p:txBody>
      </p:sp>
    </p:spTree>
    <p:extLst>
      <p:ext uri="{BB962C8B-B14F-4D97-AF65-F5344CB8AC3E}">
        <p14:creationId xmlns="" xmlns:p14="http://schemas.microsoft.com/office/powerpoint/2010/main" val="23626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72" grpId="0" animBg="1"/>
      <p:bldP spid="83" grpId="0" animBg="1"/>
      <p:bldP spid="63" grpId="0" animBg="1"/>
      <p:bldP spid="65" grpId="0" animBg="1"/>
      <p:bldP spid="55" grpId="0" animBg="1"/>
      <p:bldP spid="6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Прямая со стрелкой 96"/>
          <p:cNvCxnSpPr/>
          <p:nvPr/>
        </p:nvCxnSpPr>
        <p:spPr>
          <a:xfrm flipH="1" flipV="1">
            <a:off x="9759686" y="5181075"/>
            <a:ext cx="788572" cy="52304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398" y="0"/>
            <a:ext cx="1676400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58" name="object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912" y="59268"/>
            <a:ext cx="730955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181588" y="2972279"/>
            <a:ext cx="4113136" cy="615551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Поступило исполнительных документов от ФССП -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39537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76427" y="3753501"/>
            <a:ext cx="4072725" cy="615551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Поступило исполнительных документов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взыскателей -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3604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6846" y="4680006"/>
            <a:ext cx="4144352" cy="861772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Исполнено 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исполнительных документов от ФССП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15383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23861" y="5623247"/>
            <a:ext cx="3788434" cy="615551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Исполнено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исполнительных документов от взыскателей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3053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451373" y="3081569"/>
            <a:ext cx="4714754" cy="615551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Приостановлено исполнение в связи с сохранением ПМ  с 01.01.2024  по - 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7468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56567" y="6347095"/>
            <a:ext cx="3983900" cy="1107994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Поступило исполнительных документов от ФССП о сохранении ПМ -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1169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255937" y="3617215"/>
            <a:ext cx="3606348" cy="1861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1234411" y="5293627"/>
            <a:ext cx="3769390" cy="199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215574" y="6193974"/>
            <a:ext cx="3900791" cy="768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1215574" y="7226489"/>
            <a:ext cx="4110594" cy="3428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0458880" y="4047153"/>
            <a:ext cx="4618720" cy="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263047" y="4356871"/>
            <a:ext cx="372530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829629" y="3624944"/>
            <a:ext cx="1709058" cy="51162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4964817" y="5268685"/>
            <a:ext cx="1497669" cy="2680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4960259" y="4354285"/>
            <a:ext cx="1445435" cy="36866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5094592" y="5682342"/>
            <a:ext cx="1433209" cy="52494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5315283" y="6357259"/>
            <a:ext cx="1626178" cy="85944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H="1" flipV="1">
            <a:off x="9355085" y="3425109"/>
            <a:ext cx="1116974" cy="62437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Рисунок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602" y="2819400"/>
            <a:ext cx="4114800" cy="4050864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2" name="TextBox 91"/>
          <p:cNvSpPr txBox="1"/>
          <p:nvPr/>
        </p:nvSpPr>
        <p:spPr>
          <a:xfrm>
            <a:off x="1101090" y="7848601"/>
            <a:ext cx="3983900" cy="861772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Исполнялось  ИД об удержании алиментов -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1221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0628714" y="4720894"/>
            <a:ext cx="4743116" cy="861772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Производится удержаний с сохранением ПМ -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15911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>
            <a:off x="10537273" y="5699409"/>
            <a:ext cx="4618720" cy="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1187738" y="8464379"/>
            <a:ext cx="387657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 flipV="1">
            <a:off x="5032251" y="6868887"/>
            <a:ext cx="2333749" cy="159549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498599" y="1295401"/>
            <a:ext cx="6096000" cy="8617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9" rIns="121917" bIns="60959" rtlCol="0">
            <a:spAutoFit/>
          </a:bodyPr>
          <a:lstStyle/>
          <a:p>
            <a:pPr algn="ctr"/>
            <a:r>
              <a:rPr lang="ru-RU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Работа с исполнительными документами</a:t>
            </a:r>
          </a:p>
          <a:p>
            <a:pPr algn="ctr"/>
            <a:r>
              <a:rPr lang="ru-RU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в  2023 году</a:t>
            </a:r>
            <a:endParaRPr lang="ru-RU" sz="24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8966202" y="1066801"/>
            <a:ext cx="6397172" cy="1231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9" rIns="121917" bIns="60959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Изменения в законодательстве с 01.01.2024, внесенные Федеральным законом от 29.05.2023   № 190 - ФЗ 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870201" y="304800"/>
            <a:ext cx="11199349" cy="5386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21917" tIns="60959" rIns="121917" bIns="60959" rtlCol="0">
            <a:spAutoFit/>
          </a:bodyPr>
          <a:lstStyle/>
          <a:p>
            <a:r>
              <a:rPr lang="ru-RU" sz="2700" dirty="0" smtClean="0"/>
              <a:t>ВЫПЛАТА И ДОСТАВКА ПЕНСИЙ И СОЦИАЛЬНЫХ ВЫПЛАТ В  2024 ГОДУ</a:t>
            </a:r>
            <a:endParaRPr lang="ru-RU" sz="2700" dirty="0"/>
          </a:p>
        </p:txBody>
      </p:sp>
    </p:spTree>
    <p:extLst>
      <p:ext uri="{BB962C8B-B14F-4D97-AF65-F5344CB8AC3E}">
        <p14:creationId xmlns="" xmlns:p14="http://schemas.microsoft.com/office/powerpoint/2010/main" val="244421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bject 2">
            <a:extLst>
              <a:ext uri="{FF2B5EF4-FFF2-40B4-BE49-F238E27FC236}">
                <a16:creationId xmlns="" xmlns:a16="http://schemas.microsoft.com/office/drawing/2014/main" id="{52A987F7-D57E-BB41-B3EA-950F84B4CD3E}"/>
              </a:ext>
            </a:extLst>
          </p:cNvPr>
          <p:cNvSpPr/>
          <p:nvPr/>
        </p:nvSpPr>
        <p:spPr>
          <a:xfrm>
            <a:off x="1422400" y="6400800"/>
            <a:ext cx="3581401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3">
            <a:extLst>
              <a:ext uri="{FF2B5EF4-FFF2-40B4-BE49-F238E27FC236}">
                <a16:creationId xmlns="" xmlns:a16="http://schemas.microsoft.com/office/drawing/2014/main" id="{BDF85312-D25B-9B40-ADC3-61FC7DB3A4EC}"/>
              </a:ext>
            </a:extLst>
          </p:cNvPr>
          <p:cNvSpPr/>
          <p:nvPr/>
        </p:nvSpPr>
        <p:spPr>
          <a:xfrm>
            <a:off x="10109203" y="7013"/>
            <a:ext cx="6146846" cy="3955387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3">
            <a:extLst>
              <a:ext uri="{FF2B5EF4-FFF2-40B4-BE49-F238E27FC236}"/>
            </a:extLst>
          </p:cNvPr>
          <p:cNvSpPr/>
          <p:nvPr/>
        </p:nvSpPr>
        <p:spPr>
          <a:xfrm>
            <a:off x="-25398" y="0"/>
            <a:ext cx="1676400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64" name="object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912" y="59268"/>
            <a:ext cx="730955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303278" y="1935764"/>
            <a:ext cx="3929932" cy="615549"/>
          </a:xfrm>
          <a:prstGeom prst="rect">
            <a:avLst/>
          </a:prstGeom>
          <a:ln w="25400"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Выявлено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переплат</a:t>
            </a:r>
            <a:endParaRPr lang="ru-RU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сумму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40,8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900130" y="1615890"/>
            <a:ext cx="4307215" cy="615549"/>
          </a:xfrm>
          <a:prstGeom prst="rect">
            <a:avLst/>
          </a:prstGeom>
          <a:ln w="25400"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Возмещено в бюджет СФР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30,6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млн. руб.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943672" y="4436334"/>
            <a:ext cx="4514043" cy="615553"/>
          </a:xfrm>
          <a:prstGeom prst="rect">
            <a:avLst/>
          </a:prstGeom>
          <a:ln w="25400"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Погашается переплат по постановлению ФССП  в количестве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1059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25628" y="4569666"/>
            <a:ext cx="3931479" cy="861770"/>
          </a:xfrm>
          <a:prstGeom prst="rect">
            <a:avLst/>
          </a:prstGeom>
          <a:ln w="25400"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Передано переплат для взыскания в судебном порядке  в количестве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1207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175435" y="7204250"/>
            <a:ext cx="4282280" cy="861775"/>
          </a:xfrm>
          <a:prstGeom prst="rect">
            <a:avLst/>
          </a:prstGeom>
          <a:ln w="25400"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Произведено списание, признанной безнадежной к взысканию  задолженности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11,1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25628" y="7179216"/>
            <a:ext cx="3942316" cy="861770"/>
          </a:xfrm>
          <a:prstGeom prst="rect">
            <a:avLst/>
          </a:prstGeom>
          <a:ln w="25400"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Составлено протоколов о выявлении переплат  в количестве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2329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022600" y="457200"/>
            <a:ext cx="11199349" cy="5334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21917" tIns="60958" rIns="121917" bIns="60958" rtlCol="0">
            <a:spAutoFit/>
          </a:bodyPr>
          <a:lstStyle/>
          <a:p>
            <a:r>
              <a:rPr lang="ru-RU" sz="27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РАБОТА С ПЕРЕПЛАТАМИ ПЕНСИЙ И СОЦИАЛЬНЫХ ВЫПЛАТ В  2024 ГОДУ</a:t>
            </a:r>
            <a:endParaRPr lang="ru-RU" sz="27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6030686" y="2264228"/>
            <a:ext cx="39914" cy="55843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10047515" y="1937658"/>
            <a:ext cx="61685" cy="613954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V="1">
            <a:off x="10047514" y="1937658"/>
            <a:ext cx="816429" cy="1088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156200" y="7772400"/>
            <a:ext cx="91044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10080172" y="7819571"/>
            <a:ext cx="1099457" cy="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5251352" y="2251450"/>
            <a:ext cx="819248" cy="189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5236357" y="4921259"/>
            <a:ext cx="91044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V="1">
            <a:off x="10069286" y="4887685"/>
            <a:ext cx="859972" cy="108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6656" y="4517572"/>
            <a:ext cx="1066801" cy="96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8341" y="7239000"/>
            <a:ext cx="1066801" cy="78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08457" y="1618343"/>
            <a:ext cx="1066801" cy="97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52001" y="4492172"/>
            <a:ext cx="1077686" cy="994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15284" y="7293429"/>
            <a:ext cx="1066801" cy="78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9943" y="4419600"/>
            <a:ext cx="845457" cy="774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Рисунок 5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75801" y="1600201"/>
            <a:ext cx="896258" cy="674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Рисунок 5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28200" y="4419600"/>
            <a:ext cx="863601" cy="75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Рисунок 59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880600" y="7144657"/>
            <a:ext cx="852715" cy="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Рисунок 60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29942" y="7086600"/>
            <a:ext cx="867229" cy="77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Рисунок 61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80200" y="2579915"/>
            <a:ext cx="2714172" cy="328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Рисунок 6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0999" y="1890487"/>
            <a:ext cx="1066801" cy="9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06142" y="1828800"/>
            <a:ext cx="795444" cy="72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94639" y="3124201"/>
            <a:ext cx="240168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457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9920161" y="0"/>
            <a:ext cx="6332041" cy="3894840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4" name="object 4"/>
          <p:cNvPicPr/>
          <p:nvPr/>
        </p:nvPicPr>
        <p:blipFill>
          <a:blip r:embed="rId2" cstate="print"/>
          <a:stretch/>
        </p:blipFill>
        <p:spPr>
          <a:xfrm>
            <a:off x="318960" y="154440"/>
            <a:ext cx="729721" cy="8856360"/>
          </a:xfrm>
          <a:prstGeom prst="rect">
            <a:avLst/>
          </a:prstGeom>
          <a:ln w="9360">
            <a:noFill/>
          </a:ln>
        </p:spPr>
      </p:pic>
      <p:graphicFrame>
        <p:nvGraphicFramePr>
          <p:cNvPr id="125" name="Table 3"/>
          <p:cNvGraphicFramePr/>
          <p:nvPr>
            <p:extLst>
              <p:ext uri="{D42A27DB-BD31-4B8C-83A1-F6EECF244321}">
                <p14:modId xmlns:p14="http://schemas.microsoft.com/office/powerpoint/2010/main" xmlns="" val="120087528"/>
              </p:ext>
            </p:extLst>
          </p:nvPr>
        </p:nvGraphicFramePr>
        <p:xfrm>
          <a:off x="1193799" y="304801"/>
          <a:ext cx="14350681" cy="8735345"/>
        </p:xfrm>
        <a:graphic>
          <a:graphicData uri="http://schemas.openxmlformats.org/drawingml/2006/table">
            <a:tbl>
              <a:tblPr/>
              <a:tblGrid>
                <a:gridCol w="8615140"/>
                <a:gridCol w="1828800"/>
                <a:gridCol w="2057401"/>
                <a:gridCol w="1849340"/>
              </a:tblGrid>
              <a:tr h="43962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100" b="1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Динамика основных показателей пенсионного обеспечения</a:t>
                      </a:r>
                      <a:endParaRPr lang="ru-RU" sz="2100" b="0" strike="noStrike" spc="-1" dirty="0">
                        <a:latin typeface="Arial"/>
                      </a:endParaRPr>
                    </a:p>
                  </a:txBody>
                  <a:tcPr marL="60121" marR="60121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</a:tr>
              <a:tr h="569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 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за 2022 год</a:t>
                      </a:r>
                      <a:endParaRPr lang="ru-RU" sz="16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на 31.12.2022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за 2023 год</a:t>
                      </a:r>
                      <a:endParaRPr lang="ru-RU" sz="16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на 31.12.2023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за 2024 год</a:t>
                      </a:r>
                      <a:endParaRPr lang="ru-RU" sz="16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на 31.12.2024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557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1. Численность пенсионеров  по видам получаемых пенсий, человек   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 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0121" marR="60121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 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0121" marR="60121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 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0121" marR="60121"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557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0" i="1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- всего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</a:rPr>
                        <a:t>566 400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1600" b="0" strike="noStrike" spc="-1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554 060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1600" b="0" strike="noStrike" spc="-1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553 937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</a:tr>
              <a:tr h="3557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0" i="1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- страховые пенсии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ru-RU" sz="1600" b="0" strike="noStrike" spc="-1">
                          <a:solidFill>
                            <a:srgbClr val="000099"/>
                          </a:solidFill>
                          <a:latin typeface="Times New Roman"/>
                          <a:ea typeface="Calibri"/>
                        </a:rPr>
                        <a:t>516 359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1600" b="0" strike="noStrike" spc="-1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502 785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1600" b="0" strike="noStrike" spc="-1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502 215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</a:tr>
              <a:tr h="3557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0" i="1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- страховые пенсии по старости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ru-RU" sz="1600" b="0" strike="noStrike" spc="-1">
                          <a:solidFill>
                            <a:srgbClr val="000099"/>
                          </a:solidFill>
                          <a:latin typeface="Times New Roman"/>
                          <a:ea typeface="Calibri"/>
                        </a:rPr>
                        <a:t>471 556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1600" b="0" strike="noStrike" spc="-1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457 245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1600" b="0" strike="noStrike" spc="-1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456 685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</a:tr>
              <a:tr h="3557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0" i="1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- социальные пенсии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ru-RU" sz="1600" b="0" strike="noStrike" spc="-1">
                          <a:solidFill>
                            <a:srgbClr val="000099"/>
                          </a:solidFill>
                          <a:latin typeface="Times New Roman"/>
                          <a:ea typeface="Calibri"/>
                        </a:rPr>
                        <a:t>48 283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1600" b="0" strike="noStrike" spc="-1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49 315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1600" b="0" strike="noStrike" spc="-1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49 693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249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2. Средний размер назначенных пенсий, рублей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60121" marR="60121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60121" marR="60121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60121" marR="60121"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557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0" i="1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- всех видов пенсий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</a:rPr>
                        <a:t>17</a:t>
                      </a:r>
                      <a:r>
                        <a:rPr lang="ru-RU" sz="1600" b="0" strike="noStrike" spc="-1" baseline="0" dirty="0" smtClean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</a:rPr>
                        <a:t> 475,77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18</a:t>
                      </a:r>
                      <a:r>
                        <a:rPr lang="ru-RU" sz="1600" b="0" strike="noStrike" spc="-1" baseline="0" dirty="0" smtClean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 525,52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19</a:t>
                      </a:r>
                      <a:r>
                        <a:rPr lang="ru-RU" sz="1600" b="0" strike="noStrike" spc="-1" baseline="0" dirty="0" smtClean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 862</a:t>
                      </a:r>
                      <a:r>
                        <a:rPr lang="ru-RU" sz="1600" b="0" strike="noStrike" spc="-1" dirty="0" smtClean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,52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</a:tr>
              <a:tr h="3557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0" i="1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- страховые пенсии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</a:rPr>
                        <a:t>17</a:t>
                      </a:r>
                      <a:r>
                        <a:rPr lang="ru-RU" sz="1600" b="0" strike="noStrike" spc="-1" baseline="0" dirty="0" smtClean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</a:rPr>
                        <a:t> 922,65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19</a:t>
                      </a:r>
                      <a:r>
                        <a:rPr lang="ru-RU" sz="1600" b="0" strike="noStrike" spc="-1" baseline="0" dirty="0" smtClean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 048,32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20 428,34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</a:tr>
              <a:tr h="3557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i="1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- страховые пенсии по старости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</a:rPr>
                        <a:t>18</a:t>
                      </a:r>
                      <a:r>
                        <a:rPr lang="ru-RU" sz="1600" b="0" strike="noStrike" spc="-1" baseline="0" dirty="0" smtClean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</a:rPr>
                        <a:t> 457,59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19</a:t>
                      </a:r>
                      <a:r>
                        <a:rPr lang="ru-RU" sz="1600" b="0" strike="noStrike" spc="-1" baseline="0" dirty="0" smtClean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 633,95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21 036,61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</a:tr>
              <a:tr h="3557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- социальные пенсии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</a:rPr>
                        <a:t>12</a:t>
                      </a:r>
                      <a:r>
                        <a:rPr lang="ru-RU" sz="1600" b="0" strike="noStrike" spc="-1" baseline="0" dirty="0" smtClean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</a:rPr>
                        <a:t> 533,26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12 </a:t>
                      </a:r>
                      <a:r>
                        <a:rPr lang="ru-RU" sz="1600" b="0" strike="noStrike" spc="-1" dirty="0" smtClean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877,51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13 804,60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</a:tr>
              <a:tr h="1713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500" b="0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 </a:t>
                      </a:r>
                      <a:endParaRPr lang="ru-RU" sz="5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500" b="0" strike="noStrike" spc="-1">
                          <a:solidFill>
                            <a:srgbClr val="000099"/>
                          </a:solidFill>
                          <a:latin typeface="Times New Roman"/>
                        </a:rPr>
                        <a:t> </a:t>
                      </a:r>
                      <a:endParaRPr lang="ru-RU" sz="500" b="0" strike="noStrike" spc="-1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500" b="0" strike="noStrike" spc="-1">
                          <a:solidFill>
                            <a:srgbClr val="000099"/>
                          </a:solidFill>
                          <a:latin typeface="Times New Roman"/>
                        </a:rPr>
                        <a:t> </a:t>
                      </a:r>
                      <a:endParaRPr lang="ru-RU" sz="500" b="0" strike="noStrike" spc="-1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500" b="0" strike="noStrike" spc="-1">
                          <a:solidFill>
                            <a:srgbClr val="000099"/>
                          </a:solidFill>
                          <a:latin typeface="Times New Roman"/>
                        </a:rPr>
                        <a:t> </a:t>
                      </a:r>
                      <a:endParaRPr lang="ru-RU" sz="500" b="0" strike="noStrike" spc="-1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023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3. Прожиточный минимум пенсионера, установленный </a:t>
                      </a:r>
                      <a:r>
                        <a:rPr lang="ru-RU" sz="1600" b="1" strike="noStrike" spc="-1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Постановлением Правительства </a:t>
                      </a:r>
                      <a:r>
                        <a:rPr lang="ru-RU" sz="1600" b="1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Омской области для выплаты федеральной социальной доплаты (ФСД), рублей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99"/>
                          </a:solidFill>
                          <a:latin typeface="Times New Roman"/>
                        </a:rPr>
                        <a:t>10</a:t>
                      </a:r>
                      <a:r>
                        <a:rPr lang="ru-RU" sz="1600" b="0" strike="noStrike" spc="-1" baseline="0" dirty="0" smtClean="0">
                          <a:solidFill>
                            <a:srgbClr val="000099"/>
                          </a:solidFill>
                          <a:latin typeface="Times New Roman"/>
                        </a:rPr>
                        <a:t> 694</a:t>
                      </a:r>
                      <a:r>
                        <a:rPr lang="ru-RU" sz="1600" b="0" strike="noStrike" spc="-1" dirty="0" smtClean="0">
                          <a:solidFill>
                            <a:srgbClr val="000099"/>
                          </a:solidFill>
                          <a:latin typeface="Times New Roman"/>
                        </a:rPr>
                        <a:t>,00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99"/>
                          </a:solidFill>
                          <a:latin typeface="Times New Roman"/>
                        </a:rPr>
                        <a:t>11</a:t>
                      </a:r>
                      <a:r>
                        <a:rPr lang="ru-RU" sz="1600" b="0" strike="noStrike" spc="-1" baseline="0" dirty="0" smtClean="0">
                          <a:solidFill>
                            <a:srgbClr val="000099"/>
                          </a:solidFill>
                          <a:latin typeface="Times New Roman"/>
                        </a:rPr>
                        <a:t> 348</a:t>
                      </a:r>
                      <a:r>
                        <a:rPr lang="ru-RU" sz="1600" b="0" strike="noStrike" spc="-1" dirty="0" smtClean="0">
                          <a:solidFill>
                            <a:srgbClr val="000099"/>
                          </a:solidFill>
                          <a:latin typeface="Times New Roman"/>
                        </a:rPr>
                        <a:t>,00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99"/>
                          </a:solidFill>
                          <a:latin typeface="Times New Roman"/>
                        </a:rPr>
                        <a:t>11 </a:t>
                      </a:r>
                      <a:r>
                        <a:rPr lang="ru-RU" sz="1600" b="0" strike="noStrike" spc="-1" dirty="0" smtClean="0">
                          <a:solidFill>
                            <a:srgbClr val="000099"/>
                          </a:solidFill>
                          <a:latin typeface="Times New Roman"/>
                        </a:rPr>
                        <a:t>802,00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249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4. Соотношение средних размеров пенсий к  прожиточному минимуму пенсионера, в %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60121" marR="60121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60121" marR="60121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60121" marR="60121"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557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0" i="1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- всех видов пенсий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</a:rPr>
                        <a:t>163,4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163,3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168,3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</a:tr>
              <a:tr h="3557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0" i="1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- страховых пенсий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</a:rPr>
                        <a:t>167,6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167,9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173,1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</a:tr>
              <a:tr h="3557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0" i="1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- страховых пенсий по старости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</a:rPr>
                        <a:t>172,6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173,0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178,3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</a:tr>
              <a:tr h="3557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- социальных пенсий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</a:rPr>
                        <a:t>117,2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113,5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117,0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699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5. Средняя заработная плата в регионе за январь-декабрь  </a:t>
                      </a:r>
                      <a:endParaRPr lang="ru-RU" sz="1600" b="0" strike="noStrike" spc="-1" dirty="0" smtClean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(по данным </a:t>
                      </a:r>
                      <a:r>
                        <a:rPr lang="ru-RU" sz="1600" b="1" strike="noStrike" spc="-1" dirty="0" err="1" smtClean="0">
                          <a:solidFill>
                            <a:srgbClr val="002060"/>
                          </a:solidFill>
                          <a:latin typeface="Times New Roman"/>
                        </a:rPr>
                        <a:t>Омскстата</a:t>
                      </a:r>
                      <a:r>
                        <a:rPr lang="ru-RU" sz="1600" b="1" strike="noStrike" spc="-1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), рублей </a:t>
                      </a:r>
                      <a:r>
                        <a:rPr lang="ru-RU" sz="1600" b="1" i="1" strike="noStrike" spc="-1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* </a:t>
                      </a:r>
                      <a:r>
                        <a:rPr lang="ru-RU" sz="1600" b="1" i="1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за </a:t>
                      </a:r>
                      <a:r>
                        <a:rPr lang="ru-RU" sz="1600" b="1" i="1" strike="noStrike" spc="-1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2024 </a:t>
                      </a:r>
                      <a:r>
                        <a:rPr lang="ru-RU" sz="1600" b="1" i="1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год – за январь- ноябрь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 </a:t>
                      </a:r>
                      <a:endParaRPr lang="ru-RU" sz="1600" b="0" strike="noStrike" spc="-1" dirty="0">
                        <a:latin typeface="Arial"/>
                      </a:endParaRPr>
                    </a:p>
                    <a:p>
                      <a:pPr algn="r">
                        <a:lnSpc>
                          <a:spcPct val="91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46</a:t>
                      </a:r>
                      <a:r>
                        <a:rPr lang="ru-RU" sz="1600" b="0" strike="noStrike" spc="-1" baseline="0" dirty="0" smtClean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 565</a:t>
                      </a:r>
                      <a:r>
                        <a:rPr lang="ru-RU" sz="1600" b="0" strike="noStrike" spc="-1" dirty="0" smtClean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,00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 </a:t>
                      </a:r>
                      <a:endParaRPr lang="ru-RU" sz="1600" b="0" strike="noStrike" spc="-1" dirty="0">
                        <a:latin typeface="Arial"/>
                      </a:endParaRPr>
                    </a:p>
                    <a:p>
                      <a:pPr algn="r">
                        <a:lnSpc>
                          <a:spcPct val="91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52</a:t>
                      </a:r>
                      <a:r>
                        <a:rPr lang="ru-RU" sz="1600" b="0" strike="noStrike" spc="-1" baseline="0" dirty="0" smtClean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 666</a:t>
                      </a:r>
                      <a:r>
                        <a:rPr lang="ru-RU" sz="1600" b="0" strike="noStrike" spc="-1" dirty="0" smtClean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,00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 </a:t>
                      </a:r>
                      <a:endParaRPr lang="ru-RU" sz="1600" b="0" strike="noStrike" spc="-1" dirty="0">
                        <a:latin typeface="Arial"/>
                      </a:endParaRPr>
                    </a:p>
                    <a:p>
                      <a:pPr algn="r">
                        <a:lnSpc>
                          <a:spcPct val="91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62 349,00</a:t>
                      </a:r>
                      <a:r>
                        <a:rPr lang="ru-RU" sz="1600" b="0" strike="noStrike" spc="-1" dirty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*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299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6. Коэффициент  замещения утраченного заработка страховой пенсией по старости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0,40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0,37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0,34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6" name="CustomShape 4"/>
          <p:cNvSpPr/>
          <p:nvPr/>
        </p:nvSpPr>
        <p:spPr>
          <a:xfrm>
            <a:off x="12090241" y="8657280"/>
            <a:ext cx="3789001" cy="48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079" tIns="72721" rIns="145079" bIns="72721" anchor="ctr">
            <a:noAutofit/>
          </a:bodyPr>
          <a:lstStyle/>
          <a:p>
            <a:pPr algn="r">
              <a:lnSpc>
                <a:spcPct val="100000"/>
              </a:lnSpc>
            </a:pPr>
            <a:fld id="{A33C2E97-70C2-4914-A68B-A069CDAFD883}" type="slidenum">
              <a:rPr lang="ru-RU" sz="1900" spc="-2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4</a:t>
            </a:fld>
            <a:endParaRPr lang="ru-RU" sz="1900" spc="-2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="" xmlns:a16="http://schemas.microsoft.com/office/drawing/2014/main" id="{52A987F7-D57E-BB41-B3EA-950F84B4CD3E}"/>
              </a:ext>
            </a:extLst>
          </p:cNvPr>
          <p:cNvSpPr/>
          <p:nvPr/>
        </p:nvSpPr>
        <p:spPr>
          <a:xfrm>
            <a:off x="1422400" y="6400800"/>
            <a:ext cx="3581401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="" xmlns:a16="http://schemas.microsoft.com/office/drawing/2014/main" id="{BDF85312-D25B-9B40-ADC3-61FC7DB3A4EC}"/>
              </a:ext>
            </a:extLst>
          </p:cNvPr>
          <p:cNvSpPr/>
          <p:nvPr/>
        </p:nvSpPr>
        <p:spPr>
          <a:xfrm>
            <a:off x="10109203" y="7013"/>
            <a:ext cx="6146846" cy="3955387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1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59268"/>
            <a:ext cx="730955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879601" y="533401"/>
            <a:ext cx="13487401" cy="83099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1" rIns="91440" bIns="45721">
            <a:spAutoFit/>
          </a:bodyPr>
          <a:lstStyle/>
          <a:p>
            <a:pPr algn="ctr"/>
            <a:r>
              <a:rPr lang="ru-RU" sz="2400" spc="-14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Специальная социальная выплата отдельным категориям медицинских работников </a:t>
            </a:r>
            <a:r>
              <a:rPr lang="ru-RU" sz="2400" spc="-14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spc="-14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spc="-14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РФ №2568 от 31.12.2022 г.)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96611349"/>
              </p:ext>
            </p:extLst>
          </p:nvPr>
        </p:nvGraphicFramePr>
        <p:xfrm>
          <a:off x="2592316" y="1485900"/>
          <a:ext cx="76200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032001" y="7086601"/>
            <a:ext cx="13167792" cy="46166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91440" tIns="45721" rIns="91440" bIns="45721">
            <a:spAutoFit/>
          </a:bodyPr>
          <a:lstStyle/>
          <a:p>
            <a:pPr algn="just" fontAlgn="ctr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12 751</a:t>
            </a:r>
            <a:r>
              <a:rPr lang="ru-RU" sz="2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медицинским работникам </a:t>
            </a:r>
            <a:r>
              <a:rPr lang="ru-RU" sz="2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произведено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134 377 </a:t>
            </a:r>
            <a:r>
              <a:rPr lang="ru-RU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выплат </a:t>
            </a:r>
            <a:r>
              <a:rPr lang="ru-RU" sz="2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сумму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1 981,7</a:t>
            </a:r>
            <a:r>
              <a:rPr lang="ru-RU" sz="2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млн. руб</a:t>
            </a:r>
            <a:r>
              <a:rPr lang="ru-RU" sz="2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8" descr="http://mguu.ru/wp-content/uploads/2015/08/zdrav-31092015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360"/>
          <a:stretch>
            <a:fillRect/>
          </a:stretch>
        </p:blipFill>
        <p:spPr bwMode="auto">
          <a:xfrm>
            <a:off x="11023600" y="3048000"/>
            <a:ext cx="417619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376897" y="7844137"/>
            <a:ext cx="14478000" cy="461667"/>
          </a:xfrm>
          <a:prstGeom prst="rect">
            <a:avLst/>
          </a:prstGeom>
        </p:spPr>
        <p:txBody>
          <a:bodyPr wrap="square" lIns="91440" tIns="45721" rIns="91440" bIns="45721">
            <a:spAutoFit/>
          </a:bodyPr>
          <a:lstStyle/>
          <a:p>
            <a:pPr algn="ctr"/>
            <a:r>
              <a:rPr lang="ru-RU" sz="2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Размер выплаты составляет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4 500 до 50 000 рублей </a:t>
            </a:r>
            <a:r>
              <a:rPr lang="ru-RU" sz="2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зависимости от категории медицинского работника</a:t>
            </a:r>
            <a:endParaRPr lang="ru-RU" sz="24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11709401" y="8657169"/>
            <a:ext cx="3793067" cy="486833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40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41</a:t>
            </a:fld>
            <a:endParaRPr lang="ru-RU"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166514" y="1"/>
            <a:ext cx="1560686" cy="9000067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6" name="object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657" y="-10236"/>
            <a:ext cx="914400" cy="901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860800" y="838201"/>
            <a:ext cx="9473913" cy="46166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1" rIns="91440" bIns="45721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Обеспечение инвалидов Омской области ТСР, ПОИ в 2024 году: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3664683"/>
              </p:ext>
            </p:extLst>
          </p:nvPr>
        </p:nvGraphicFramePr>
        <p:xfrm>
          <a:off x="2539856" y="1600200"/>
          <a:ext cx="11836544" cy="5868096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9782226"/>
                <a:gridCol w="2054318"/>
              </a:tblGrid>
              <a:tr h="654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Доведено лимитов бюджетных ассигнований , всего: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943" marR="3394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900" kern="1200" dirty="0" smtClean="0"/>
                        <a:t>792,7   млн.руб.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943" marR="33943" marT="0" marB="0" anchor="ctr" horzOverflow="overflow"/>
                </a:tc>
              </a:tr>
              <a:tr h="781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из них, </a:t>
                      </a:r>
                      <a:r>
                        <a:rPr lang="ru-RU" sz="1900" kern="1200" dirty="0" smtClean="0"/>
                        <a:t>на приобретение товаров, работ и услуг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943" marR="3394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900" kern="1200" dirty="0" smtClean="0"/>
                        <a:t>219,1   млн.руб.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943" marR="33943" marT="0" marB="0" anchor="ctr" horzOverflow="overflow"/>
                </a:tc>
              </a:tr>
              <a:tr h="1308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- </a:t>
                      </a:r>
                      <a:r>
                        <a:rPr lang="ru-RU" sz="1900" kern="1200" dirty="0" smtClean="0"/>
                        <a:t>из них, на выплату компенсации за самостоятельно приобретенные изделия и электронный сертификат (в целях сокращения сроков их получения, и для закупки средств реабилитации с индивидуальными характеристиками (с почтовыми расходами)</a:t>
                      </a:r>
                      <a:endParaRPr lang="ru-RU" sz="1900" b="1" kern="1200" dirty="0" smtClean="0">
                        <a:solidFill>
                          <a:srgbClr val="003399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3943" marR="339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900" kern="1200" dirty="0" smtClean="0"/>
                        <a:t>573,6 млн.руб.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943" marR="33943" marT="0" marB="0" anchor="ctr" horzOverflow="overflow"/>
                </a:tc>
              </a:tr>
              <a:tr h="124232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900" dirty="0" smtClean="0"/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/>
                        <a:t>Заключено 115 государственных контрактов,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/>
                        <a:t>закуплено </a:t>
                      </a:r>
                      <a:r>
                        <a:rPr lang="ru-RU" sz="1900" smtClean="0"/>
                        <a:t>более 648,3 </a:t>
                      </a:r>
                      <a:r>
                        <a:rPr lang="ru-RU" sz="1900" dirty="0" smtClean="0"/>
                        <a:t>тыс. изделий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943" marR="33943" marT="0" marB="0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943" marR="3394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36797">
                <a:tc>
                  <a:txBody>
                    <a:bodyPr/>
                    <a:lstStyle>
                      <a:lvl1pPr defTabSz="896938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896938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896938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896938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896938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896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896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896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896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96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Количество инвалидов, обеспеченных в указанный период ТСР, ПОИ включенными в Федеральный перечень составляет </a:t>
                      </a:r>
                      <a:endParaRPr kumimoji="0" lang="ru-RU" alt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>
                      <a:lvl1pPr defTabSz="896938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896938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896938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896938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896938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896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896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896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896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96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900" kern="1200" dirty="0" smtClean="0">
                          <a:latin typeface="+mn-lt"/>
                        </a:rPr>
                        <a:t>12 280 человек</a:t>
                      </a:r>
                      <a:endParaRPr kumimoji="0" lang="ru-RU" alt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12" marB="45712" anchor="ctr" horzOverflow="overflow"/>
                </a:tc>
              </a:tr>
              <a:tr h="944864">
                <a:tc>
                  <a:txBody>
                    <a:bodyPr/>
                    <a:lstStyle/>
                    <a:p>
                      <a:pPr marL="0" marR="0" lvl="0" indent="0" algn="l" defTabSz="896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Число граждан, которым была выплачена компенсация за самостоятельно приобретенные ТСР, ПОИ, и оформлен электронный сертификат</a:t>
                      </a:r>
                      <a:endParaRPr kumimoji="0" lang="ru-RU" alt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96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3 319 </a:t>
                      </a:r>
                      <a:r>
                        <a:rPr kumimoji="0" lang="ru-RU" altLang="ru-RU" sz="1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человека</a:t>
                      </a:r>
                      <a:endParaRPr kumimoji="0" lang="ru-RU" alt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anchor="ctr" horzOverflow="overflow"/>
                </a:tc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71600" y="4114800"/>
            <a:ext cx="1219200" cy="16374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3" descr="C:\Users\25062\Desktop\7a59d6311f7c917a188b8457425eaf98_handshake-transparent-png-clip-art-image-gallery-yopriceville-shake-hand-clipart-png_8000-484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7000" y="4495800"/>
            <a:ext cx="1471854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36001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="" xmlns:a16="http://schemas.microsoft.com/office/drawing/2014/main" id="{52A987F7-D57E-BB41-B3EA-950F84B4CD3E}"/>
              </a:ext>
            </a:extLst>
          </p:cNvPr>
          <p:cNvSpPr/>
          <p:nvPr/>
        </p:nvSpPr>
        <p:spPr>
          <a:xfrm>
            <a:off x="1422400" y="6400800"/>
            <a:ext cx="3581401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1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59268"/>
            <a:ext cx="730955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057" name="Rectangle 1"/>
          <p:cNvSpPr>
            <a:spLocks noChangeArrowheads="1"/>
          </p:cNvSpPr>
          <p:nvPr/>
        </p:nvSpPr>
        <p:spPr bwMode="auto">
          <a:xfrm>
            <a:off x="2641600" y="762000"/>
            <a:ext cx="11049001" cy="46166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399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Информация о стоящих на учете  страхователях в органах СФР 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42</a:t>
            </a:fld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955800" y="1524000"/>
          <a:ext cx="12725403" cy="7010330"/>
        </p:xfrm>
        <a:graphic>
          <a:graphicData uri="http://schemas.openxmlformats.org/drawingml/2006/table">
            <a:tbl>
              <a:tblPr/>
              <a:tblGrid>
                <a:gridCol w="5293947"/>
                <a:gridCol w="2481305"/>
                <a:gridCol w="1620830"/>
                <a:gridCol w="1564256"/>
                <a:gridCol w="1765065"/>
              </a:tblGrid>
              <a:tr h="504880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latin typeface="Times New Roman"/>
                          <a:ea typeface="Times New Roman"/>
                          <a:cs typeface="Times New Roman"/>
                        </a:rPr>
                        <a:t>КАТЕГОРИИ   СТРАХОВАТЕЛЕЙ 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latin typeface="Times New Roman"/>
                          <a:ea typeface="Times New Roman"/>
                          <a:cs typeface="Times New Roman"/>
                        </a:rPr>
                        <a:t>Вид страхования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01.01.2023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kern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01.01.2024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kern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01.01.2025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779">
                <a:tc rowSpan="2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latin typeface="Times New Roman"/>
                          <a:ea typeface="Times New Roman"/>
                          <a:cs typeface="Times New Roman"/>
                        </a:rPr>
                        <a:t>Юридические лица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900" kern="1200" dirty="0">
                          <a:latin typeface="Times New Roman"/>
                          <a:ea typeface="Times New Roman"/>
                          <a:cs typeface="Times New Roman"/>
                        </a:rPr>
                        <a:t>ОПС</a:t>
                      </a:r>
                      <a:endParaRPr lang="ru-RU" sz="1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latin typeface="Times New Roman"/>
                          <a:ea typeface="Times New Roman"/>
                          <a:cs typeface="Times New Roman"/>
                        </a:rPr>
                        <a:t>35 839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latin typeface="Times New Roman"/>
                          <a:ea typeface="Times New Roman"/>
                          <a:cs typeface="Times New Roman"/>
                        </a:rPr>
                        <a:t>34 249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33059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900" kern="1200" dirty="0">
                          <a:latin typeface="Times New Roman"/>
                          <a:ea typeface="Times New Roman"/>
                          <a:cs typeface="Times New Roman"/>
                        </a:rPr>
                        <a:t>ОСС </a:t>
                      </a:r>
                      <a:r>
                        <a:rPr lang="ru-RU" sz="1900" kern="1200" dirty="0" err="1">
                          <a:latin typeface="Times New Roman"/>
                          <a:ea typeface="Times New Roman"/>
                          <a:cs typeface="Times New Roman"/>
                        </a:rPr>
                        <a:t>НСиПЗ</a:t>
                      </a:r>
                      <a:r>
                        <a:rPr lang="ru-RU" sz="1900" kern="12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endParaRPr lang="ru-RU" sz="1900" kern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900" kern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ОСС </a:t>
                      </a:r>
                      <a:r>
                        <a:rPr lang="ru-RU" sz="1900" kern="1200" dirty="0">
                          <a:latin typeface="Times New Roman"/>
                          <a:ea typeface="Times New Roman"/>
                          <a:cs typeface="Times New Roman"/>
                        </a:rPr>
                        <a:t>ВНИМ</a:t>
                      </a:r>
                      <a:endParaRPr lang="ru-RU" sz="1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latin typeface="Times New Roman"/>
                          <a:ea typeface="Times New Roman"/>
                          <a:cs typeface="Times New Roman"/>
                        </a:rPr>
                        <a:t>35 839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latin typeface="Times New Roman"/>
                          <a:ea typeface="Times New Roman"/>
                          <a:cs typeface="Times New Roman"/>
                        </a:rPr>
                        <a:t>34 249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33059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460">
                <a:tc rowSpan="3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latin typeface="Times New Roman"/>
                          <a:ea typeface="Times New Roman"/>
                          <a:cs typeface="Times New Roman"/>
                        </a:rPr>
                        <a:t>Юридические лица по месту нахождения обособленных подразделений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900" kern="1200" dirty="0">
                          <a:latin typeface="Times New Roman"/>
                          <a:ea typeface="Times New Roman"/>
                          <a:cs typeface="Times New Roman"/>
                        </a:rPr>
                        <a:t>ОПС</a:t>
                      </a:r>
                      <a:endParaRPr lang="ru-RU" sz="1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latin typeface="Times New Roman"/>
                          <a:ea typeface="Times New Roman"/>
                          <a:cs typeface="Times New Roman"/>
                        </a:rPr>
                        <a:t>171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latin typeface="Times New Roman"/>
                          <a:ea typeface="Times New Roman"/>
                          <a:cs typeface="Times New Roman"/>
                        </a:rPr>
                        <a:t>148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122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4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900" kern="1200" dirty="0">
                          <a:latin typeface="Times New Roman"/>
                          <a:ea typeface="Times New Roman"/>
                          <a:cs typeface="Times New Roman"/>
                        </a:rPr>
                        <a:t>ОСС </a:t>
                      </a:r>
                      <a:r>
                        <a:rPr lang="ru-RU" sz="1900" kern="1200" dirty="0" err="1">
                          <a:latin typeface="Times New Roman"/>
                          <a:ea typeface="Times New Roman"/>
                          <a:cs typeface="Times New Roman"/>
                        </a:rPr>
                        <a:t>НСиПЗ</a:t>
                      </a:r>
                      <a:endParaRPr lang="ru-RU" sz="1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latin typeface="Times New Roman"/>
                          <a:ea typeface="Times New Roman"/>
                          <a:cs typeface="Times New Roman"/>
                        </a:rPr>
                        <a:t>105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latin typeface="Times New Roman"/>
                          <a:ea typeface="Times New Roman"/>
                          <a:cs typeface="Times New Roman"/>
                        </a:rPr>
                        <a:t>110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133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0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900" kern="1200" dirty="0">
                          <a:latin typeface="Times New Roman"/>
                          <a:ea typeface="Times New Roman"/>
                          <a:cs typeface="Times New Roman"/>
                        </a:rPr>
                        <a:t>ОСС ВНИМ</a:t>
                      </a:r>
                      <a:endParaRPr lang="ru-RU" sz="1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104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113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142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984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latin typeface="Times New Roman"/>
                          <a:ea typeface="Times New Roman"/>
                          <a:cs typeface="Times New Roman"/>
                        </a:rPr>
                        <a:t>Индивидуальные предприниматели (главы КФХ), адвокаты, нотариусы 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900" kern="1200" dirty="0">
                          <a:latin typeface="Times New Roman"/>
                          <a:ea typeface="Times New Roman"/>
                          <a:cs typeface="Times New Roman"/>
                        </a:rPr>
                        <a:t>ОПС</a:t>
                      </a:r>
                      <a:endParaRPr lang="ru-RU" sz="1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latin typeface="Times New Roman"/>
                          <a:ea typeface="Times New Roman"/>
                          <a:cs typeface="Times New Roman"/>
                        </a:rPr>
                        <a:t>41 380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latin typeface="Times New Roman"/>
                          <a:ea typeface="Times New Roman"/>
                          <a:cs typeface="Times New Roman"/>
                        </a:rPr>
                        <a:t>44 241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46637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6952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latin typeface="Times New Roman"/>
                          <a:ea typeface="Times New Roman"/>
                          <a:cs typeface="Times New Roman"/>
                        </a:rPr>
                        <a:t>Индивидуальные предприниматели (главы КФХ), использующие труд наемных работников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900" kern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ОПС </a:t>
                      </a:r>
                    </a:p>
                    <a:p>
                      <a:pPr marL="0" marR="0" indent="0" algn="ctr" defTabSz="145142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kern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ОСС </a:t>
                      </a:r>
                      <a:r>
                        <a:rPr lang="ru-RU" sz="1900" kern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НСиПЗ</a:t>
                      </a:r>
                      <a:endParaRPr lang="ru-RU" sz="19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endParaRPr lang="ru-RU" sz="1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7591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7706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7681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505">
                <a:tc rowSpan="2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latin typeface="Times New Roman"/>
                          <a:ea typeface="Times New Roman"/>
                          <a:cs typeface="Times New Roman"/>
                        </a:rPr>
                        <a:t>Лица,  уплачивающие добровольные страховые взносы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900" kern="1200" dirty="0">
                          <a:latin typeface="Times New Roman"/>
                          <a:ea typeface="Times New Roman"/>
                          <a:cs typeface="Times New Roman"/>
                        </a:rPr>
                        <a:t>ОПС</a:t>
                      </a:r>
                      <a:endParaRPr lang="ru-RU" sz="1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latin typeface="Times New Roman"/>
                          <a:ea typeface="Times New Roman"/>
                          <a:cs typeface="Times New Roman"/>
                        </a:rPr>
                        <a:t>2 199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latin typeface="Times New Roman"/>
                          <a:ea typeface="Times New Roman"/>
                          <a:cs typeface="Times New Roman"/>
                        </a:rPr>
                        <a:t>3 492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5048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5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900" kern="1200" dirty="0">
                          <a:latin typeface="Times New Roman"/>
                          <a:ea typeface="Times New Roman"/>
                          <a:cs typeface="Times New Roman"/>
                        </a:rPr>
                        <a:t>ОСС ВНИМ</a:t>
                      </a:r>
                      <a:endParaRPr lang="ru-RU" sz="1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latin typeface="Times New Roman"/>
                          <a:ea typeface="Times New Roman"/>
                          <a:cs typeface="Times New Roman"/>
                        </a:rPr>
                        <a:t>430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latin typeface="Times New Roman"/>
                          <a:ea typeface="Times New Roman"/>
                          <a:cs typeface="Times New Roman"/>
                        </a:rPr>
                        <a:t>356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624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273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latin typeface="Times New Roman"/>
                          <a:ea typeface="Times New Roman"/>
                          <a:cs typeface="Times New Roman"/>
                        </a:rPr>
                        <a:t>Лица, применяющие специальный налоговый режим «Налог на профессиональный доход»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900" kern="1200" dirty="0">
                          <a:latin typeface="Times New Roman"/>
                          <a:ea typeface="Times New Roman"/>
                          <a:cs typeface="Times New Roman"/>
                        </a:rPr>
                        <a:t>ОПС</a:t>
                      </a:r>
                      <a:endParaRPr lang="ru-RU" sz="1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latin typeface="Times New Roman"/>
                          <a:ea typeface="Times New Roman"/>
                          <a:cs typeface="Times New Roman"/>
                        </a:rPr>
                        <a:t>80 093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latin typeface="Times New Roman"/>
                          <a:ea typeface="Times New Roman"/>
                          <a:cs typeface="Times New Roman"/>
                        </a:rPr>
                        <a:t>115 626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154565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787">
                <a:tc rowSpan="3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latin typeface="Times New Roman"/>
                          <a:ea typeface="Times New Roman"/>
                          <a:cs typeface="Times New Roman"/>
                        </a:rPr>
                        <a:t>ВСЕГО 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900" kern="1200" dirty="0">
                          <a:latin typeface="Times New Roman"/>
                          <a:ea typeface="Times New Roman"/>
                          <a:cs typeface="Times New Roman"/>
                        </a:rPr>
                        <a:t>ОПС</a:t>
                      </a:r>
                      <a:endParaRPr lang="ru-RU" sz="1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latin typeface="Times New Roman"/>
                          <a:ea typeface="Times New Roman"/>
                          <a:cs typeface="Times New Roman"/>
                        </a:rPr>
                        <a:t>173 884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latin typeface="Times New Roman"/>
                          <a:ea typeface="Times New Roman"/>
                          <a:cs typeface="Times New Roman"/>
                        </a:rPr>
                        <a:t>212 700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239431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5140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900" kern="1200" dirty="0">
                          <a:latin typeface="Times New Roman"/>
                          <a:ea typeface="Times New Roman"/>
                          <a:cs typeface="Times New Roman"/>
                        </a:rPr>
                        <a:t>ОСС </a:t>
                      </a:r>
                      <a:r>
                        <a:rPr lang="ru-RU" sz="1900" kern="1200" dirty="0" err="1">
                          <a:latin typeface="Times New Roman"/>
                          <a:ea typeface="Times New Roman"/>
                          <a:cs typeface="Times New Roman"/>
                        </a:rPr>
                        <a:t>НСиПЗ</a:t>
                      </a:r>
                      <a:endParaRPr lang="ru-RU" sz="1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latin typeface="Times New Roman"/>
                          <a:ea typeface="Times New Roman"/>
                          <a:cs typeface="Times New Roman"/>
                        </a:rPr>
                        <a:t>35 944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latin typeface="Times New Roman"/>
                          <a:ea typeface="Times New Roman"/>
                          <a:cs typeface="Times New Roman"/>
                        </a:rPr>
                        <a:t>34 359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40873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6375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900" kern="1200" dirty="0">
                          <a:latin typeface="Times New Roman"/>
                          <a:ea typeface="Times New Roman"/>
                          <a:cs typeface="Times New Roman"/>
                        </a:rPr>
                        <a:t>ОСС ВНИМ</a:t>
                      </a:r>
                      <a:endParaRPr lang="ru-RU" sz="1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latin typeface="Times New Roman"/>
                          <a:ea typeface="Times New Roman"/>
                          <a:cs typeface="Times New Roman"/>
                        </a:rPr>
                        <a:t>36 057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latin typeface="Times New Roman"/>
                          <a:ea typeface="Times New Roman"/>
                          <a:cs typeface="Times New Roman"/>
                        </a:rPr>
                        <a:t>34 620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41598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="" xmlns:a16="http://schemas.microsoft.com/office/drawing/2014/main" id="{52A987F7-D57E-BB41-B3EA-950F84B4CD3E}"/>
              </a:ext>
            </a:extLst>
          </p:cNvPr>
          <p:cNvSpPr/>
          <p:nvPr/>
        </p:nvSpPr>
        <p:spPr>
          <a:xfrm>
            <a:off x="1422400" y="6400800"/>
            <a:ext cx="3581401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1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59268"/>
            <a:ext cx="730955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057" name="Rectangle 1"/>
          <p:cNvSpPr>
            <a:spLocks noChangeArrowheads="1"/>
          </p:cNvSpPr>
          <p:nvPr/>
        </p:nvSpPr>
        <p:spPr bwMode="auto">
          <a:xfrm>
            <a:off x="1346199" y="376533"/>
            <a:ext cx="14401801" cy="46166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399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Структура работодателей, стоящих на учете в Отделении СФР по Омской области на 01.01.2025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43</a:t>
            </a:fld>
            <a:endParaRPr lang="ru-RU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803399" y="1447801"/>
          <a:ext cx="13716004" cy="6762285"/>
        </p:xfrm>
        <a:graphic>
          <a:graphicData uri="http://schemas.openxmlformats.org/drawingml/2006/table">
            <a:tbl>
              <a:tblPr/>
              <a:tblGrid>
                <a:gridCol w="4953001"/>
                <a:gridCol w="1676400"/>
                <a:gridCol w="1136695"/>
                <a:gridCol w="2449961"/>
                <a:gridCol w="797211"/>
                <a:gridCol w="1905525"/>
                <a:gridCol w="797211"/>
              </a:tblGrid>
              <a:tr h="8123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atin typeface="Arial Narrow"/>
                        </a:rPr>
                        <a:t>Отрасли хозяйства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Количество работодателей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доля в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Сумма страховых взносов по ОСС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НСиПЗ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, в млн.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руб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доля в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latin typeface="Arial Narrow"/>
                        </a:rPr>
                        <a:t>Среднесписочная численность работников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доля в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437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latin typeface="Arial Narrow"/>
                        </a:rPr>
                        <a:t>   Промышленность и обрабатывающие </a:t>
                      </a:r>
                      <a:endParaRPr lang="ru-RU" sz="2000" b="0" i="0" u="none" strike="noStrike" dirty="0" smtClean="0">
                        <a:latin typeface="Arial Narrow"/>
                      </a:endParaRPr>
                    </a:p>
                    <a:p>
                      <a:pPr algn="l" fontAlgn="ctr"/>
                      <a:r>
                        <a:rPr lang="ru-RU" sz="2000" b="0" i="0" u="none" strike="noStrike" dirty="0" smtClean="0">
                          <a:latin typeface="Arial Narrow"/>
                        </a:rPr>
                        <a:t>    производства</a:t>
                      </a:r>
                      <a:endParaRPr lang="ru-RU" sz="20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latin typeface="Arial Narrow"/>
                        </a:rPr>
                        <a:t>5712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 dirty="0">
                          <a:latin typeface="Arial Narrow"/>
                        </a:rPr>
                        <a:t>14,0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atin typeface="Arial Narrow"/>
                        </a:rPr>
                        <a:t>811,0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 dirty="0">
                          <a:latin typeface="Arial Narrow"/>
                        </a:rPr>
                        <a:t>50,4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latin typeface="Arial Narrow"/>
                        </a:rPr>
                        <a:t>131344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 dirty="0">
                          <a:latin typeface="Arial Narrow"/>
                        </a:rPr>
                        <a:t>26,6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1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latin typeface="Arial Narrow"/>
                        </a:rPr>
                        <a:t>   Сельское хозяйство, охота и лесное хозяйство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latin typeface="Arial Narrow"/>
                        </a:rPr>
                        <a:t>1476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>
                          <a:latin typeface="Arial Narrow"/>
                        </a:rPr>
                        <a:t>3,6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latin typeface="Arial Narrow"/>
                        </a:rPr>
                        <a:t>187,5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 dirty="0">
                          <a:latin typeface="Arial Narrow"/>
                        </a:rPr>
                        <a:t>11,7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atin typeface="Arial Narrow"/>
                        </a:rPr>
                        <a:t>21657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>
                          <a:latin typeface="Arial Narrow"/>
                        </a:rPr>
                        <a:t>4,4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2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latin typeface="Arial Narrow"/>
                        </a:rPr>
                        <a:t>   Строительство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latin typeface="Arial Narrow"/>
                        </a:rPr>
                        <a:t>4584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>
                          <a:latin typeface="Arial Narrow"/>
                        </a:rPr>
                        <a:t>11,2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latin typeface="Arial Narrow"/>
                        </a:rPr>
                        <a:t>154,0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 dirty="0">
                          <a:latin typeface="Arial Narrow"/>
                        </a:rPr>
                        <a:t>9,6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atin typeface="Arial Narrow"/>
                        </a:rPr>
                        <a:t>23833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>
                          <a:latin typeface="Arial Narrow"/>
                        </a:rPr>
                        <a:t>4,8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2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latin typeface="Arial Narrow"/>
                        </a:rPr>
                        <a:t>   Транспорт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atin typeface="Arial Narrow"/>
                        </a:rPr>
                        <a:t>3578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>
                          <a:latin typeface="Arial Narrow"/>
                        </a:rPr>
                        <a:t>8,8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latin typeface="Arial Narrow"/>
                        </a:rPr>
                        <a:t>91,0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>
                          <a:latin typeface="Arial Narrow"/>
                        </a:rPr>
                        <a:t>5,7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atin typeface="Arial Narrow"/>
                        </a:rPr>
                        <a:t>28144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>
                          <a:latin typeface="Arial Narrow"/>
                        </a:rPr>
                        <a:t>5,7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2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latin typeface="Arial Narrow"/>
                        </a:rPr>
                        <a:t>   Оптовая и розничная торговля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latin typeface="Arial Narrow"/>
                        </a:rPr>
                        <a:t>11086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 dirty="0">
                          <a:solidFill>
                            <a:schemeClr val="tx1"/>
                          </a:solidFill>
                          <a:latin typeface="Arial Narrow"/>
                        </a:rPr>
                        <a:t>27,1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latin typeface="Arial Narrow"/>
                        </a:rPr>
                        <a:t>79,0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>
                          <a:latin typeface="Arial Narrow"/>
                        </a:rPr>
                        <a:t>4,9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atin typeface="Arial Narrow"/>
                        </a:rPr>
                        <a:t>61356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 dirty="0">
                          <a:latin typeface="Arial Narrow"/>
                        </a:rPr>
                        <a:t>12,4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2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latin typeface="Arial Narrow"/>
                        </a:rPr>
                        <a:t>   Образование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latin typeface="Arial Narrow"/>
                        </a:rPr>
                        <a:t>1876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>
                          <a:latin typeface="Arial Narrow"/>
                        </a:rPr>
                        <a:t>4,6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latin typeface="Arial Narrow"/>
                        </a:rPr>
                        <a:t>74,0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>
                          <a:latin typeface="Arial Narrow"/>
                        </a:rPr>
                        <a:t>4,6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atin typeface="Arial Narrow"/>
                        </a:rPr>
                        <a:t>68440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 dirty="0">
                          <a:latin typeface="Arial Narrow"/>
                        </a:rPr>
                        <a:t>13,9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2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latin typeface="Arial Narrow"/>
                        </a:rPr>
                        <a:t>   Здравоохранение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latin typeface="Arial Narrow"/>
                        </a:rPr>
                        <a:t>740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>
                          <a:latin typeface="Arial Narrow"/>
                        </a:rPr>
                        <a:t>1,8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latin typeface="Arial Narrow"/>
                        </a:rPr>
                        <a:t>66,0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>
                          <a:latin typeface="Arial Narrow"/>
                        </a:rPr>
                        <a:t>4,1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atin typeface="Arial Narrow"/>
                        </a:rPr>
                        <a:t>48751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>
                          <a:latin typeface="Arial Narrow"/>
                        </a:rPr>
                        <a:t>9,9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2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latin typeface="Arial Narrow"/>
                        </a:rPr>
                        <a:t>   Государственное управление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latin typeface="Arial Narrow"/>
                        </a:rPr>
                        <a:t>905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>
                          <a:latin typeface="Arial Narrow"/>
                        </a:rPr>
                        <a:t>2,2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latin typeface="Arial Narrow"/>
                        </a:rPr>
                        <a:t>44,0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>
                          <a:latin typeface="Arial Narrow"/>
                        </a:rPr>
                        <a:t>2,7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latin typeface="Arial Narrow"/>
                        </a:rPr>
                        <a:t>33795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>
                          <a:latin typeface="Arial Narrow"/>
                        </a:rPr>
                        <a:t>6,9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2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latin typeface="Arial Narrow"/>
                        </a:rPr>
                        <a:t>   Финансовая деятельность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latin typeface="Arial Narrow"/>
                        </a:rPr>
                        <a:t>5498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 dirty="0">
                          <a:latin typeface="Arial Narrow"/>
                        </a:rPr>
                        <a:t>13,5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latin typeface="Arial Narrow"/>
                        </a:rPr>
                        <a:t>35,0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>
                          <a:latin typeface="Arial Narrow"/>
                        </a:rPr>
                        <a:t>2,2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atin typeface="Arial Narrow"/>
                        </a:rPr>
                        <a:t>27415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>
                          <a:latin typeface="Arial Narrow"/>
                        </a:rPr>
                        <a:t>5,6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2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latin typeface="Arial Narrow"/>
                        </a:rPr>
                        <a:t>   Культура и спорт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latin typeface="Arial Narrow"/>
                        </a:rPr>
                        <a:t>629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>
                          <a:latin typeface="Arial Narrow"/>
                        </a:rPr>
                        <a:t>1,5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latin typeface="Arial Narrow"/>
                        </a:rPr>
                        <a:t>16,0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>
                          <a:latin typeface="Arial Narrow"/>
                        </a:rPr>
                        <a:t>1,0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atin typeface="Arial Narrow"/>
                        </a:rPr>
                        <a:t>10489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>
                          <a:latin typeface="Arial Narrow"/>
                        </a:rPr>
                        <a:t>2,1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2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latin typeface="Arial Narrow"/>
                        </a:rPr>
                        <a:t>   ИТ-технологии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latin typeface="Arial Narrow"/>
                        </a:rPr>
                        <a:t>564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>
                          <a:latin typeface="Arial Narrow"/>
                        </a:rPr>
                        <a:t>1,4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latin typeface="Arial Narrow"/>
                        </a:rPr>
                        <a:t>11,0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>
                          <a:latin typeface="Arial Narrow"/>
                        </a:rPr>
                        <a:t>0,7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atin typeface="Arial Narrow"/>
                        </a:rPr>
                        <a:t>4111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>
                          <a:latin typeface="Arial Narrow"/>
                        </a:rPr>
                        <a:t>0,8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2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latin typeface="Arial Narrow"/>
                        </a:rPr>
                        <a:t>   Социальная защита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latin typeface="Arial Narrow"/>
                        </a:rPr>
                        <a:t>354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>
                          <a:latin typeface="Arial Narrow"/>
                        </a:rPr>
                        <a:t>0,9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latin typeface="Arial Narrow"/>
                        </a:rPr>
                        <a:t>10,5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>
                          <a:latin typeface="Arial Narrow"/>
                        </a:rPr>
                        <a:t>0,7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atin typeface="Arial Narrow"/>
                        </a:rPr>
                        <a:t>10781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>
                          <a:latin typeface="Arial Narrow"/>
                        </a:rPr>
                        <a:t>2,2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1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latin typeface="Arial Narrow"/>
                        </a:rPr>
                        <a:t>   Предоставление жилищно-коммунальных услуг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latin typeface="Arial Narrow"/>
                        </a:rPr>
                        <a:t>267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>
                          <a:latin typeface="Arial Narrow"/>
                        </a:rPr>
                        <a:t>0,7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latin typeface="Arial Narrow"/>
                        </a:rPr>
                        <a:t>7,0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>
                          <a:latin typeface="Arial Narrow"/>
                        </a:rPr>
                        <a:t>0,4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atin typeface="Arial Narrow"/>
                        </a:rPr>
                        <a:t>3439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>
                          <a:latin typeface="Arial Narrow"/>
                        </a:rPr>
                        <a:t>0,7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2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latin typeface="Arial Narrow"/>
                        </a:rPr>
                        <a:t>   Научная деятельность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latin typeface="Arial Narrow"/>
                        </a:rPr>
                        <a:t>175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>
                          <a:latin typeface="Arial Narrow"/>
                        </a:rPr>
                        <a:t>0,4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latin typeface="Arial Narrow"/>
                        </a:rPr>
                        <a:t>6,0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>
                          <a:latin typeface="Arial Narrow"/>
                        </a:rPr>
                        <a:t>0,4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atin typeface="Arial Narrow"/>
                        </a:rPr>
                        <a:t>2695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>
                          <a:latin typeface="Arial Narrow"/>
                        </a:rPr>
                        <a:t>0,5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2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latin typeface="Arial Narrow"/>
                        </a:rPr>
                        <a:t>   Связь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latin typeface="Arial Narrow"/>
                        </a:rPr>
                        <a:t>104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>
                          <a:latin typeface="Arial Narrow"/>
                        </a:rPr>
                        <a:t>0,3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latin typeface="Arial Narrow"/>
                        </a:rPr>
                        <a:t>1,3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>
                          <a:latin typeface="Arial Narrow"/>
                        </a:rPr>
                        <a:t>0,1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atin typeface="Arial Narrow"/>
                        </a:rPr>
                        <a:t>914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>
                          <a:latin typeface="Arial Narrow"/>
                        </a:rPr>
                        <a:t>0,2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1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latin typeface="Arial Narrow"/>
                        </a:rPr>
                        <a:t>   Прочие виды экономической деятельности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latin typeface="Arial Narrow"/>
                        </a:rPr>
                        <a:t>3325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>
                          <a:latin typeface="Arial Narrow"/>
                        </a:rPr>
                        <a:t>8,1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latin typeface="Arial Narrow"/>
                        </a:rPr>
                        <a:t>15,0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>
                          <a:latin typeface="Arial Narrow"/>
                        </a:rPr>
                        <a:t>0,9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latin typeface="Arial Narrow"/>
                        </a:rPr>
                        <a:t>16072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>
                          <a:latin typeface="Arial Narrow"/>
                        </a:rPr>
                        <a:t>3,3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2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latin typeface="Arial Narrow"/>
                        </a:rPr>
                        <a:t>ИТОГО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latin typeface="Arial Narrow"/>
                        </a:rPr>
                        <a:t>40873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>
                          <a:latin typeface="Arial Narrow"/>
                        </a:rPr>
                        <a:t>100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latin typeface="Arial Narrow"/>
                        </a:rPr>
                        <a:t>1608,3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>
                          <a:latin typeface="Arial Narrow"/>
                        </a:rPr>
                        <a:t>100,0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latin typeface="Arial Narrow"/>
                        </a:rPr>
                        <a:t>493236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atin typeface="Arial Narrow"/>
                        </a:rPr>
                        <a:t>100,0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2">
            <a:extLst>
              <a:ext uri="{FF2B5EF4-FFF2-40B4-BE49-F238E27FC236}">
                <a16:creationId xmlns:a16="http://schemas.microsoft.com/office/drawing/2014/main" xmlns="" id="{52A987F7-D57E-BB41-B3EA-950F84B4CD3E}"/>
              </a:ext>
            </a:extLst>
          </p:cNvPr>
          <p:cNvSpPr/>
          <p:nvPr/>
        </p:nvSpPr>
        <p:spPr>
          <a:xfrm>
            <a:off x="12674599" y="0"/>
            <a:ext cx="3581401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">
            <a:extLst>
              <a:ext uri="{FF2B5EF4-FFF2-40B4-BE49-F238E27FC236}">
                <a16:creationId xmlns:a16="http://schemas.microsoft.com/office/drawing/2014/main" xmlns="" id="{52A987F7-D57E-BB41-B3EA-950F84B4CD3E}"/>
              </a:ext>
            </a:extLst>
          </p:cNvPr>
          <p:cNvSpPr/>
          <p:nvPr/>
        </p:nvSpPr>
        <p:spPr>
          <a:xfrm>
            <a:off x="1422400" y="6400800"/>
            <a:ext cx="3581401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1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59268"/>
            <a:ext cx="730955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56003" y="1295400"/>
          <a:ext cx="9314814" cy="914400"/>
        </p:xfrm>
        <a:graphic>
          <a:graphicData uri="http://schemas.openxmlformats.org/drawingml/2006/table">
            <a:tbl>
              <a:tblPr/>
              <a:tblGrid>
                <a:gridCol w="4727858"/>
                <a:gridCol w="4586956"/>
              </a:tblGrid>
              <a:tr h="457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3399"/>
                          </a:solidFill>
                          <a:latin typeface="Times New Roman"/>
                          <a:ea typeface="Times New Roman"/>
                        </a:rPr>
                        <a:t>На </a:t>
                      </a:r>
                      <a:r>
                        <a:rPr lang="ru-RU" sz="2000" dirty="0" smtClean="0">
                          <a:solidFill>
                            <a:srgbClr val="003399"/>
                          </a:solidFill>
                          <a:latin typeface="Times New Roman"/>
                          <a:ea typeface="Times New Roman"/>
                        </a:rPr>
                        <a:t>01.01.2024г</a:t>
                      </a:r>
                      <a:r>
                        <a:rPr lang="ru-RU" sz="2000" dirty="0">
                          <a:solidFill>
                            <a:srgbClr val="003399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3399"/>
                          </a:solidFill>
                          <a:latin typeface="Times New Roman"/>
                          <a:ea typeface="Times New Roman"/>
                        </a:rPr>
                        <a:t>2 </a:t>
                      </a:r>
                      <a:r>
                        <a:rPr lang="ru-RU" sz="2000" dirty="0" smtClean="0">
                          <a:solidFill>
                            <a:srgbClr val="003399"/>
                          </a:solidFill>
                          <a:latin typeface="Times New Roman"/>
                          <a:ea typeface="Times New Roman"/>
                        </a:rPr>
                        <a:t>893 607</a:t>
                      </a:r>
                      <a:endParaRPr lang="ru-RU" sz="2000" dirty="0">
                        <a:solidFill>
                          <a:srgbClr val="0033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3399"/>
                          </a:solidFill>
                          <a:latin typeface="Times New Roman"/>
                          <a:ea typeface="Times New Roman"/>
                        </a:rPr>
                        <a:t>На </a:t>
                      </a:r>
                      <a:r>
                        <a:rPr lang="ru-RU" sz="2000" dirty="0" smtClean="0">
                          <a:solidFill>
                            <a:srgbClr val="003399"/>
                          </a:solidFill>
                          <a:latin typeface="Times New Roman"/>
                          <a:ea typeface="Times New Roman"/>
                        </a:rPr>
                        <a:t>01.01.2025г</a:t>
                      </a:r>
                      <a:r>
                        <a:rPr lang="ru-RU" sz="2000" dirty="0">
                          <a:solidFill>
                            <a:srgbClr val="003399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3399"/>
                          </a:solidFill>
                          <a:latin typeface="Times New Roman"/>
                          <a:ea typeface="Times New Roman"/>
                        </a:rPr>
                        <a:t>2 913 332</a:t>
                      </a:r>
                      <a:endParaRPr lang="ru-RU" sz="2000" dirty="0">
                        <a:solidFill>
                          <a:srgbClr val="0033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1009" name="Rectangle 1"/>
          <p:cNvSpPr>
            <a:spLocks noChangeArrowheads="1"/>
          </p:cNvSpPr>
          <p:nvPr/>
        </p:nvSpPr>
        <p:spPr bwMode="auto">
          <a:xfrm>
            <a:off x="3784599" y="620522"/>
            <a:ext cx="8839200" cy="43088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399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Регистрация граждан в системе ПУ, открытие СНИЛС</a:t>
            </a:r>
            <a:endParaRPr lang="ru-RU" sz="2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010" name="Rectangle 2"/>
          <p:cNvSpPr>
            <a:spLocks noChangeArrowheads="1"/>
          </p:cNvSpPr>
          <p:nvPr/>
        </p:nvSpPr>
        <p:spPr bwMode="auto">
          <a:xfrm>
            <a:off x="4734267" y="2438400"/>
            <a:ext cx="7143109" cy="43088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1" rIns="91440" bIns="45721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399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Внесение сведений на индивидуальные лицевые счета</a:t>
            </a:r>
            <a:endParaRPr lang="ru-RU" sz="2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1341799" y="3040306"/>
            <a:ext cx="14417473" cy="41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1" rIns="91440" bIns="45721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399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100" dirty="0" smtClean="0">
                <a:solidFill>
                  <a:srgbClr val="00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Сведения о страховом стаже за 2024 год представлены 29 019 </a:t>
            </a:r>
            <a:r>
              <a:rPr lang="ru-RU" sz="2100" dirty="0" smtClean="0">
                <a:solidFill>
                  <a:srgbClr val="00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страхователями в отношении 668 789 застрахованных лиц.</a:t>
            </a:r>
            <a:endParaRPr lang="ru-RU" sz="21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84400" y="4800600"/>
            <a:ext cx="12725401" cy="76944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1" rIns="91440" bIns="45721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Сведения о начисленных страховых взносах на обязательное социальное страхование от несчастных случаев на производстве и профессиональных заболеваний</a:t>
            </a:r>
            <a:endParaRPr lang="ru-RU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013" name="Rectangle 5"/>
          <p:cNvSpPr>
            <a:spLocks noChangeArrowheads="1"/>
          </p:cNvSpPr>
          <p:nvPr/>
        </p:nvSpPr>
        <p:spPr bwMode="auto">
          <a:xfrm>
            <a:off x="5080000" y="5735852"/>
            <a:ext cx="9144000" cy="2354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399" fontAlgn="base">
              <a:spcBef>
                <a:spcPct val="0"/>
              </a:spcBef>
              <a:spcAft>
                <a:spcPct val="0"/>
              </a:spcAft>
            </a:pPr>
            <a:endParaRPr lang="ru-RU" sz="2100" dirty="0" smtClean="0">
              <a:solidFill>
                <a:srgbClr val="003399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defTabSz="914399" fontAlgn="base">
              <a:spcBef>
                <a:spcPct val="0"/>
              </a:spcBef>
              <a:spcAft>
                <a:spcPct val="0"/>
              </a:spcAft>
            </a:pPr>
            <a:r>
              <a:rPr lang="ru-RU" sz="2100" dirty="0" smtClean="0">
                <a:solidFill>
                  <a:srgbClr val="00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За 2024 год сведения представлены:</a:t>
            </a:r>
          </a:p>
          <a:p>
            <a:pPr algn="just" defTabSz="914399" fontAlgn="base">
              <a:spcBef>
                <a:spcPct val="0"/>
              </a:spcBef>
              <a:spcAft>
                <a:spcPct val="0"/>
              </a:spcAft>
            </a:pPr>
            <a:endParaRPr lang="ru-RU" sz="21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91439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100" dirty="0" smtClean="0">
                <a:solidFill>
                  <a:srgbClr val="00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за 1 квартал 2024 г.- 34749 страхователя,</a:t>
            </a:r>
            <a:endParaRPr lang="ru-RU" sz="21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91439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100" dirty="0" smtClean="0">
                <a:solidFill>
                  <a:srgbClr val="00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за 2 квартал 2024 г.- 34968 страхователей,</a:t>
            </a:r>
            <a:endParaRPr lang="ru-RU" sz="21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91439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100" dirty="0" smtClean="0">
                <a:solidFill>
                  <a:srgbClr val="00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за 3 квартал 2024 г. – 34941страхователей,</a:t>
            </a:r>
            <a:endParaRPr lang="ru-RU" sz="21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91439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100" dirty="0" smtClean="0">
                <a:solidFill>
                  <a:srgbClr val="00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за 4 квартал 2024 г. - 35341 страхователей.</a:t>
            </a:r>
            <a:endParaRPr lang="ru-RU" sz="21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44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727201" y="3657600"/>
            <a:ext cx="13563600" cy="738666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marL="355600" indent="-355600">
              <a:buFont typeface="Wingdings" pitchFamily="2" charset="2"/>
              <a:buChar char="Ø"/>
            </a:pPr>
            <a:r>
              <a:rPr lang="ru-RU" sz="21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Сведений о кадровых мероприятиях за 2024 год представлено в отношении 712698 застрахованных лиц, в том числе   246 719 «приемов», 244 979 увольнений   </a:t>
            </a:r>
            <a:endParaRPr lang="ru-RU" sz="21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5">
            <a:extLst>
              <a:ext uri="{FF2B5EF4-FFF2-40B4-BE49-F238E27FC236}">
                <a16:creationId xmlns:a16="http://schemas.microsoft.com/office/drawing/2014/main" xmlns="" id="{33982F21-0859-9B44-855C-5B26EA6C1F62}"/>
              </a:ext>
            </a:extLst>
          </p:cNvPr>
          <p:cNvGrpSpPr/>
          <p:nvPr/>
        </p:nvGrpSpPr>
        <p:grpSpPr>
          <a:xfrm>
            <a:off x="242139" y="173671"/>
            <a:ext cx="914452" cy="1075527"/>
            <a:chOff x="634994" y="480009"/>
            <a:chExt cx="914452" cy="1075526"/>
          </a:xfrm>
        </p:grpSpPr>
        <p:pic>
          <p:nvPicPr>
            <p:cNvPr id="9" name="object 5">
              <a:extLst>
                <a:ext uri="{FF2B5EF4-FFF2-40B4-BE49-F238E27FC236}">
                  <a16:creationId xmlns:a16="http://schemas.microsoft.com/office/drawing/2014/main" xmlns="" id="{EA677D68-D9AD-D241-89DC-AFC808C9DA7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xmlns="" id="{D0429967-809E-794B-8218-D9FC82CAFF4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11" name="object 7">
              <a:extLst>
                <a:ext uri="{FF2B5EF4-FFF2-40B4-BE49-F238E27FC236}">
                  <a16:creationId xmlns:a16="http://schemas.microsoft.com/office/drawing/2014/main" xmlns="" id="{3A3C9FCB-3070-444D-AF50-07C9633B4340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xmlns="" id="{B4C3945C-AB83-314D-A571-024552EF713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xmlns="" id="{6F5775BB-9016-7A4F-AC9C-8B0D07ACBF44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14" name="object 10">
              <a:extLst>
                <a:ext uri="{FF2B5EF4-FFF2-40B4-BE49-F238E27FC236}">
                  <a16:creationId xmlns:a16="http://schemas.microsoft.com/office/drawing/2014/main" xmlns="" id="{CCA0C706-F58C-CA4A-AEB1-2D69A0ABABEF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1">
              <a:extLst>
                <a:ext uri="{FF2B5EF4-FFF2-40B4-BE49-F238E27FC236}">
                  <a16:creationId xmlns:a16="http://schemas.microsoft.com/office/drawing/2014/main" xmlns="" id="{D40A0BB1-D79F-D14F-AC7B-E04B61B07E58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16" name="object 12">
              <a:extLst>
                <a:ext uri="{FF2B5EF4-FFF2-40B4-BE49-F238E27FC236}">
                  <a16:creationId xmlns:a16="http://schemas.microsoft.com/office/drawing/2014/main" xmlns="" id="{545EBF59-71AF-3341-9903-D4AEA1C0E7B1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17" name="object 13">
              <a:extLst>
                <a:ext uri="{FF2B5EF4-FFF2-40B4-BE49-F238E27FC236}">
                  <a16:creationId xmlns:a16="http://schemas.microsoft.com/office/drawing/2014/main" xmlns="" id="{E0E632B1-FEAF-194A-BDE5-C269C1E38B70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18" name="object 14">
              <a:extLst>
                <a:ext uri="{FF2B5EF4-FFF2-40B4-BE49-F238E27FC236}">
                  <a16:creationId xmlns:a16="http://schemas.microsoft.com/office/drawing/2014/main" xmlns="" id="{C65DA6CA-C5EE-8D48-8AE5-4978D6D24086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19" name="object 15">
              <a:extLst>
                <a:ext uri="{FF2B5EF4-FFF2-40B4-BE49-F238E27FC236}">
                  <a16:creationId xmlns:a16="http://schemas.microsoft.com/office/drawing/2014/main" xmlns="" id="{E2342524-AA5E-A740-B94E-A91251CE66D4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20" name="object 16">
              <a:extLst>
                <a:ext uri="{FF2B5EF4-FFF2-40B4-BE49-F238E27FC236}">
                  <a16:creationId xmlns:a16="http://schemas.microsoft.com/office/drawing/2014/main" xmlns="" id="{C15298E1-3B6F-1D43-A284-DF87826A0D58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17">
              <a:extLst>
                <a:ext uri="{FF2B5EF4-FFF2-40B4-BE49-F238E27FC236}">
                  <a16:creationId xmlns:a16="http://schemas.microsoft.com/office/drawing/2014/main" xmlns="" id="{D112C979-5BB2-0043-9C6C-7C50483BCE9D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2598400" y="8657168"/>
            <a:ext cx="3657600" cy="486833"/>
          </a:xfrm>
        </p:spPr>
        <p:txBody>
          <a:bodyPr/>
          <a:lstStyle/>
          <a:p>
            <a:fld id="{5A0D78C4-9C42-4A78-8322-153AAD428E05}" type="slidenum">
              <a:rPr lang="ru-RU" smtClean="0"/>
              <a:pPr/>
              <a:t>45</a:t>
            </a:fld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784600" y="234069"/>
            <a:ext cx="10393902" cy="55399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21917" tIns="60958" rIns="121917" bIns="60958" rtlCol="0">
            <a:spAutoFit/>
          </a:bodyPr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kern="0" cap="none" spc="0" normalizeH="0" baseline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 Black" pitchFamily="34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sz="2800" dirty="0">
                <a:solidFill>
                  <a:schemeClr val="bg1"/>
                </a:solidFill>
                <a:latin typeface="+mj-lt"/>
              </a:rPr>
              <a:t>Взыскание недоимки, пеней,  штрафов  и финансовых санкций   </a:t>
            </a:r>
          </a:p>
        </p:txBody>
      </p:sp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509343309"/>
              </p:ext>
            </p:extLst>
          </p:nvPr>
        </p:nvGraphicFramePr>
        <p:xfrm>
          <a:off x="203200" y="4648200"/>
          <a:ext cx="6776484" cy="4227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38277006"/>
              </p:ext>
            </p:extLst>
          </p:nvPr>
        </p:nvGraphicFramePr>
        <p:xfrm>
          <a:off x="812800" y="990600"/>
          <a:ext cx="6011505" cy="3890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4800600"/>
            <a:ext cx="3962401" cy="2895600"/>
          </a:xfrm>
          <a:prstGeom prst="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50800" dir="5400000" algn="ctr" rotWithShape="0">
              <a:schemeClr val="accent6">
                <a:lumMod val="20000"/>
                <a:lumOff val="80000"/>
              </a:schemeClr>
            </a:outerShdw>
          </a:effectLst>
        </p:spPr>
      </p:pic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20071980"/>
              </p:ext>
            </p:extLst>
          </p:nvPr>
        </p:nvGraphicFramePr>
        <p:xfrm>
          <a:off x="8978604" y="1679945"/>
          <a:ext cx="6388396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57236342"/>
              </p:ext>
            </p:extLst>
          </p:nvPr>
        </p:nvGraphicFramePr>
        <p:xfrm>
          <a:off x="8737600" y="5257800"/>
          <a:ext cx="5334000" cy="235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27" name="Диаграмма 2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24415378"/>
              </p:ext>
            </p:extLst>
          </p:nvPr>
        </p:nvGraphicFramePr>
        <p:xfrm>
          <a:off x="11404600" y="6629400"/>
          <a:ext cx="4499935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575800" y="7772400"/>
            <a:ext cx="2239927" cy="38471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01.01.2024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843000" y="6019800"/>
            <a:ext cx="2239927" cy="38471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01.12.2024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71000" y="1143000"/>
            <a:ext cx="5674833" cy="38471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Динамика  изменения размера недоимки в 2024 году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18388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1" y="0"/>
            <a:ext cx="1524001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123244" y="274041"/>
            <a:ext cx="14624756" cy="1069889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1219170">
              <a:spcBef>
                <a:spcPts val="0"/>
              </a:spcBef>
            </a:pPr>
            <a:r>
              <a:rPr lang="ru-RU" sz="2000" kern="0" dirty="0">
                <a:solidFill>
                  <a:schemeClr val="bg1"/>
                </a:solidFill>
                <a:latin typeface="Arial Black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100% охват камеральными проверками отчетов страхователей, представляемых согласно Закону № 125-ФЗ и обеспечение результативности выездных проверок сведений по начисленным взносам на ОСС от НС и ПЗ</a:t>
            </a:r>
          </a:p>
        </p:txBody>
      </p:sp>
      <p:sp>
        <p:nvSpPr>
          <p:cNvPr id="13316" name="TextBox 22"/>
          <p:cNvSpPr txBox="1">
            <a:spLocks noChangeArrowheads="1"/>
          </p:cNvSpPr>
          <p:nvPr/>
        </p:nvSpPr>
        <p:spPr bwMode="auto">
          <a:xfrm>
            <a:off x="1422400" y="3276600"/>
            <a:ext cx="5024275" cy="506208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defTabSz="1625519" eaLnBrk="1" hangingPunct="1"/>
            <a:r>
              <a:rPr lang="ru-RU" altLang="ru-RU" sz="2500" b="1" dirty="0" smtClean="0">
                <a:solidFill>
                  <a:srgbClr val="C00000"/>
                </a:solidFill>
                <a:latin typeface="Calibri"/>
              </a:rPr>
              <a:t>Структура доначислений   КП</a:t>
            </a:r>
            <a:endParaRPr lang="ru-RU" altLang="ru-RU" sz="2500" b="1" dirty="0">
              <a:solidFill>
                <a:srgbClr val="C00000"/>
              </a:solidFill>
              <a:latin typeface="Calibri"/>
            </a:endParaRPr>
          </a:p>
        </p:txBody>
      </p:sp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777693454"/>
              </p:ext>
            </p:extLst>
          </p:nvPr>
        </p:nvGraphicFramePr>
        <p:xfrm>
          <a:off x="889000" y="4800600"/>
          <a:ext cx="6324600" cy="3915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74433912"/>
              </p:ext>
            </p:extLst>
          </p:nvPr>
        </p:nvGraphicFramePr>
        <p:xfrm>
          <a:off x="7714223" y="2943156"/>
          <a:ext cx="7959388" cy="1455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975600" y="1600200"/>
            <a:ext cx="7637683" cy="1079487"/>
          </a:xfrm>
          <a:prstGeom prst="rect">
            <a:avLst/>
          </a:prstGeom>
          <a:noFill/>
          <a:ln w="1905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17" tIns="60958" rIns="121917" bIns="60958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625519"/>
            <a:r>
              <a:rPr lang="ru-RU" sz="2000" b="1" dirty="0">
                <a:solidFill>
                  <a:srgbClr val="C00000"/>
                </a:solidFill>
                <a:latin typeface="Calibri"/>
                <a:ea typeface="Microsoft YaHei" pitchFamily="34" charset="-122"/>
              </a:rPr>
              <a:t>Поступление страховых взносов</a:t>
            </a:r>
          </a:p>
          <a:p>
            <a:pPr algn="ctr" defTabSz="1625519"/>
            <a:r>
              <a:rPr lang="ru-RU" sz="2000" b="1" dirty="0">
                <a:solidFill>
                  <a:srgbClr val="C00000"/>
                </a:solidFill>
                <a:latin typeface="Calibri"/>
                <a:ea typeface="Microsoft YaHei" pitchFamily="34" charset="-122"/>
              </a:rPr>
              <a:t> на страхование от НС и ПЗ , тыс. руб. </a:t>
            </a:r>
            <a:endParaRPr lang="ru-RU" sz="2000" b="1" dirty="0" smtClean="0">
              <a:solidFill>
                <a:srgbClr val="C00000"/>
              </a:solidFill>
              <a:latin typeface="Calibri"/>
              <a:ea typeface="Microsoft YaHei" pitchFamily="34" charset="-122"/>
            </a:endParaRPr>
          </a:p>
          <a:p>
            <a:pPr algn="ctr" defTabSz="1625519"/>
            <a:r>
              <a:rPr lang="ru-RU" sz="2000" b="1" dirty="0" smtClean="0">
                <a:solidFill>
                  <a:srgbClr val="C00000"/>
                </a:solidFill>
                <a:latin typeface="Calibri"/>
                <a:ea typeface="Microsoft YaHei" pitchFamily="34" charset="-122"/>
              </a:rPr>
              <a:t>(</a:t>
            </a:r>
            <a:r>
              <a:rPr lang="ru-RU" sz="2000" b="1" dirty="0">
                <a:solidFill>
                  <a:srgbClr val="C00000"/>
                </a:solidFill>
                <a:latin typeface="Calibri"/>
                <a:ea typeface="Microsoft YaHei" pitchFamily="34" charset="-122"/>
              </a:rPr>
              <a:t>110,7% выполнения)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46200" y="1524000"/>
            <a:ext cx="8128000" cy="1200325"/>
          </a:xfrm>
          <a:prstGeom prst="rect">
            <a:avLst/>
          </a:prstGeom>
        </p:spPr>
        <p:txBody>
          <a:bodyPr lIns="121917" tIns="60958" rIns="121917" bIns="60958">
            <a:spAutoFit/>
          </a:bodyPr>
          <a:lstStyle/>
          <a:p>
            <a:pPr defTabSz="1625519">
              <a:lnSpc>
                <a:spcPts val="2844"/>
              </a:lnSpc>
            </a:pPr>
            <a:r>
              <a:rPr lang="ru-RU" sz="2000" b="1" dirty="0" smtClean="0">
                <a:solidFill>
                  <a:srgbClr val="3333CC">
                    <a:lumMod val="50000"/>
                  </a:srgbClr>
                </a:solidFill>
                <a:latin typeface="Calibri"/>
                <a:ea typeface="Microsoft YaHei"/>
              </a:rPr>
              <a:t>Проведено </a:t>
            </a:r>
            <a:r>
              <a:rPr lang="ru-RU" sz="2000" b="1" dirty="0" smtClean="0">
                <a:solidFill>
                  <a:srgbClr val="C00000"/>
                </a:solidFill>
                <a:latin typeface="Calibri"/>
                <a:ea typeface="Microsoft YaHei"/>
              </a:rPr>
              <a:t>8939 </a:t>
            </a:r>
            <a:r>
              <a:rPr lang="ru-RU" sz="2000" b="1" dirty="0" smtClean="0">
                <a:solidFill>
                  <a:srgbClr val="002060"/>
                </a:solidFill>
                <a:latin typeface="Calibri"/>
                <a:ea typeface="Microsoft YaHei"/>
              </a:rPr>
              <a:t>камеральных проверок</a:t>
            </a:r>
            <a:r>
              <a:rPr lang="ru-RU" sz="2000" b="1" dirty="0" smtClean="0">
                <a:solidFill>
                  <a:srgbClr val="3333CC">
                    <a:lumMod val="50000"/>
                  </a:srgbClr>
                </a:solidFill>
                <a:latin typeface="Calibri"/>
                <a:ea typeface="Microsoft YaHei"/>
              </a:rPr>
              <a:t>:</a:t>
            </a:r>
            <a:endParaRPr lang="ru-RU" sz="2000" b="1" dirty="0">
              <a:solidFill>
                <a:srgbClr val="3333CC">
                  <a:lumMod val="50000"/>
                </a:srgbClr>
              </a:solidFill>
              <a:latin typeface="Calibri"/>
              <a:ea typeface="Microsoft YaHei"/>
            </a:endParaRPr>
          </a:p>
          <a:p>
            <a:pPr defTabSz="1625519">
              <a:lnSpc>
                <a:spcPts val="2844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Calibri"/>
                <a:ea typeface="Microsoft YaHei"/>
              </a:rPr>
              <a:t>7387 </a:t>
            </a:r>
            <a:r>
              <a:rPr lang="ru-RU" sz="2000" b="1" dirty="0" err="1" smtClean="0">
                <a:solidFill>
                  <a:srgbClr val="C00000"/>
                </a:solidFill>
                <a:latin typeface="Calibri"/>
                <a:ea typeface="Microsoft YaHei"/>
              </a:rPr>
              <a:t>тыс.руб</a:t>
            </a:r>
            <a:r>
              <a:rPr lang="ru-RU" sz="2000" b="1" dirty="0" smtClean="0">
                <a:solidFill>
                  <a:srgbClr val="C00000"/>
                </a:solidFill>
                <a:latin typeface="Calibri"/>
                <a:ea typeface="Microsoft YaHei"/>
              </a:rPr>
              <a:t>.</a:t>
            </a:r>
            <a:r>
              <a:rPr lang="en-US" sz="2000" b="1" dirty="0" smtClean="0">
                <a:solidFill>
                  <a:srgbClr val="3333CC">
                    <a:lumMod val="50000"/>
                  </a:srgbClr>
                </a:solidFill>
                <a:latin typeface="Calibri"/>
                <a:ea typeface="Microsoft YaHei"/>
              </a:rPr>
              <a:t>– </a:t>
            </a:r>
            <a:r>
              <a:rPr lang="ru-RU" sz="2000" b="1" dirty="0" err="1" smtClean="0">
                <a:solidFill>
                  <a:srgbClr val="3333CC">
                    <a:lumMod val="50000"/>
                  </a:srgbClr>
                </a:solidFill>
                <a:latin typeface="Calibri"/>
                <a:ea typeface="Microsoft YaHei"/>
              </a:rPr>
              <a:t>доначислено</a:t>
            </a:r>
            <a:r>
              <a:rPr lang="ru-RU" sz="2000" b="1" dirty="0" smtClean="0">
                <a:solidFill>
                  <a:srgbClr val="3333CC">
                    <a:lumMod val="50000"/>
                  </a:srgbClr>
                </a:solidFill>
                <a:latin typeface="Calibri"/>
                <a:ea typeface="Microsoft YaHei"/>
              </a:rPr>
              <a:t> </a:t>
            </a:r>
            <a:r>
              <a:rPr lang="ru-RU" sz="2000" b="1" dirty="0" err="1" smtClean="0">
                <a:solidFill>
                  <a:srgbClr val="3333CC">
                    <a:lumMod val="50000"/>
                  </a:srgbClr>
                </a:solidFill>
                <a:latin typeface="Calibri"/>
                <a:ea typeface="Microsoft YaHei"/>
              </a:rPr>
              <a:t>взносов,пени,штрафов</a:t>
            </a:r>
            <a:endParaRPr lang="ru-RU" sz="2000" b="1" dirty="0">
              <a:solidFill>
                <a:srgbClr val="3333CC">
                  <a:lumMod val="50000"/>
                </a:srgbClr>
              </a:solidFill>
              <a:latin typeface="Calibri"/>
              <a:ea typeface="Microsoft YaHei"/>
            </a:endParaRPr>
          </a:p>
          <a:p>
            <a:pPr defTabSz="1625519">
              <a:lnSpc>
                <a:spcPts val="2844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Calibri"/>
                <a:ea typeface="Microsoft YaHei"/>
              </a:rPr>
              <a:t>5473 </a:t>
            </a:r>
            <a:r>
              <a:rPr lang="ru-RU" sz="2000" b="1" dirty="0" err="1" smtClean="0">
                <a:solidFill>
                  <a:srgbClr val="C00000"/>
                </a:solidFill>
                <a:latin typeface="Calibri"/>
                <a:ea typeface="Microsoft YaHei"/>
              </a:rPr>
              <a:t>тыс.руб</a:t>
            </a:r>
            <a:r>
              <a:rPr lang="ru-RU" sz="2000" b="1" dirty="0" smtClean="0">
                <a:solidFill>
                  <a:srgbClr val="C00000"/>
                </a:solidFill>
                <a:latin typeface="Calibri"/>
                <a:ea typeface="Microsoft YaHei"/>
              </a:rPr>
              <a:t>. </a:t>
            </a:r>
            <a:r>
              <a:rPr lang="ru-RU" sz="2000" b="1" dirty="0">
                <a:solidFill>
                  <a:srgbClr val="3333CC">
                    <a:lumMod val="50000"/>
                  </a:srgbClr>
                </a:solidFill>
                <a:latin typeface="Calibri"/>
                <a:ea typeface="Microsoft YaHei"/>
              </a:rPr>
              <a:t>– </a:t>
            </a:r>
            <a:r>
              <a:rPr lang="ru-RU" sz="2000" b="1" dirty="0" smtClean="0">
                <a:solidFill>
                  <a:srgbClr val="3333CC">
                    <a:lumMod val="50000"/>
                  </a:srgbClr>
                </a:solidFill>
                <a:latin typeface="Calibri"/>
                <a:ea typeface="Microsoft YaHei"/>
              </a:rPr>
              <a:t>уплачено в бюджет</a:t>
            </a:r>
            <a:endParaRPr lang="ru-RU" sz="2000" b="1" dirty="0">
              <a:solidFill>
                <a:srgbClr val="3333CC">
                  <a:lumMod val="50000"/>
                </a:srgbClr>
              </a:solidFill>
              <a:latin typeface="Calibri"/>
              <a:ea typeface="Microsoft YaHe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56513" y="2980579"/>
            <a:ext cx="978195" cy="115415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sz="2500" b="1" dirty="0">
                <a:solidFill>
                  <a:srgbClr val="3333CC">
                    <a:lumMod val="50000"/>
                  </a:srgbClr>
                </a:solidFill>
                <a:latin typeface="Calibri"/>
                <a:ea typeface="Microsoft YaHei"/>
              </a:rPr>
              <a:t>План</a:t>
            </a:r>
          </a:p>
          <a:p>
            <a:endParaRPr lang="ru-RU" dirty="0"/>
          </a:p>
          <a:p>
            <a:r>
              <a:rPr lang="ru-RU" sz="2500" b="1" dirty="0">
                <a:solidFill>
                  <a:srgbClr val="3333CC">
                    <a:lumMod val="50000"/>
                  </a:srgbClr>
                </a:solidFill>
                <a:latin typeface="Calibri"/>
                <a:ea typeface="Microsoft YaHei"/>
              </a:rPr>
              <a:t>Факт</a:t>
            </a:r>
          </a:p>
        </p:txBody>
      </p:sp>
      <p:graphicFrame>
        <p:nvGraphicFramePr>
          <p:cNvPr id="13" name="Диаграмма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244766417"/>
              </p:ext>
            </p:extLst>
          </p:nvPr>
        </p:nvGraphicFramePr>
        <p:xfrm>
          <a:off x="7289800" y="6019800"/>
          <a:ext cx="6000444" cy="2688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7899400" y="4343400"/>
            <a:ext cx="8128000" cy="1918470"/>
          </a:xfrm>
          <a:prstGeom prst="rect">
            <a:avLst/>
          </a:prstGeom>
        </p:spPr>
        <p:txBody>
          <a:bodyPr lIns="121917" tIns="60958" rIns="121917" bIns="60958">
            <a:spAutoFit/>
          </a:bodyPr>
          <a:lstStyle/>
          <a:p>
            <a:pPr defTabSz="1625519">
              <a:lnSpc>
                <a:spcPts val="2844"/>
              </a:lnSpc>
            </a:pPr>
            <a:endParaRPr lang="ru-RU" sz="2000" b="1" dirty="0" smtClean="0">
              <a:solidFill>
                <a:srgbClr val="3333CC">
                  <a:lumMod val="50000"/>
                </a:srgbClr>
              </a:solidFill>
              <a:latin typeface="Calibri"/>
              <a:ea typeface="Microsoft YaHei"/>
            </a:endParaRPr>
          </a:p>
          <a:p>
            <a:pPr defTabSz="1625519">
              <a:lnSpc>
                <a:spcPts val="2844"/>
              </a:lnSpc>
            </a:pPr>
            <a:r>
              <a:rPr lang="ru-RU" sz="2000" b="1" dirty="0" smtClean="0">
                <a:solidFill>
                  <a:srgbClr val="3333CC">
                    <a:lumMod val="50000"/>
                  </a:srgbClr>
                </a:solidFill>
                <a:latin typeface="Calibri"/>
                <a:ea typeface="Microsoft YaHei"/>
              </a:rPr>
              <a:t>Проведено </a:t>
            </a:r>
            <a:r>
              <a:rPr lang="ru-RU" sz="2000" b="1" dirty="0" smtClean="0">
                <a:solidFill>
                  <a:srgbClr val="C00000"/>
                </a:solidFill>
                <a:latin typeface="Calibri"/>
                <a:ea typeface="Microsoft YaHei"/>
              </a:rPr>
              <a:t>335 </a:t>
            </a:r>
            <a:r>
              <a:rPr lang="ru-RU" sz="2000" b="1" dirty="0" smtClean="0">
                <a:solidFill>
                  <a:srgbClr val="002060"/>
                </a:solidFill>
                <a:latin typeface="Calibri"/>
                <a:ea typeface="Microsoft YaHei"/>
              </a:rPr>
              <a:t>выездных проверок</a:t>
            </a:r>
            <a:r>
              <a:rPr lang="ru-RU" sz="2000" b="1" dirty="0" smtClean="0">
                <a:solidFill>
                  <a:srgbClr val="3333CC">
                    <a:lumMod val="50000"/>
                  </a:srgbClr>
                </a:solidFill>
                <a:latin typeface="Calibri"/>
                <a:ea typeface="Microsoft YaHei"/>
              </a:rPr>
              <a:t>:</a:t>
            </a:r>
          </a:p>
          <a:p>
            <a:pPr defTabSz="1625519">
              <a:lnSpc>
                <a:spcPts val="2844"/>
              </a:lnSpc>
            </a:pPr>
            <a:r>
              <a:rPr lang="ru-RU" sz="2000" b="1" dirty="0" smtClean="0">
                <a:solidFill>
                  <a:srgbClr val="3333CC">
                    <a:lumMod val="50000"/>
                  </a:srgbClr>
                </a:solidFill>
                <a:latin typeface="Calibri"/>
                <a:ea typeface="Microsoft YaHei"/>
              </a:rPr>
              <a:t>Результативность </a:t>
            </a:r>
            <a:r>
              <a:rPr lang="ru-RU" sz="2000" b="1" dirty="0" smtClean="0">
                <a:solidFill>
                  <a:srgbClr val="C00000"/>
                </a:solidFill>
                <a:latin typeface="Calibri"/>
                <a:ea typeface="Microsoft YaHei"/>
              </a:rPr>
              <a:t>83,5 %</a:t>
            </a:r>
            <a:endParaRPr lang="ru-RU" sz="2000" b="1" dirty="0">
              <a:solidFill>
                <a:srgbClr val="C00000"/>
              </a:solidFill>
              <a:latin typeface="Calibri"/>
              <a:ea typeface="Microsoft YaHei"/>
            </a:endParaRPr>
          </a:p>
          <a:p>
            <a:pPr defTabSz="1625519">
              <a:lnSpc>
                <a:spcPts val="2844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Calibri"/>
                <a:ea typeface="Microsoft YaHei"/>
              </a:rPr>
              <a:t>743,2 </a:t>
            </a:r>
            <a:r>
              <a:rPr lang="ru-RU" sz="2000" b="1" dirty="0" err="1" smtClean="0">
                <a:solidFill>
                  <a:srgbClr val="C00000"/>
                </a:solidFill>
                <a:latin typeface="Calibri"/>
                <a:ea typeface="Microsoft YaHei"/>
              </a:rPr>
              <a:t>тыс.руб</a:t>
            </a:r>
            <a:r>
              <a:rPr lang="ru-RU" sz="2000" b="1" dirty="0" smtClean="0">
                <a:solidFill>
                  <a:srgbClr val="C00000"/>
                </a:solidFill>
                <a:latin typeface="Calibri"/>
                <a:ea typeface="Microsoft YaHei"/>
              </a:rPr>
              <a:t>.</a:t>
            </a:r>
            <a:r>
              <a:rPr lang="en-US" sz="2000" b="1" dirty="0" smtClean="0">
                <a:solidFill>
                  <a:srgbClr val="3333CC">
                    <a:lumMod val="50000"/>
                  </a:srgbClr>
                </a:solidFill>
                <a:latin typeface="Calibri"/>
                <a:ea typeface="Microsoft YaHei"/>
              </a:rPr>
              <a:t>– </a:t>
            </a:r>
            <a:r>
              <a:rPr lang="ru-RU" sz="2000" b="1" dirty="0" err="1" smtClean="0">
                <a:solidFill>
                  <a:srgbClr val="3333CC">
                    <a:lumMod val="50000"/>
                  </a:srgbClr>
                </a:solidFill>
                <a:latin typeface="Calibri"/>
                <a:ea typeface="Microsoft YaHei"/>
              </a:rPr>
              <a:t>доначислено</a:t>
            </a:r>
            <a:r>
              <a:rPr lang="ru-RU" sz="2000" b="1" dirty="0" smtClean="0">
                <a:solidFill>
                  <a:srgbClr val="3333CC">
                    <a:lumMod val="50000"/>
                  </a:srgbClr>
                </a:solidFill>
                <a:latin typeface="Calibri"/>
                <a:ea typeface="Microsoft YaHei"/>
              </a:rPr>
              <a:t> взносов, пени и штрафов </a:t>
            </a:r>
            <a:endParaRPr lang="ru-RU" sz="2000" b="1" dirty="0">
              <a:solidFill>
                <a:srgbClr val="3333CC">
                  <a:lumMod val="50000"/>
                </a:srgbClr>
              </a:solidFill>
              <a:latin typeface="Calibri"/>
              <a:ea typeface="Microsoft YaHei"/>
            </a:endParaRPr>
          </a:p>
          <a:p>
            <a:pPr defTabSz="1625519">
              <a:lnSpc>
                <a:spcPts val="2844"/>
              </a:lnSpc>
            </a:pPr>
            <a:endParaRPr lang="ru-RU" sz="2000" b="1" dirty="0">
              <a:solidFill>
                <a:srgbClr val="3333CC">
                  <a:lumMod val="50000"/>
                </a:srgbClr>
              </a:solidFill>
              <a:latin typeface="Calibri"/>
              <a:ea typeface="Microsoft YaHei"/>
            </a:endParaRPr>
          </a:p>
        </p:txBody>
      </p:sp>
      <p:sp>
        <p:nvSpPr>
          <p:cNvPr id="15" name="TextBox 22"/>
          <p:cNvSpPr txBox="1">
            <a:spLocks noChangeArrowheads="1"/>
          </p:cNvSpPr>
          <p:nvPr/>
        </p:nvSpPr>
        <p:spPr bwMode="auto">
          <a:xfrm>
            <a:off x="13510437" y="6605387"/>
            <a:ext cx="1972420" cy="1046436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defTabSz="1625519" eaLnBrk="1" hangingPunct="1"/>
            <a:r>
              <a:rPr lang="ru-RU" altLang="ru-RU" sz="2000" b="1" dirty="0" smtClean="0">
                <a:solidFill>
                  <a:srgbClr val="C00000"/>
                </a:solidFill>
                <a:latin typeface="Calibri"/>
              </a:rPr>
              <a:t>Структура доначислений   ВП</a:t>
            </a:r>
            <a:endParaRPr lang="ru-RU" altLang="ru-RU" sz="2000" b="1" dirty="0">
              <a:solidFill>
                <a:srgbClr val="C00000"/>
              </a:solidFill>
              <a:latin typeface="Calibri"/>
            </a:endParaRPr>
          </a:p>
        </p:txBody>
      </p:sp>
      <p:pic>
        <p:nvPicPr>
          <p:cNvPr id="16" name="object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9918" y="59267"/>
            <a:ext cx="572882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670697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xmlns="" id="{BDF85312-D25B-9B40-ADC3-61FC7DB3A4EC}"/>
              </a:ext>
            </a:extLst>
          </p:cNvPr>
          <p:cNvSpPr/>
          <p:nvPr/>
        </p:nvSpPr>
        <p:spPr>
          <a:xfrm>
            <a:off x="10109206" y="7013"/>
            <a:ext cx="6146846" cy="3955387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xmlns="" id="{52A987F7-D57E-BB41-B3EA-950F84B4CD3E}"/>
              </a:ext>
            </a:extLst>
          </p:cNvPr>
          <p:cNvSpPr/>
          <p:nvPr/>
        </p:nvSpPr>
        <p:spPr>
          <a:xfrm>
            <a:off x="1422400" y="6400800"/>
            <a:ext cx="3581401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1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graphicFrame>
        <p:nvGraphicFramePr>
          <p:cNvPr id="10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05306654"/>
              </p:ext>
            </p:extLst>
          </p:nvPr>
        </p:nvGraphicFramePr>
        <p:xfrm>
          <a:off x="2489200" y="2133601"/>
          <a:ext cx="12801600" cy="6432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47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13385" y="914419"/>
            <a:ext cx="12735602" cy="830999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lIns="91440" tIns="45721" rIns="91440" bIns="45721">
            <a:spAutoFit/>
          </a:bodyPr>
          <a:lstStyle/>
          <a:p>
            <a:pPr algn="ctr"/>
            <a:r>
              <a:rPr lang="ru-RU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Динамика расходов на финансирование предупредительных мер</a:t>
            </a:r>
          </a:p>
          <a:p>
            <a:pPr algn="ctr"/>
            <a:r>
              <a:rPr lang="ru-RU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по сокращению производственного травматизма и профзаболеваний за 2001-2024г.г. (млн.руб.)</a:t>
            </a:r>
            <a:endParaRPr lang="ru-RU" sz="2400" dirty="0"/>
          </a:p>
        </p:txBody>
      </p:sp>
      <p:pic>
        <p:nvPicPr>
          <p:cNvPr id="9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59268"/>
            <a:ext cx="730955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00822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3">
            <a:extLst>
              <a:ext uri="{FF2B5EF4-FFF2-40B4-BE49-F238E27FC236}">
                <a16:creationId xmlns:a16="http://schemas.microsoft.com/office/drawing/2014/main" xmlns="" id="{BDF85312-D25B-9B40-ADC3-61FC7DB3A4EC}"/>
              </a:ext>
            </a:extLst>
          </p:cNvPr>
          <p:cNvSpPr/>
          <p:nvPr/>
        </p:nvSpPr>
        <p:spPr>
          <a:xfrm>
            <a:off x="10109206" y="7013"/>
            <a:ext cx="6146846" cy="3955387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1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="" xmlns:p14="http://schemas.microsoft.com/office/powerpoint/2010/main" val="4164186225"/>
              </p:ext>
            </p:extLst>
          </p:nvPr>
        </p:nvGraphicFramePr>
        <p:xfrm>
          <a:off x="1422400" y="563029"/>
          <a:ext cx="14478000" cy="8580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59267"/>
            <a:ext cx="730955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955799" y="381003"/>
            <a:ext cx="13414702" cy="682240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91440" tIns="45721" rIns="91440" bIns="45721">
            <a:spAutoFit/>
          </a:bodyPr>
          <a:lstStyle/>
          <a:p>
            <a:pPr algn="ctr">
              <a:lnSpc>
                <a:spcPts val="2267"/>
              </a:lnSpc>
              <a:spcAft>
                <a:spcPts val="400"/>
              </a:spcAft>
              <a:defRPr/>
            </a:pPr>
            <a:r>
              <a:rPr lang="ru-RU" altLang="ru-RU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Структура предупредительных мер по сокращению производственного травматизма и профзаболеваний  (по статьям расходов) за 2024 год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1709400" y="7315200"/>
            <a:ext cx="4038601" cy="1095515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40000"/>
                <a:lumOff val="60000"/>
              </a:schemeClr>
            </a:solidFill>
          </a:ln>
          <a:extLst/>
        </p:spPr>
        <p:txBody>
          <a:bodyPr wrap="square" lIns="120000" tIns="62400" rIns="120000" bIns="6240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100" b="1" dirty="0">
                <a:solidFill>
                  <a:srgbClr val="DB1318"/>
                </a:solidFill>
                <a:latin typeface="Calibri" panose="020F0502020204030204" pitchFamily="34" charset="0"/>
              </a:rPr>
              <a:t>Всего возмещено страхователям– </a:t>
            </a:r>
            <a:r>
              <a:rPr lang="en-US" altLang="ru-RU" sz="2100" b="1" dirty="0">
                <a:solidFill>
                  <a:srgbClr val="DB1318"/>
                </a:solidFill>
                <a:latin typeface="Calibri" panose="020F0502020204030204" pitchFamily="34" charset="0"/>
              </a:rPr>
              <a:t> </a:t>
            </a:r>
            <a:endParaRPr lang="ru-RU" altLang="ru-RU" sz="2100" b="1" dirty="0">
              <a:solidFill>
                <a:srgbClr val="DB1318"/>
              </a:solidFill>
              <a:latin typeface="Calibri" panose="020F0502020204030204" pitchFamily="34" charset="0"/>
            </a:endParaRPr>
          </a:p>
          <a:p>
            <a:pPr algn="ctr" eaLnBrk="1" hangingPunct="1">
              <a:buSzPct val="100000"/>
            </a:pPr>
            <a:r>
              <a:rPr lang="ru-RU" altLang="ru-RU" sz="2100" b="1" dirty="0">
                <a:solidFill>
                  <a:srgbClr val="DB1318"/>
                </a:solidFill>
                <a:latin typeface="Calibri" panose="020F0502020204030204" pitchFamily="34" charset="0"/>
              </a:rPr>
              <a:t>151 463,10 тыс. 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78787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1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3044298790"/>
              </p:ext>
            </p:extLst>
          </p:nvPr>
        </p:nvGraphicFramePr>
        <p:xfrm>
          <a:off x="2336800" y="1143000"/>
          <a:ext cx="11582400" cy="747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1727200" y="3048000"/>
            <a:ext cx="2057401" cy="30723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15" descr="MP900289241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12471400" y="3200400"/>
            <a:ext cx="2016224" cy="305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3" name="object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8912" y="59268"/>
            <a:ext cx="730955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548565" y="457201"/>
            <a:ext cx="13750496" cy="538611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lIns="91440" tIns="45721" rIns="91440" bIns="45721">
            <a:spAutoFit/>
          </a:bodyPr>
          <a:lstStyle/>
          <a:p>
            <a:pPr algn="ctr"/>
            <a:r>
              <a:rPr lang="ru-RU" sz="29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Расходы по страхованию от несчастных случаев на производстве и профзаболеваний</a:t>
            </a:r>
            <a:endParaRPr lang="ru-RU" sz="2900" dirty="0"/>
          </a:p>
        </p:txBody>
      </p:sp>
    </p:spTree>
    <p:extLst>
      <p:ext uri="{BB962C8B-B14F-4D97-AF65-F5344CB8AC3E}">
        <p14:creationId xmlns="" xmlns:p14="http://schemas.microsoft.com/office/powerpoint/2010/main" val="2510727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1854360" y="6769080"/>
            <a:ext cx="4353840" cy="2374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2"/>
          <p:cNvSpPr/>
          <p:nvPr/>
        </p:nvSpPr>
        <p:spPr>
          <a:xfrm>
            <a:off x="10947241" y="0"/>
            <a:ext cx="5307840" cy="3898080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CustomShape 3"/>
          <p:cNvSpPr/>
          <p:nvPr/>
        </p:nvSpPr>
        <p:spPr>
          <a:xfrm>
            <a:off x="-64800" y="0"/>
            <a:ext cx="2073600" cy="914328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9" name="object 4"/>
          <p:cNvPicPr/>
          <p:nvPr/>
        </p:nvPicPr>
        <p:blipFill>
          <a:blip r:embed="rId2" cstate="print"/>
          <a:stretch/>
        </p:blipFill>
        <p:spPr>
          <a:xfrm>
            <a:off x="191881" y="0"/>
            <a:ext cx="730080" cy="9143280"/>
          </a:xfrm>
          <a:prstGeom prst="rect">
            <a:avLst/>
          </a:prstGeom>
          <a:ln w="9360">
            <a:noFill/>
          </a:ln>
        </p:spPr>
      </p:pic>
      <p:sp>
        <p:nvSpPr>
          <p:cNvPr id="150" name="CustomShape 4"/>
          <p:cNvSpPr/>
          <p:nvPr/>
        </p:nvSpPr>
        <p:spPr>
          <a:xfrm>
            <a:off x="2489041" y="609480"/>
            <a:ext cx="11533680" cy="51485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8879" tIns="64440" rIns="128879" bIns="64440">
            <a:spAutoFit/>
          </a:bodyPr>
          <a:lstStyle/>
          <a:p>
            <a:pPr algn="ctr"/>
            <a:r>
              <a:rPr lang="ru-RU" sz="2500" b="1" spc="-2" dirty="0">
                <a:solidFill>
                  <a:schemeClr val="bg1"/>
                </a:solidFill>
                <a:latin typeface="Times New Roman"/>
              </a:rPr>
              <a:t>Соотношение основных показателей пенсионного обеспечения</a:t>
            </a:r>
            <a:endParaRPr lang="ru-RU" sz="2500" spc="-2" dirty="0">
              <a:solidFill>
                <a:schemeClr val="bg1"/>
              </a:solidFill>
            </a:endParaRPr>
          </a:p>
        </p:txBody>
      </p:sp>
      <p:sp>
        <p:nvSpPr>
          <p:cNvPr id="152" name="CustomShape 5"/>
          <p:cNvSpPr/>
          <p:nvPr/>
        </p:nvSpPr>
        <p:spPr>
          <a:xfrm>
            <a:off x="11649962" y="8475120"/>
            <a:ext cx="3792240" cy="48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079" tIns="72721" rIns="145079" bIns="72721" anchor="ctr">
            <a:noAutofit/>
          </a:bodyPr>
          <a:lstStyle/>
          <a:p>
            <a:pPr algn="r"/>
            <a:fld id="{27234306-DE1E-470C-B4CC-C2E6A7DCB35C}" type="slidenum">
              <a:rPr lang="ru-RU" sz="1900" spc="-2">
                <a:solidFill>
                  <a:srgbClr val="8B8B8B"/>
                </a:solidFill>
                <a:latin typeface="Calibri"/>
              </a:rPr>
              <a:pPr algn="r"/>
              <a:t>5</a:t>
            </a:fld>
            <a:endParaRPr lang="ru-RU" sz="1900" spc="-2" dirty="0">
              <a:solidFill>
                <a:prstClr val="black"/>
              </a:solidFill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12817290"/>
              </p:ext>
            </p:extLst>
          </p:nvPr>
        </p:nvGraphicFramePr>
        <p:xfrm>
          <a:off x="1346200" y="1676400"/>
          <a:ext cx="13118505" cy="6798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409256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987" b="9170"/>
          <a:stretch>
            <a:fillRect/>
          </a:stretch>
        </p:blipFill>
        <p:spPr>
          <a:xfrm>
            <a:off x="8204201" y="3657600"/>
            <a:ext cx="2531904" cy="1828800"/>
          </a:xfrm>
          <a:prstGeom prst="rect">
            <a:avLst/>
          </a:prstGeom>
        </p:spPr>
      </p:pic>
      <p:sp>
        <p:nvSpPr>
          <p:cNvPr id="23" name="object 2">
            <a:extLst>
              <a:ext uri="{FF2B5EF4-FFF2-40B4-BE49-F238E27FC236}">
                <a16:creationId xmlns="" xmlns:a16="http://schemas.microsoft.com/office/drawing/2014/main" id="{52A987F7-D57E-BB41-B3EA-950F84B4CD3E}"/>
              </a:ext>
            </a:extLst>
          </p:cNvPr>
          <p:cNvSpPr/>
          <p:nvPr/>
        </p:nvSpPr>
        <p:spPr>
          <a:xfrm>
            <a:off x="1422400" y="6400800"/>
            <a:ext cx="3581401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="" xmlns:a16="http://schemas.microsoft.com/office/drawing/2014/main" id="{BDF85312-D25B-9B40-ADC3-61FC7DB3A4EC}"/>
              </a:ext>
            </a:extLst>
          </p:cNvPr>
          <p:cNvSpPr/>
          <p:nvPr/>
        </p:nvSpPr>
        <p:spPr>
          <a:xfrm>
            <a:off x="10109203" y="7013"/>
            <a:ext cx="6146846" cy="3955387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1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912" y="59268"/>
            <a:ext cx="730955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98800" y="685801"/>
            <a:ext cx="11506201" cy="83099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1" rIns="91440" bIns="45721">
            <a:spAutoFit/>
          </a:bodyPr>
          <a:lstStyle/>
          <a:p>
            <a:pPr indent="266700" algn="ctr">
              <a:defRPr/>
            </a:pPr>
            <a:r>
              <a:rPr lang="ru-RU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Отделение СФР осуществляет полное сопровождение ветеранов, участников СВО по обеспечению ТСР, ПОИ</a:t>
            </a:r>
          </a:p>
        </p:txBody>
      </p:sp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1574800" y="1752600"/>
            <a:ext cx="14097001" cy="41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1" rIns="91440" bIns="45721">
            <a:spAutoFit/>
          </a:bodyPr>
          <a:lstStyle/>
          <a:p>
            <a:pPr algn="just"/>
            <a:r>
              <a:rPr lang="ru-RU" sz="2100" dirty="0">
                <a:solidFill>
                  <a:srgbClr val="003399"/>
                </a:solidFill>
              </a:rPr>
              <a:t>По состоянию на </a:t>
            </a:r>
            <a:r>
              <a:rPr lang="ru-RU" sz="2100" dirty="0" smtClean="0">
                <a:solidFill>
                  <a:srgbClr val="003399"/>
                </a:solidFill>
              </a:rPr>
              <a:t>01.01.2025 </a:t>
            </a:r>
            <a:r>
              <a:rPr lang="ru-RU" sz="2100" dirty="0">
                <a:solidFill>
                  <a:srgbClr val="003399"/>
                </a:solidFill>
              </a:rPr>
              <a:t>в Отделении Фонда на учете </a:t>
            </a:r>
            <a:r>
              <a:rPr lang="ru-RU" sz="2100" dirty="0" smtClean="0">
                <a:solidFill>
                  <a:srgbClr val="003399"/>
                </a:solidFill>
              </a:rPr>
              <a:t>состоят  участники </a:t>
            </a:r>
            <a:r>
              <a:rPr lang="ru-RU" sz="2100" dirty="0">
                <a:solidFill>
                  <a:srgbClr val="003399"/>
                </a:solidFill>
              </a:rPr>
              <a:t>СВО, </a:t>
            </a:r>
            <a:r>
              <a:rPr lang="ru-RU" sz="2100" dirty="0" smtClean="0">
                <a:solidFill>
                  <a:srgbClr val="003399"/>
                </a:solidFill>
              </a:rPr>
              <a:t>нуждающиеся </a:t>
            </a:r>
            <a:r>
              <a:rPr lang="ru-RU" sz="2100" dirty="0">
                <a:solidFill>
                  <a:srgbClr val="003399"/>
                </a:solidFill>
              </a:rPr>
              <a:t>в обеспечении ТСР, ПОИ</a:t>
            </a:r>
          </a:p>
        </p:txBody>
      </p:sp>
      <p:sp>
        <p:nvSpPr>
          <p:cNvPr id="11" name="Прямоугольник 2"/>
          <p:cNvSpPr>
            <a:spLocks noChangeArrowheads="1"/>
          </p:cNvSpPr>
          <p:nvPr/>
        </p:nvSpPr>
        <p:spPr bwMode="auto">
          <a:xfrm>
            <a:off x="1803400" y="2286000"/>
            <a:ext cx="13639801" cy="1384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1" rIns="91440" bIns="45721">
            <a:spAutoFit/>
          </a:bodyPr>
          <a:lstStyle/>
          <a:p>
            <a:pPr algn="just"/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Для особого контроля обеспеченности участников СВО ТСР, ПОИ проводится постоянный мониторинг своевременности обеспечения, а также мероприятия, направленные на обеспечение эффективного взаимодействия с Государственным фондом поддержки участников специальной военной операции «Защитники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Отечества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», в рамках заключенного Соглашения</a:t>
            </a:r>
          </a:p>
        </p:txBody>
      </p:sp>
      <p:pic>
        <p:nvPicPr>
          <p:cNvPr id="14" name="Рисунок 13" descr="вос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8000" y="7162800"/>
            <a:ext cx="2289221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вог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95002" y="4495800"/>
            <a:ext cx="1981200" cy="1708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ВОИ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13400" y="3962400"/>
            <a:ext cx="1842124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ворди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94600" y="7162800"/>
            <a:ext cx="2786062" cy="1539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эмблема СФР квадрат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70800" y="5594272"/>
            <a:ext cx="1524000" cy="1044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Выгнутая вверх стрелка 18"/>
          <p:cNvSpPr/>
          <p:nvPr/>
        </p:nvSpPr>
        <p:spPr>
          <a:xfrm rot="16709895">
            <a:off x="6129026" y="5787019"/>
            <a:ext cx="1499787" cy="854071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Выгнутая вверх стрелка 21"/>
          <p:cNvSpPr/>
          <p:nvPr/>
        </p:nvSpPr>
        <p:spPr>
          <a:xfrm rot="4810159">
            <a:off x="9298522" y="5828691"/>
            <a:ext cx="1415571" cy="827372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1" name="Рисунок 20" descr="Снимок.JPG"/>
          <p:cNvPicPr>
            <a:picLocks noChangeAspect="1"/>
          </p:cNvPicPr>
          <p:nvPr/>
        </p:nvPicPr>
        <p:blipFill>
          <a:blip r:embed="rId10" cstate="print">
            <a:lum bright="20000"/>
          </a:blip>
          <a:stretch>
            <a:fillRect/>
          </a:stretch>
        </p:blipFill>
        <p:spPr>
          <a:xfrm>
            <a:off x="1222375" y="390826"/>
            <a:ext cx="1647826" cy="11331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50</a:t>
            </a:fld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80800" y="6781800"/>
            <a:ext cx="1905001" cy="189547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8193" y="4876800"/>
            <a:ext cx="1892809" cy="1752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bject 2"/>
          <p:cNvSpPr>
            <a:spLocks/>
          </p:cNvSpPr>
          <p:nvPr/>
        </p:nvSpPr>
        <p:spPr bwMode="auto">
          <a:xfrm>
            <a:off x="1422400" y="6400800"/>
            <a:ext cx="3581401" cy="2743200"/>
          </a:xfrm>
          <a:custGeom>
            <a:avLst/>
            <a:gdLst>
              <a:gd name="T0" fmla="*/ 878467 w 6226810"/>
              <a:gd name="T1" fmla="*/ 398590 h 4394200"/>
              <a:gd name="T2" fmla="*/ 934101 w 6226810"/>
              <a:gd name="T3" fmla="*/ 417129 h 4394200"/>
              <a:gd name="T4" fmla="*/ 970125 w 6226810"/>
              <a:gd name="T5" fmla="*/ 444937 h 4394200"/>
              <a:gd name="T6" fmla="*/ 1001401 w 6226810"/>
              <a:gd name="T7" fmla="*/ 491285 h 4394200"/>
              <a:gd name="T8" fmla="*/ 1015690 w 6226810"/>
              <a:gd name="T9" fmla="*/ 543812 h 4394200"/>
              <a:gd name="T10" fmla="*/ 1015662 w 6226810"/>
              <a:gd name="T11" fmla="*/ 608699 h 4394200"/>
              <a:gd name="T12" fmla="*/ 1002263 w 6226810"/>
              <a:gd name="T13" fmla="*/ 667406 h 4394200"/>
              <a:gd name="T14" fmla="*/ 978556 w 6226810"/>
              <a:gd name="T15" fmla="*/ 716844 h 4394200"/>
              <a:gd name="T16" fmla="*/ 946511 w 6226810"/>
              <a:gd name="T17" fmla="*/ 757012 h 4394200"/>
              <a:gd name="T18" fmla="*/ 908415 w 6226810"/>
              <a:gd name="T19" fmla="*/ 787910 h 4394200"/>
              <a:gd name="T20" fmla="*/ 823220 w 6226810"/>
              <a:gd name="T21" fmla="*/ 818808 h 4394200"/>
              <a:gd name="T22" fmla="*/ 808647 w 6226810"/>
              <a:gd name="T23" fmla="*/ 1035097 h 4394200"/>
              <a:gd name="T24" fmla="*/ 912124 w 6226810"/>
              <a:gd name="T25" fmla="*/ 1013469 h 4394200"/>
              <a:gd name="T26" fmla="*/ 975252 w 6226810"/>
              <a:gd name="T27" fmla="*/ 985660 h 4394200"/>
              <a:gd name="T28" fmla="*/ 1015502 w 6226810"/>
              <a:gd name="T29" fmla="*/ 954762 h 4394200"/>
              <a:gd name="T30" fmla="*/ 1051618 w 6226810"/>
              <a:gd name="T31" fmla="*/ 923863 h 4394200"/>
              <a:gd name="T32" fmla="*/ 1083514 w 6226810"/>
              <a:gd name="T33" fmla="*/ 886785 h 4394200"/>
              <a:gd name="T34" fmla="*/ 1111104 w 6226810"/>
              <a:gd name="T35" fmla="*/ 846617 h 4394200"/>
              <a:gd name="T36" fmla="*/ 1134300 w 6226810"/>
              <a:gd name="T37" fmla="*/ 803360 h 4394200"/>
              <a:gd name="T38" fmla="*/ 1153018 w 6226810"/>
              <a:gd name="T39" fmla="*/ 760101 h 4394200"/>
              <a:gd name="T40" fmla="*/ 1167170 w 6226810"/>
              <a:gd name="T41" fmla="*/ 713754 h 4394200"/>
              <a:gd name="T42" fmla="*/ 1177824 w 6226810"/>
              <a:gd name="T43" fmla="*/ 661227 h 4394200"/>
              <a:gd name="T44" fmla="*/ 1184090 w 6226810"/>
              <a:gd name="T45" fmla="*/ 602519 h 4394200"/>
              <a:gd name="T46" fmla="*/ 1183731 w 6226810"/>
              <a:gd name="T47" fmla="*/ 543812 h 4394200"/>
              <a:gd name="T48" fmla="*/ 1176861 w 6226810"/>
              <a:gd name="T49" fmla="*/ 485105 h 4394200"/>
              <a:gd name="T50" fmla="*/ 1163600 w 6226810"/>
              <a:gd name="T51" fmla="*/ 429488 h 4394200"/>
              <a:gd name="T52" fmla="*/ 692427 w 6226810"/>
              <a:gd name="T53" fmla="*/ 0 h 4394200"/>
              <a:gd name="T54" fmla="*/ 261777 w 6226810"/>
              <a:gd name="T55" fmla="*/ 179211 h 4394200"/>
              <a:gd name="T56" fmla="*/ 173032 w 6226810"/>
              <a:gd name="T57" fmla="*/ 207020 h 4394200"/>
              <a:gd name="T58" fmla="*/ 130432 w 6226810"/>
              <a:gd name="T59" fmla="*/ 234828 h 4394200"/>
              <a:gd name="T60" fmla="*/ 92510 w 6226810"/>
              <a:gd name="T61" fmla="*/ 265727 h 4394200"/>
              <a:gd name="T62" fmla="*/ 59177 w 6226810"/>
              <a:gd name="T63" fmla="*/ 299715 h 4394200"/>
              <a:gd name="T64" fmla="*/ 30349 w 6226810"/>
              <a:gd name="T65" fmla="*/ 339883 h 4394200"/>
              <a:gd name="T66" fmla="*/ 5938 w 6226810"/>
              <a:gd name="T67" fmla="*/ 380051 h 4394200"/>
              <a:gd name="T68" fmla="*/ 5926 w 6226810"/>
              <a:gd name="T69" fmla="*/ 868246 h 4394200"/>
              <a:gd name="T70" fmla="*/ 46389 w 6226810"/>
              <a:gd name="T71" fmla="*/ 923863 h 4394200"/>
              <a:gd name="T72" fmla="*/ 76725 w 6226810"/>
              <a:gd name="T73" fmla="*/ 951672 h 4394200"/>
              <a:gd name="T74" fmla="*/ 113366 w 6226810"/>
              <a:gd name="T75" fmla="*/ 979481 h 4394200"/>
              <a:gd name="T76" fmla="*/ 156860 w 6226810"/>
              <a:gd name="T77" fmla="*/ 1001109 h 4394200"/>
              <a:gd name="T78" fmla="*/ 242071 w 6226810"/>
              <a:gd name="T79" fmla="*/ 1025828 h 4394200"/>
              <a:gd name="T80" fmla="*/ 549008 w 6226810"/>
              <a:gd name="T81" fmla="*/ 818808 h 4394200"/>
              <a:gd name="T82" fmla="*/ 222020 w 6226810"/>
              <a:gd name="T83" fmla="*/ 803360 h 4394200"/>
              <a:gd name="T84" fmla="*/ 180264 w 6226810"/>
              <a:gd name="T85" fmla="*/ 781731 h 4394200"/>
              <a:gd name="T86" fmla="*/ 148158 w 6226810"/>
              <a:gd name="T87" fmla="*/ 753922 h 4394200"/>
              <a:gd name="T88" fmla="*/ 124563 w 6226810"/>
              <a:gd name="T89" fmla="*/ 710664 h 4394200"/>
              <a:gd name="T90" fmla="*/ 113109 w 6226810"/>
              <a:gd name="T91" fmla="*/ 651957 h 4394200"/>
              <a:gd name="T92" fmla="*/ 116058 w 6226810"/>
              <a:gd name="T93" fmla="*/ 590160 h 4394200"/>
              <a:gd name="T94" fmla="*/ 128083 w 6226810"/>
              <a:gd name="T95" fmla="*/ 540723 h 4394200"/>
              <a:gd name="T96" fmla="*/ 147013 w 6226810"/>
              <a:gd name="T97" fmla="*/ 497465 h 4394200"/>
              <a:gd name="T98" fmla="*/ 173910 w 6226810"/>
              <a:gd name="T99" fmla="*/ 457297 h 4394200"/>
              <a:gd name="T100" fmla="*/ 209154 w 6226810"/>
              <a:gd name="T101" fmla="*/ 423309 h 4394200"/>
              <a:gd name="T102" fmla="*/ 262997 w 6226810"/>
              <a:gd name="T103" fmla="*/ 398590 h 4394200"/>
              <a:gd name="T104" fmla="*/ 837460 w 6226810"/>
              <a:gd name="T105" fmla="*/ 176121 h 4394200"/>
              <a:gd name="T106" fmla="*/ 1148470 w 6226810"/>
              <a:gd name="T107" fmla="*/ 389321 h 4394200"/>
              <a:gd name="T108" fmla="*/ 1124003 w 6226810"/>
              <a:gd name="T109" fmla="*/ 339883 h 4394200"/>
              <a:gd name="T110" fmla="*/ 1083547 w 6226810"/>
              <a:gd name="T111" fmla="*/ 287355 h 4394200"/>
              <a:gd name="T112" fmla="*/ 1053212 w 6226810"/>
              <a:gd name="T113" fmla="*/ 256457 h 4394200"/>
              <a:gd name="T114" fmla="*/ 1016572 w 6226810"/>
              <a:gd name="T115" fmla="*/ 231738 h 4394200"/>
              <a:gd name="T116" fmla="*/ 973077 w 6226810"/>
              <a:gd name="T117" fmla="*/ 207020 h 4394200"/>
              <a:gd name="T118" fmla="*/ 875773 w 6226810"/>
              <a:gd name="T119" fmla="*/ 182301 h 439420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226810"/>
              <a:gd name="T181" fmla="*/ 0 h 4394200"/>
              <a:gd name="T182" fmla="*/ 6226810 w 6226810"/>
              <a:gd name="T183" fmla="*/ 4394200 h 439420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1" name="object 3"/>
          <p:cNvSpPr>
            <a:spLocks/>
          </p:cNvSpPr>
          <p:nvPr/>
        </p:nvSpPr>
        <p:spPr bwMode="auto">
          <a:xfrm>
            <a:off x="10109201" y="6349"/>
            <a:ext cx="6146800" cy="3956051"/>
          </a:xfrm>
          <a:custGeom>
            <a:avLst/>
            <a:gdLst>
              <a:gd name="T0" fmla="*/ 4598889 w 6303009"/>
              <a:gd name="T1" fmla="*/ 543609 h 5105400"/>
              <a:gd name="T2" fmla="*/ 4859366 w 6303009"/>
              <a:gd name="T3" fmla="*/ 584971 h 5105400"/>
              <a:gd name="T4" fmla="*/ 5025453 w 6303009"/>
              <a:gd name="T5" fmla="*/ 638151 h 5105400"/>
              <a:gd name="T6" fmla="*/ 5148545 w 6303009"/>
              <a:gd name="T7" fmla="*/ 714965 h 5105400"/>
              <a:gd name="T8" fmla="*/ 5218199 w 6303009"/>
              <a:gd name="T9" fmla="*/ 821323 h 5105400"/>
              <a:gd name="T10" fmla="*/ 5218066 w 6303009"/>
              <a:gd name="T11" fmla="*/ 939500 h 5105400"/>
              <a:gd name="T12" fmla="*/ 5152742 w 6303009"/>
              <a:gd name="T13" fmla="*/ 1051767 h 5105400"/>
              <a:gd name="T14" fmla="*/ 5037183 w 6303009"/>
              <a:gd name="T15" fmla="*/ 1146308 h 5105400"/>
              <a:gd name="T16" fmla="*/ 4880977 w 6303009"/>
              <a:gd name="T17" fmla="*/ 1223122 h 5105400"/>
              <a:gd name="T18" fmla="*/ 4695272 w 6303009"/>
              <a:gd name="T19" fmla="*/ 1282210 h 5105400"/>
              <a:gd name="T20" fmla="*/ 4364627 w 6303009"/>
              <a:gd name="T21" fmla="*/ 1335389 h 5105400"/>
              <a:gd name="T22" fmla="*/ 2009107 w 6303009"/>
              <a:gd name="T23" fmla="*/ 2375336 h 5105400"/>
              <a:gd name="T24" fmla="*/ 4419676 w 6303009"/>
              <a:gd name="T25" fmla="*/ 1749004 h 5105400"/>
              <a:gd name="T26" fmla="*/ 4893865 w 6303009"/>
              <a:gd name="T27" fmla="*/ 1689916 h 5105400"/>
              <a:gd name="T28" fmla="*/ 5101949 w 6303009"/>
              <a:gd name="T29" fmla="*/ 1642647 h 5105400"/>
              <a:gd name="T30" fmla="*/ 5290142 w 6303009"/>
              <a:gd name="T31" fmla="*/ 1583558 h 5105400"/>
              <a:gd name="T32" fmla="*/ 5458016 w 6303009"/>
              <a:gd name="T33" fmla="*/ 1518562 h 5105400"/>
              <a:gd name="T34" fmla="*/ 5605153 w 6303009"/>
              <a:gd name="T35" fmla="*/ 1441747 h 5105400"/>
              <a:gd name="T36" fmla="*/ 5731124 w 6303009"/>
              <a:gd name="T37" fmla="*/ 1364932 h 5105400"/>
              <a:gd name="T38" fmla="*/ 5835519 w 6303009"/>
              <a:gd name="T39" fmla="*/ 1282210 h 5105400"/>
              <a:gd name="T40" fmla="*/ 2189395 w 6303009"/>
              <a:gd name="T41" fmla="*/ 112267 h 5105400"/>
              <a:gd name="T42" fmla="*/ 1491293 w 6303009"/>
              <a:gd name="T43" fmla="*/ 124085 h 5105400"/>
              <a:gd name="T44" fmla="*/ 1024727 w 6303009"/>
              <a:gd name="T45" fmla="*/ 194990 h 5105400"/>
              <a:gd name="T46" fmla="*/ 826238 w 6303009"/>
              <a:gd name="T47" fmla="*/ 248169 h 5105400"/>
              <a:gd name="T48" fmla="*/ 650382 w 6303009"/>
              <a:gd name="T49" fmla="*/ 313166 h 5105400"/>
              <a:gd name="T50" fmla="*/ 496734 w 6303009"/>
              <a:gd name="T51" fmla="*/ 384072 h 5105400"/>
              <a:gd name="T52" fmla="*/ 364869 w 6303009"/>
              <a:gd name="T53" fmla="*/ 460887 h 5105400"/>
              <a:gd name="T54" fmla="*/ 254365 w 6303009"/>
              <a:gd name="T55" fmla="*/ 543609 h 5105400"/>
              <a:gd name="T56" fmla="*/ 164798 w 6303009"/>
              <a:gd name="T57" fmla="*/ 626333 h 5105400"/>
              <a:gd name="T58" fmla="*/ 95745 w 6303009"/>
              <a:gd name="T59" fmla="*/ 709056 h 5105400"/>
              <a:gd name="T60" fmla="*/ 43650 w 6303009"/>
              <a:gd name="T61" fmla="*/ 803597 h 5105400"/>
              <a:gd name="T62" fmla="*/ 6632 w 6303009"/>
              <a:gd name="T63" fmla="*/ 915864 h 5105400"/>
              <a:gd name="T64" fmla="*/ 1993 w 6303009"/>
              <a:gd name="T65" fmla="*/ 1034041 h 5105400"/>
              <a:gd name="T66" fmla="*/ 29172 w 6303009"/>
              <a:gd name="T67" fmla="*/ 1140398 h 5105400"/>
              <a:gd name="T68" fmla="*/ 87602 w 6303009"/>
              <a:gd name="T69" fmla="*/ 1246757 h 5105400"/>
              <a:gd name="T70" fmla="*/ 176724 w 6303009"/>
              <a:gd name="T71" fmla="*/ 1347206 h 5105400"/>
              <a:gd name="T72" fmla="*/ 295973 w 6303009"/>
              <a:gd name="T73" fmla="*/ 1441747 h 5105400"/>
              <a:gd name="T74" fmla="*/ 467095 w 6303009"/>
              <a:gd name="T75" fmla="*/ 1530379 h 5105400"/>
              <a:gd name="T76" fmla="*/ 641093 w 6303009"/>
              <a:gd name="T77" fmla="*/ 1601285 h 5105400"/>
              <a:gd name="T78" fmla="*/ 819705 w 6303009"/>
              <a:gd name="T79" fmla="*/ 1648554 h 5105400"/>
              <a:gd name="T80" fmla="*/ 1031722 w 6303009"/>
              <a:gd name="T81" fmla="*/ 1695826 h 5105400"/>
              <a:gd name="T82" fmla="*/ 1506051 w 6303009"/>
              <a:gd name="T83" fmla="*/ 1743097 h 5105400"/>
              <a:gd name="T84" fmla="*/ 2943296 w 6303009"/>
              <a:gd name="T85" fmla="*/ 1347206 h 5105400"/>
              <a:gd name="T86" fmla="*/ 1443349 w 6303009"/>
              <a:gd name="T87" fmla="*/ 1329480 h 5105400"/>
              <a:gd name="T88" fmla="*/ 1182840 w 6303009"/>
              <a:gd name="T89" fmla="*/ 1282210 h 5105400"/>
              <a:gd name="T90" fmla="*/ 1016715 w 6303009"/>
              <a:gd name="T91" fmla="*/ 1229030 h 5105400"/>
              <a:gd name="T92" fmla="*/ 874286 w 6303009"/>
              <a:gd name="T93" fmla="*/ 1134489 h 5105400"/>
              <a:gd name="T94" fmla="*/ 818450 w 6303009"/>
              <a:gd name="T95" fmla="*/ 1028131 h 5105400"/>
              <a:gd name="T96" fmla="*/ 832827 w 6303009"/>
              <a:gd name="T97" fmla="*/ 904047 h 5105400"/>
              <a:gd name="T98" fmla="*/ 891442 w 6303009"/>
              <a:gd name="T99" fmla="*/ 809505 h 5105400"/>
              <a:gd name="T100" fmla="*/ 983719 w 6303009"/>
              <a:gd name="T101" fmla="*/ 726782 h 5105400"/>
              <a:gd name="T102" fmla="*/ 1114835 w 6303009"/>
              <a:gd name="T103" fmla="*/ 649968 h 5105400"/>
              <a:gd name="T104" fmla="*/ 1286635 w 6303009"/>
              <a:gd name="T105" fmla="*/ 584971 h 5105400"/>
              <a:gd name="T106" fmla="*/ 1549100 w 6303009"/>
              <a:gd name="T107" fmla="*/ 537701 h 5105400"/>
              <a:gd name="T108" fmla="*/ 3670377 w 6303009"/>
              <a:gd name="T109" fmla="*/ 118176 h 5105400"/>
              <a:gd name="T110" fmla="*/ 5845860 w 6303009"/>
              <a:gd name="T111" fmla="*/ 502248 h 5105400"/>
              <a:gd name="T112" fmla="*/ 5746181 w 6303009"/>
              <a:gd name="T113" fmla="*/ 431342 h 5105400"/>
              <a:gd name="T114" fmla="*/ 5521733 w 6303009"/>
              <a:gd name="T115" fmla="*/ 313166 h 5105400"/>
              <a:gd name="T116" fmla="*/ 5367930 w 6303009"/>
              <a:gd name="T117" fmla="*/ 259987 h 5105400"/>
              <a:gd name="T118" fmla="*/ 5182849 w 6303009"/>
              <a:gd name="T119" fmla="*/ 212717 h 5105400"/>
              <a:gd name="T120" fmla="*/ 4963831 w 6303009"/>
              <a:gd name="T121" fmla="*/ 165446 h 5105400"/>
              <a:gd name="T122" fmla="*/ 4536156 w 6303009"/>
              <a:gd name="T123" fmla="*/ 124085 h 51054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303009"/>
              <a:gd name="T187" fmla="*/ 0 h 5105400"/>
              <a:gd name="T188" fmla="*/ 6303009 w 6303009"/>
              <a:gd name="T189" fmla="*/ 5105400 h 51054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" name="object 3"/>
          <p:cNvSpPr/>
          <p:nvPr/>
        </p:nvSpPr>
        <p:spPr>
          <a:xfrm>
            <a:off x="-25400" y="0"/>
            <a:ext cx="1944688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 dirty="0"/>
          </a:p>
        </p:txBody>
      </p:sp>
      <p:pic>
        <p:nvPicPr>
          <p:cNvPr id="2053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088" y="58738"/>
            <a:ext cx="730251" cy="908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651001" y="7840231"/>
            <a:ext cx="13716000" cy="8771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1" rIns="91440" bIns="45721" anchor="ctr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Обеспечена регулярная система учета и внутренний контроль за своевременным и объективным рассмотрением обращений граждан</a:t>
            </a:r>
            <a:r>
              <a:rPr lang="ru-RU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defRPr/>
            </a:pPr>
            <a:r>
              <a:rPr lang="ru-RU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рассмотрения обращений заявителям даны письменные ответы</a:t>
            </a:r>
            <a:r>
              <a:rPr lang="ru-RU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defRPr/>
            </a:pPr>
            <a:r>
              <a:rPr lang="ru-RU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Приоритетными задачами 2025 является принятие исчерпывающих мер, направленных на снижение количества повторных обращений </a:t>
            </a:r>
          </a:p>
        </p:txBody>
      </p:sp>
      <p:sp>
        <p:nvSpPr>
          <p:cNvPr id="11" name="AutoShape 156"/>
          <p:cNvSpPr>
            <a:spLocks noGrp="1" noChangeArrowheads="1"/>
          </p:cNvSpPr>
          <p:nvPr>
            <p:ph type="title"/>
          </p:nvPr>
        </p:nvSpPr>
        <p:spPr>
          <a:xfrm>
            <a:off x="1727201" y="304800"/>
            <a:ext cx="13258800" cy="1519237"/>
          </a:xfrm>
          <a:prstGeom prst="roundRect">
            <a:avLst>
              <a:gd name="adj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89911" tIns="44956" rIns="89911" bIns="44956" rtlCol="0"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Количество обращений граждан,</a:t>
            </a:r>
            <a:b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поступивших в ОСФР по Омской области и рассмотренных в рамках Федерального закона от 02.05.2002 № 59-ФЗ </a:t>
            </a:r>
            <a:br>
              <a:rPr lang="ru-RU" altLang="ru-RU" sz="2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 порядке рассмотрения обращений граждан Российской Федерации» в 2023-2024 гг.</a:t>
            </a:r>
            <a:br>
              <a:rPr lang="ru-RU" altLang="ru-RU" sz="2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Объект 8"/>
          <p:cNvGraphicFramePr>
            <a:graphicFrameLocks noGrp="1"/>
          </p:cNvGraphicFramePr>
          <p:nvPr>
            <p:ph sz="half" idx="1"/>
          </p:nvPr>
        </p:nvGraphicFramePr>
        <p:xfrm>
          <a:off x="1304927" y="2036764"/>
          <a:ext cx="5946775" cy="5684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59" name="Номер слайда 13"/>
          <p:cNvSpPr>
            <a:spLocks noGrp="1"/>
          </p:cNvSpPr>
          <p:nvPr>
            <p:ph type="sldNum" sz="quarter" idx="12"/>
          </p:nvPr>
        </p:nvSpPr>
        <p:spPr bwMode="auto">
          <a:xfrm>
            <a:off x="12014200" y="8656637"/>
            <a:ext cx="3792539" cy="48736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0BD54EA-B71A-4D57-A76B-A22B30AE7B45}" type="slidenum">
              <a:rPr lang="ru-RU" smtClean="0"/>
              <a:pPr/>
              <a:t>51</a:t>
            </a:fld>
            <a:endParaRPr lang="ru-RU" smtClean="0"/>
          </a:p>
        </p:txBody>
      </p:sp>
      <p:graphicFrame>
        <p:nvGraphicFramePr>
          <p:cNvPr id="12" name="Диаграмма 7"/>
          <p:cNvGraphicFramePr>
            <a:graphicFrameLocks/>
          </p:cNvGraphicFramePr>
          <p:nvPr/>
        </p:nvGraphicFramePr>
        <p:xfrm>
          <a:off x="7264401" y="728664"/>
          <a:ext cx="8369300" cy="8408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bject 2"/>
          <p:cNvSpPr>
            <a:spLocks/>
          </p:cNvSpPr>
          <p:nvPr/>
        </p:nvSpPr>
        <p:spPr bwMode="auto">
          <a:xfrm>
            <a:off x="1422400" y="6400800"/>
            <a:ext cx="3581401" cy="2743200"/>
          </a:xfrm>
          <a:custGeom>
            <a:avLst/>
            <a:gdLst>
              <a:gd name="T0" fmla="*/ 2655529 w 6226810"/>
              <a:gd name="T1" fmla="*/ 1022754 h 4394200"/>
              <a:gd name="T2" fmla="*/ 2823703 w 6226810"/>
              <a:gd name="T3" fmla="*/ 1070324 h 4394200"/>
              <a:gd name="T4" fmla="*/ 2932601 w 6226810"/>
              <a:gd name="T5" fmla="*/ 1141678 h 4394200"/>
              <a:gd name="T6" fmla="*/ 3027145 w 6226810"/>
              <a:gd name="T7" fmla="*/ 1260603 h 4394200"/>
              <a:gd name="T8" fmla="*/ 3070340 w 6226810"/>
              <a:gd name="T9" fmla="*/ 1395385 h 4394200"/>
              <a:gd name="T10" fmla="*/ 3070257 w 6226810"/>
              <a:gd name="T11" fmla="*/ 1561880 h 4394200"/>
              <a:gd name="T12" fmla="*/ 3029750 w 6226810"/>
              <a:gd name="T13" fmla="*/ 1712518 h 4394200"/>
              <a:gd name="T14" fmla="*/ 2958087 w 6226810"/>
              <a:gd name="T15" fmla="*/ 1839371 h 4394200"/>
              <a:gd name="T16" fmla="*/ 2861219 w 6226810"/>
              <a:gd name="T17" fmla="*/ 1942439 h 4394200"/>
              <a:gd name="T18" fmla="*/ 2746057 w 6226810"/>
              <a:gd name="T19" fmla="*/ 2021722 h 4394200"/>
              <a:gd name="T20" fmla="*/ 2488521 w 6226810"/>
              <a:gd name="T21" fmla="*/ 2101005 h 4394200"/>
              <a:gd name="T22" fmla="*/ 2444469 w 6226810"/>
              <a:gd name="T23" fmla="*/ 2655988 h 4394200"/>
              <a:gd name="T24" fmla="*/ 2757268 w 6226810"/>
              <a:gd name="T25" fmla="*/ 2600490 h 4394200"/>
              <a:gd name="T26" fmla="*/ 2948100 w 6226810"/>
              <a:gd name="T27" fmla="*/ 2529135 h 4394200"/>
              <a:gd name="T28" fmla="*/ 3069772 w 6226810"/>
              <a:gd name="T29" fmla="*/ 2449852 h 4394200"/>
              <a:gd name="T30" fmla="*/ 3178948 w 6226810"/>
              <a:gd name="T31" fmla="*/ 2370568 h 4394200"/>
              <a:gd name="T32" fmla="*/ 3275365 w 6226810"/>
              <a:gd name="T33" fmla="*/ 2275428 h 4394200"/>
              <a:gd name="T34" fmla="*/ 3358768 w 6226810"/>
              <a:gd name="T35" fmla="*/ 2172360 h 4394200"/>
              <a:gd name="T36" fmla="*/ 3428889 w 6226810"/>
              <a:gd name="T37" fmla="*/ 2061364 h 4394200"/>
              <a:gd name="T38" fmla="*/ 3485471 w 6226810"/>
              <a:gd name="T39" fmla="*/ 1950367 h 4394200"/>
              <a:gd name="T40" fmla="*/ 3528253 w 6226810"/>
              <a:gd name="T41" fmla="*/ 1831443 h 4394200"/>
              <a:gd name="T42" fmla="*/ 3560457 w 6226810"/>
              <a:gd name="T43" fmla="*/ 1696661 h 4394200"/>
              <a:gd name="T44" fmla="*/ 3579401 w 6226810"/>
              <a:gd name="T45" fmla="*/ 1546023 h 4394200"/>
              <a:gd name="T46" fmla="*/ 3578313 w 6226810"/>
              <a:gd name="T47" fmla="*/ 1395385 h 4394200"/>
              <a:gd name="T48" fmla="*/ 3557545 w 6226810"/>
              <a:gd name="T49" fmla="*/ 1244747 h 4394200"/>
              <a:gd name="T50" fmla="*/ 3517459 w 6226810"/>
              <a:gd name="T51" fmla="*/ 1102037 h 4394200"/>
              <a:gd name="T52" fmla="*/ 2093146 w 6226810"/>
              <a:gd name="T53" fmla="*/ 0 h 4394200"/>
              <a:gd name="T54" fmla="*/ 791328 w 6226810"/>
              <a:gd name="T55" fmla="*/ 459843 h 4394200"/>
              <a:gd name="T56" fmla="*/ 523060 w 6226810"/>
              <a:gd name="T57" fmla="*/ 531198 h 4394200"/>
              <a:gd name="T58" fmla="*/ 394284 w 6226810"/>
              <a:gd name="T59" fmla="*/ 602552 h 4394200"/>
              <a:gd name="T60" fmla="*/ 279648 w 6226810"/>
              <a:gd name="T61" fmla="*/ 681836 h 4394200"/>
              <a:gd name="T62" fmla="*/ 178888 w 6226810"/>
              <a:gd name="T63" fmla="*/ 769047 h 4394200"/>
              <a:gd name="T64" fmla="*/ 91742 w 6226810"/>
              <a:gd name="T65" fmla="*/ 872116 h 4394200"/>
              <a:gd name="T66" fmla="*/ 17949 w 6226810"/>
              <a:gd name="T67" fmla="*/ 975184 h 4394200"/>
              <a:gd name="T68" fmla="*/ 17913 w 6226810"/>
              <a:gd name="T69" fmla="*/ 2227859 h 4394200"/>
              <a:gd name="T70" fmla="*/ 140230 w 6226810"/>
              <a:gd name="T71" fmla="*/ 2370568 h 4394200"/>
              <a:gd name="T72" fmla="*/ 231933 w 6226810"/>
              <a:gd name="T73" fmla="*/ 2441923 h 4394200"/>
              <a:gd name="T74" fmla="*/ 342695 w 6226810"/>
              <a:gd name="T75" fmla="*/ 2513278 h 4394200"/>
              <a:gd name="T76" fmla="*/ 474174 w 6226810"/>
              <a:gd name="T77" fmla="*/ 2568776 h 4394200"/>
              <a:gd name="T78" fmla="*/ 731758 w 6226810"/>
              <a:gd name="T79" fmla="*/ 2632204 h 4394200"/>
              <a:gd name="T80" fmla="*/ 1659602 w 6226810"/>
              <a:gd name="T81" fmla="*/ 2101005 h 4394200"/>
              <a:gd name="T82" fmla="*/ 671148 w 6226810"/>
              <a:gd name="T83" fmla="*/ 2061364 h 4394200"/>
              <a:gd name="T84" fmla="*/ 544922 w 6226810"/>
              <a:gd name="T85" fmla="*/ 2005866 h 4394200"/>
              <a:gd name="T86" fmla="*/ 447870 w 6226810"/>
              <a:gd name="T87" fmla="*/ 1934511 h 4394200"/>
              <a:gd name="T88" fmla="*/ 376543 w 6226810"/>
              <a:gd name="T89" fmla="*/ 1823514 h 4394200"/>
              <a:gd name="T90" fmla="*/ 341918 w 6226810"/>
              <a:gd name="T91" fmla="*/ 1672876 h 4394200"/>
              <a:gd name="T92" fmla="*/ 350833 w 6226810"/>
              <a:gd name="T93" fmla="*/ 1514310 h 4394200"/>
              <a:gd name="T94" fmla="*/ 387182 w 6226810"/>
              <a:gd name="T95" fmla="*/ 1387457 h 4394200"/>
              <a:gd name="T96" fmla="*/ 444406 w 6226810"/>
              <a:gd name="T97" fmla="*/ 1276460 h 4394200"/>
              <a:gd name="T98" fmla="*/ 525715 w 6226810"/>
              <a:gd name="T99" fmla="*/ 1173392 h 4394200"/>
              <a:gd name="T100" fmla="*/ 632254 w 6226810"/>
              <a:gd name="T101" fmla="*/ 1086180 h 4394200"/>
              <a:gd name="T102" fmla="*/ 795017 w 6226810"/>
              <a:gd name="T103" fmla="*/ 1022754 h 4394200"/>
              <a:gd name="T104" fmla="*/ 2531566 w 6226810"/>
              <a:gd name="T105" fmla="*/ 451914 h 4394200"/>
              <a:gd name="T106" fmla="*/ 3471722 w 6226810"/>
              <a:gd name="T107" fmla="*/ 998969 h 4394200"/>
              <a:gd name="T108" fmla="*/ 3397761 w 6226810"/>
              <a:gd name="T109" fmla="*/ 872116 h 4394200"/>
              <a:gd name="T110" fmla="*/ 3275469 w 6226810"/>
              <a:gd name="T111" fmla="*/ 737334 h 4394200"/>
              <a:gd name="T112" fmla="*/ 3183768 w 6226810"/>
              <a:gd name="T113" fmla="*/ 658051 h 4394200"/>
              <a:gd name="T114" fmla="*/ 3073006 w 6226810"/>
              <a:gd name="T115" fmla="*/ 594624 h 4394200"/>
              <a:gd name="T116" fmla="*/ 2941525 w 6226810"/>
              <a:gd name="T117" fmla="*/ 531198 h 4394200"/>
              <a:gd name="T118" fmla="*/ 2647385 w 6226810"/>
              <a:gd name="T119" fmla="*/ 467771 h 439420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226810"/>
              <a:gd name="T181" fmla="*/ 0 h 4394200"/>
              <a:gd name="T182" fmla="*/ 6226810 w 6226810"/>
              <a:gd name="T183" fmla="*/ 4394200 h 439420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1" name="object 3"/>
          <p:cNvSpPr>
            <a:spLocks/>
          </p:cNvSpPr>
          <p:nvPr/>
        </p:nvSpPr>
        <p:spPr bwMode="auto">
          <a:xfrm>
            <a:off x="10109201" y="6349"/>
            <a:ext cx="6146800" cy="3956051"/>
          </a:xfrm>
          <a:custGeom>
            <a:avLst/>
            <a:gdLst>
              <a:gd name="T0" fmla="*/ 4835606 w 6303009"/>
              <a:gd name="T1" fmla="*/ 905364 h 5105400"/>
              <a:gd name="T2" fmla="*/ 5109486 w 6303009"/>
              <a:gd name="T3" fmla="*/ 974250 h 5105400"/>
              <a:gd name="T4" fmla="*/ 5284123 w 6303009"/>
              <a:gd name="T5" fmla="*/ 1062819 h 5105400"/>
              <a:gd name="T6" fmla="*/ 5413550 w 6303009"/>
              <a:gd name="T7" fmla="*/ 1190751 h 5105400"/>
              <a:gd name="T8" fmla="*/ 5486789 w 6303009"/>
              <a:gd name="T9" fmla="*/ 1367887 h 5105400"/>
              <a:gd name="T10" fmla="*/ 5486649 w 6303009"/>
              <a:gd name="T11" fmla="*/ 1564705 h 5105400"/>
              <a:gd name="T12" fmla="*/ 5417966 w 6303009"/>
              <a:gd name="T13" fmla="*/ 1751682 h 5105400"/>
              <a:gd name="T14" fmla="*/ 5296458 w 6303009"/>
              <a:gd name="T15" fmla="*/ 1909137 h 5105400"/>
              <a:gd name="T16" fmla="*/ 5132208 w 6303009"/>
              <a:gd name="T17" fmla="*/ 2037069 h 5105400"/>
              <a:gd name="T18" fmla="*/ 4936946 w 6303009"/>
              <a:gd name="T19" fmla="*/ 2135478 h 5105400"/>
              <a:gd name="T20" fmla="*/ 4589282 w 6303009"/>
              <a:gd name="T21" fmla="*/ 2224046 h 5105400"/>
              <a:gd name="T22" fmla="*/ 2112519 w 6303009"/>
              <a:gd name="T23" fmla="*/ 3956047 h 5105400"/>
              <a:gd name="T24" fmla="*/ 4647167 w 6303009"/>
              <a:gd name="T25" fmla="*/ 2912911 h 5105400"/>
              <a:gd name="T26" fmla="*/ 5145760 w 6303009"/>
              <a:gd name="T27" fmla="*/ 2814501 h 5105400"/>
              <a:gd name="T28" fmla="*/ 5364559 w 6303009"/>
              <a:gd name="T29" fmla="*/ 2735774 h 5105400"/>
              <a:gd name="T30" fmla="*/ 5562439 w 6303009"/>
              <a:gd name="T31" fmla="*/ 2637365 h 5105400"/>
              <a:gd name="T32" fmla="*/ 5738953 w 6303009"/>
              <a:gd name="T33" fmla="*/ 2529115 h 5105400"/>
              <a:gd name="T34" fmla="*/ 5893661 w 6303009"/>
              <a:gd name="T35" fmla="*/ 2401183 h 5105400"/>
              <a:gd name="T36" fmla="*/ 6026119 w 6303009"/>
              <a:gd name="T37" fmla="*/ 2273251 h 5105400"/>
              <a:gd name="T38" fmla="*/ 6135885 w 6303009"/>
              <a:gd name="T39" fmla="*/ 2135478 h 5105400"/>
              <a:gd name="T40" fmla="*/ 2302088 w 6303009"/>
              <a:gd name="T41" fmla="*/ 186977 h 5105400"/>
              <a:gd name="T42" fmla="*/ 1568052 w 6303009"/>
              <a:gd name="T43" fmla="*/ 206659 h 5105400"/>
              <a:gd name="T44" fmla="*/ 1077471 w 6303009"/>
              <a:gd name="T45" fmla="*/ 324750 h 5105400"/>
              <a:gd name="T46" fmla="*/ 868766 w 6303009"/>
              <a:gd name="T47" fmla="*/ 413318 h 5105400"/>
              <a:gd name="T48" fmla="*/ 683858 w 6303009"/>
              <a:gd name="T49" fmla="*/ 521568 h 5105400"/>
              <a:gd name="T50" fmla="*/ 522301 w 6303009"/>
              <a:gd name="T51" fmla="*/ 639659 h 5105400"/>
              <a:gd name="T52" fmla="*/ 383649 w 6303009"/>
              <a:gd name="T53" fmla="*/ 767591 h 5105400"/>
              <a:gd name="T54" fmla="*/ 267457 w 6303009"/>
              <a:gd name="T55" fmla="*/ 905364 h 5105400"/>
              <a:gd name="T56" fmla="*/ 173280 w 6303009"/>
              <a:gd name="T57" fmla="*/ 1043137 h 5105400"/>
              <a:gd name="T58" fmla="*/ 100673 w 6303009"/>
              <a:gd name="T59" fmla="*/ 1180910 h 5105400"/>
              <a:gd name="T60" fmla="*/ 45896 w 6303009"/>
              <a:gd name="T61" fmla="*/ 1338364 h 5105400"/>
              <a:gd name="T62" fmla="*/ 6974 w 6303009"/>
              <a:gd name="T63" fmla="*/ 1525342 h 5105400"/>
              <a:gd name="T64" fmla="*/ 2096 w 6303009"/>
              <a:gd name="T65" fmla="*/ 1722160 h 5105400"/>
              <a:gd name="T66" fmla="*/ 30673 w 6303009"/>
              <a:gd name="T67" fmla="*/ 1899296 h 5105400"/>
              <a:gd name="T68" fmla="*/ 92111 w 6303009"/>
              <a:gd name="T69" fmla="*/ 2076433 h 5105400"/>
              <a:gd name="T70" fmla="*/ 185820 w 6303009"/>
              <a:gd name="T71" fmla="*/ 2243728 h 5105400"/>
              <a:gd name="T72" fmla="*/ 311207 w 6303009"/>
              <a:gd name="T73" fmla="*/ 2401183 h 5105400"/>
              <a:gd name="T74" fmla="*/ 491137 w 6303009"/>
              <a:gd name="T75" fmla="*/ 2548797 h 5105400"/>
              <a:gd name="T76" fmla="*/ 674091 w 6303009"/>
              <a:gd name="T77" fmla="*/ 2666888 h 5105400"/>
              <a:gd name="T78" fmla="*/ 861896 w 6303009"/>
              <a:gd name="T79" fmla="*/ 2745615 h 5105400"/>
              <a:gd name="T80" fmla="*/ 1084826 w 6303009"/>
              <a:gd name="T81" fmla="*/ 2824342 h 5105400"/>
              <a:gd name="T82" fmla="*/ 1583570 w 6303009"/>
              <a:gd name="T83" fmla="*/ 2903070 h 5105400"/>
              <a:gd name="T84" fmla="*/ 3094792 w 6303009"/>
              <a:gd name="T85" fmla="*/ 2243728 h 5105400"/>
              <a:gd name="T86" fmla="*/ 1517641 w 6303009"/>
              <a:gd name="T87" fmla="*/ 2214205 h 5105400"/>
              <a:gd name="T88" fmla="*/ 1243722 w 6303009"/>
              <a:gd name="T89" fmla="*/ 2135478 h 5105400"/>
              <a:gd name="T90" fmla="*/ 1069047 w 6303009"/>
              <a:gd name="T91" fmla="*/ 2046910 h 5105400"/>
              <a:gd name="T92" fmla="*/ 919287 w 6303009"/>
              <a:gd name="T93" fmla="*/ 1889455 h 5105400"/>
              <a:gd name="T94" fmla="*/ 860577 w 6303009"/>
              <a:gd name="T95" fmla="*/ 1712319 h 5105400"/>
              <a:gd name="T96" fmla="*/ 875694 w 6303009"/>
              <a:gd name="T97" fmla="*/ 1505660 h 5105400"/>
              <a:gd name="T98" fmla="*/ 937326 w 6303009"/>
              <a:gd name="T99" fmla="*/ 1348205 h 5105400"/>
              <a:gd name="T100" fmla="*/ 1034353 w 6303009"/>
              <a:gd name="T101" fmla="*/ 1210432 h 5105400"/>
              <a:gd name="T102" fmla="*/ 1172217 w 6303009"/>
              <a:gd name="T103" fmla="*/ 1082500 h 5105400"/>
              <a:gd name="T104" fmla="*/ 1352860 w 6303009"/>
              <a:gd name="T105" fmla="*/ 974250 h 5105400"/>
              <a:gd name="T106" fmla="*/ 1628835 w 6303009"/>
              <a:gd name="T107" fmla="*/ 895523 h 5105400"/>
              <a:gd name="T108" fmla="*/ 3859298 w 6303009"/>
              <a:gd name="T109" fmla="*/ 196818 h 5105400"/>
              <a:gd name="T110" fmla="*/ 6146757 w 6303009"/>
              <a:gd name="T111" fmla="*/ 836478 h 5105400"/>
              <a:gd name="T112" fmla="*/ 6041949 w 6303009"/>
              <a:gd name="T113" fmla="*/ 718386 h 5105400"/>
              <a:gd name="T114" fmla="*/ 5805950 w 6303009"/>
              <a:gd name="T115" fmla="*/ 521568 h 5105400"/>
              <a:gd name="T116" fmla="*/ 5644228 w 6303009"/>
              <a:gd name="T117" fmla="*/ 433000 h 5105400"/>
              <a:gd name="T118" fmla="*/ 5449622 w 6303009"/>
              <a:gd name="T119" fmla="*/ 354272 h 5105400"/>
              <a:gd name="T120" fmla="*/ 5219330 w 6303009"/>
              <a:gd name="T121" fmla="*/ 275545 h 5105400"/>
              <a:gd name="T122" fmla="*/ 4769642 w 6303009"/>
              <a:gd name="T123" fmla="*/ 206659 h 51054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303009"/>
              <a:gd name="T187" fmla="*/ 0 h 5105400"/>
              <a:gd name="T188" fmla="*/ 6303009 w 6303009"/>
              <a:gd name="T189" fmla="*/ 5105400 h 51054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717802" y="6477000"/>
            <a:ext cx="11125200" cy="2057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1" rIns="91440" bIns="45721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717802" y="5257800"/>
            <a:ext cx="11125200" cy="2057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1" rIns="91440" bIns="45721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717802" y="3200400"/>
            <a:ext cx="11125200" cy="2209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1" rIns="91440" bIns="45721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717802" y="1295400"/>
            <a:ext cx="11125200" cy="2057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1" rIns="91440" bIns="45721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0" y="0"/>
            <a:ext cx="1944688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 dirty="0"/>
          </a:p>
        </p:txBody>
      </p:sp>
      <p:pic>
        <p:nvPicPr>
          <p:cNvPr id="205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088" y="58738"/>
            <a:ext cx="730251" cy="908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/>
        </p:nvSpPr>
        <p:spPr bwMode="auto">
          <a:xfrm>
            <a:off x="4165601" y="685802"/>
            <a:ext cx="7772400" cy="4349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5924" tIns="47963" rIns="95924" bIns="47963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Судебно – исковая работа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1" name="Прямоугольник 9"/>
          <p:cNvSpPr>
            <a:spLocks noChangeArrowheads="1"/>
          </p:cNvSpPr>
          <p:nvPr/>
        </p:nvSpPr>
        <p:spPr bwMode="auto">
          <a:xfrm>
            <a:off x="2717800" y="1543050"/>
            <a:ext cx="10515600" cy="11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1" rIns="91440" bIns="45721">
            <a:spAutoFit/>
          </a:bodyPr>
          <a:lstStyle/>
          <a:p>
            <a:pPr algn="ctr"/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Взыскание финансовых санкций за непредставление в установленные сроки необходимых для осуществления индивидуального (персонифицированного) учета в системах обязательного пенсионного страхования и обязательного социального страхования сведений, либо представление страхователем неполных и  (или) недостоверных сведений о застрахованных лицах (ст.17 ФЗ №27-ФЗ)</a:t>
            </a:r>
          </a:p>
        </p:txBody>
      </p:sp>
      <p:sp>
        <p:nvSpPr>
          <p:cNvPr id="2062" name="Прямоугольник 10"/>
          <p:cNvSpPr>
            <a:spLocks noChangeArrowheads="1"/>
          </p:cNvSpPr>
          <p:nvPr/>
        </p:nvSpPr>
        <p:spPr bwMode="auto">
          <a:xfrm>
            <a:off x="4013200" y="2706689"/>
            <a:ext cx="8128000" cy="615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1" rIns="91440" bIns="45721">
            <a:spAutoFit/>
          </a:bodyPr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Рассмотрено  1175 заявлений на сумму  3 896,2 тыс.руб. </a:t>
            </a:r>
          </a:p>
          <a:p>
            <a:pPr algn="ctr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Удовлетворено  1095  заявлений на сумму  3098,0 тыс.руб.  -  93,8%</a:t>
            </a:r>
          </a:p>
        </p:txBody>
      </p:sp>
      <p:sp>
        <p:nvSpPr>
          <p:cNvPr id="2063" name="Rectangle 2"/>
          <p:cNvSpPr>
            <a:spLocks noGrp="1" noChangeArrowheads="1"/>
          </p:cNvSpPr>
          <p:nvPr/>
        </p:nvSpPr>
        <p:spPr bwMode="auto">
          <a:xfrm>
            <a:off x="3403601" y="3124200"/>
            <a:ext cx="92202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24" tIns="47963" rIns="95924" bIns="47963" anchor="ctr"/>
          <a:lstStyle/>
          <a:p>
            <a:pPr algn="ctr"/>
            <a:endParaRPr lang="ru-RU" b="1" dirty="0">
              <a:solidFill>
                <a:srgbClr val="008000"/>
              </a:solidFill>
              <a:latin typeface="Calibri" pitchFamily="34" charset="0"/>
            </a:endParaRPr>
          </a:p>
          <a:p>
            <a:pPr algn="ctr"/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Взыскание административных штрафов, в порядке установленном Кодексом Российской Федерации об административных правонарушениях</a:t>
            </a:r>
          </a:p>
        </p:txBody>
      </p:sp>
      <p:sp>
        <p:nvSpPr>
          <p:cNvPr id="2064" name="Rectangle 4"/>
          <p:cNvSpPr>
            <a:spLocks noGrp="1" noChangeArrowheads="1"/>
          </p:cNvSpPr>
          <p:nvPr/>
        </p:nvSpPr>
        <p:spPr bwMode="auto">
          <a:xfrm>
            <a:off x="2032001" y="4267200"/>
            <a:ext cx="12573001" cy="71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24" tIns="47963" rIns="95924" bIns="47963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Рассмотрено 5975 дел на сумму  423,8 тыс.руб. </a:t>
            </a:r>
          </a:p>
          <a:p>
            <a:pPr algn="ctr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Вынесено 5975 постановлений о привлечении к административной ответственности </a:t>
            </a:r>
          </a:p>
          <a:p>
            <a:pPr algn="ctr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на сумму 423,8 тыс.руб. – 100%</a:t>
            </a:r>
          </a:p>
          <a:p>
            <a:pPr algn="ctr"/>
            <a:endParaRPr lang="ru-RU" b="1" dirty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2065" name="Rectangle 2"/>
          <p:cNvSpPr>
            <a:spLocks noGrp="1" noChangeArrowheads="1"/>
          </p:cNvSpPr>
          <p:nvPr/>
        </p:nvSpPr>
        <p:spPr bwMode="auto">
          <a:xfrm>
            <a:off x="4089402" y="5791200"/>
            <a:ext cx="7143749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24" tIns="47963" rIns="95924" bIns="47963" anchor="ctr"/>
          <a:lstStyle/>
          <a:p>
            <a:pPr algn="ctr"/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Взыскание переплат пенсий, пособий и иных выплат</a:t>
            </a:r>
          </a:p>
        </p:txBody>
      </p:sp>
      <p:sp>
        <p:nvSpPr>
          <p:cNvPr id="2066" name="Rectangle 4"/>
          <p:cNvSpPr>
            <a:spLocks noGrp="1" noChangeArrowheads="1"/>
          </p:cNvSpPr>
          <p:nvPr/>
        </p:nvSpPr>
        <p:spPr bwMode="auto">
          <a:xfrm>
            <a:off x="4318001" y="6172201"/>
            <a:ext cx="7162800" cy="51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24" tIns="47963" rIns="95924" bIns="47963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Рассмотрено 1656 исков на сумму 130 764,0 тыс.руб. </a:t>
            </a:r>
          </a:p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Удовлетворен  </a:t>
            </a:r>
            <a:r>
              <a:rPr lang="ru-RU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1591 </a:t>
            </a:r>
            <a:r>
              <a:rPr lang="ru-RU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иск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  сумму 126 218,5 тыс.руб. –  96,0 %</a:t>
            </a:r>
          </a:p>
          <a:p>
            <a:pPr algn="ctr"/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7" name="Rectangle 2"/>
          <p:cNvSpPr>
            <a:spLocks noGrp="1" noChangeArrowheads="1"/>
          </p:cNvSpPr>
          <p:nvPr/>
        </p:nvSpPr>
        <p:spPr bwMode="auto">
          <a:xfrm>
            <a:off x="3098801" y="7239000"/>
            <a:ext cx="9829801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24" tIns="47963" rIns="95924" bIns="47963" anchor="ctr"/>
          <a:lstStyle/>
          <a:p>
            <a:pPr algn="ctr"/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Возложение обязанности на страхователя представить сведения о застрахованных лицах</a:t>
            </a:r>
          </a:p>
        </p:txBody>
      </p:sp>
      <p:sp>
        <p:nvSpPr>
          <p:cNvPr id="2068" name="Rectangle 4"/>
          <p:cNvSpPr>
            <a:spLocks noGrp="1" noChangeArrowheads="1"/>
          </p:cNvSpPr>
          <p:nvPr/>
        </p:nvSpPr>
        <p:spPr bwMode="auto">
          <a:xfrm>
            <a:off x="4318001" y="7696200"/>
            <a:ext cx="698182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24" tIns="47963" rIns="95924" bIns="47963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Рассмотрено 820 исков </a:t>
            </a:r>
          </a:p>
          <a:p>
            <a:pPr algn="ctr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Удовлетворено  818 исков –  99,8 %</a:t>
            </a:r>
          </a:p>
          <a:p>
            <a:pPr algn="ctr"/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9" name="Рисунок 21" descr="иск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28400" y="5486400"/>
            <a:ext cx="2362201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B85310-F1EF-4883-B12E-DE08E14CAF42}" type="slidenum">
              <a:rPr lang="ru-RU"/>
              <a:pPr>
                <a:defRPr/>
              </a:pPr>
              <a:t>52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="" xmlns:a16="http://schemas.microsoft.com/office/drawing/2014/main" id="{52A987F7-D57E-BB41-B3EA-950F84B4CD3E}"/>
              </a:ext>
            </a:extLst>
          </p:cNvPr>
          <p:cNvSpPr/>
          <p:nvPr/>
        </p:nvSpPr>
        <p:spPr>
          <a:xfrm>
            <a:off x="1422400" y="6400800"/>
            <a:ext cx="3581401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="" xmlns:a16="http://schemas.microsoft.com/office/drawing/2014/main" id="{BDF85312-D25B-9B40-ADC3-61FC7DB3A4EC}"/>
              </a:ext>
            </a:extLst>
          </p:cNvPr>
          <p:cNvSpPr/>
          <p:nvPr/>
        </p:nvSpPr>
        <p:spPr>
          <a:xfrm>
            <a:off x="10109203" y="7013"/>
            <a:ext cx="6146846" cy="3955387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1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59268"/>
            <a:ext cx="730955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89" name="Rectangle 1"/>
          <p:cNvSpPr>
            <a:spLocks noChangeArrowheads="1"/>
          </p:cNvSpPr>
          <p:nvPr/>
        </p:nvSpPr>
        <p:spPr bwMode="auto">
          <a:xfrm>
            <a:off x="1727201" y="2235854"/>
            <a:ext cx="13563600" cy="6109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defTabSz="914399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2024 год ОСФР по Омской области (далее </a:t>
            </a: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Отделение) с целью социального обеспечения граждан было проведено 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76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конкурентных процедур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определения поставщиков (подрядчиков, исполнителей) и осуществлено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123 закупки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единственного поставщика (подрядчика, исполнителя). Суммарная начальная (максимальная) цена контрактов и цена контрактов, заключаемых с единственным поставщиком, составила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300,5 млн.  рублей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что составляет 13,2 % от сметы Отделения, из которых:</a:t>
            </a:r>
          </a:p>
          <a:p>
            <a:pPr indent="450850" algn="just" defTabSz="914399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457200" lvl="1" algn="just" defTabSz="914399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осуществлено с целью обеспечения потребности в 2023 году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indent="450850" algn="just" defTabSz="91439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	на сумму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53,8 млн. рублей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(50,7 млн. рублей </a:t>
            </a: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конкурентные/ 3,1 млн. рублей </a:t>
            </a: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ед.поставщик) с целью обеспечения застрахованных лиц, получивших повреждение здоровья вследствие несчастного случая на производстве и/или профессионального заболевания;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indent="450850" algn="just" defTabSz="91439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	на сумму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27,2 млн. рублей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(25,6 млн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рублей   </a:t>
            </a: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конкурентные/ 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1,6 млн. рублей </a:t>
            </a: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ед.поставщик) с целью обеспечения граждан санаторно-курортным лечением и по авиаперевозкам граждан, имеющих право на получение государственной социальной помощи в виде набора социальных услуг, к месту лечения и обратно;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indent="450850" algn="just" defTabSz="914399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сумму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130,8 млн. рублей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117,3 млн. рублей </a:t>
            </a: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конкурентные/ 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13,5 млн. рублей </a:t>
            </a: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ед.поставщик) с целью обеспечения инвалидов и отдельных категорий граждан из числа ветеранов;</a:t>
            </a:r>
          </a:p>
          <a:p>
            <a:pPr indent="450850" algn="just" defTabSz="91439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2.1.	</a:t>
            </a:r>
            <a:r>
              <a:rPr lang="ru-RU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осуществлено с целью обеспечения потребности в 2024 году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indent="450850" algn="just" defTabSz="91439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	на сумму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3,7 млн. рублей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3,7 млн. рублей </a:t>
            </a: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конкурентные) с целью обеспечения застрахованных лиц, получивших повреждение здоровья вследствие несчастного случая на производстве и/или профессионального заболевания;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indent="450850" algn="just" defTabSz="91439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	на сумму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74,6 млн. рублей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73,4 млн. рублей </a:t>
            </a: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конкурентные/ 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1,2 млн. рублей –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ед.поставщик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целью обеспечения граждан санаторно-курортным лечением;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450850" indent="450850" algn="just" defTabSz="914399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сумму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10,3 млн. рублей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7,6 млн. рублей </a:t>
            </a: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конкурентные/ 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2,7 млн. рублей </a:t>
            </a: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ед.поставщик) с целью </a:t>
            </a:r>
          </a:p>
          <a:p>
            <a:pPr indent="450850" algn="just" defTabSz="91439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обеспечения инвалидов и отдельных категорий граждан из числа ветеранов;</a:t>
            </a:r>
          </a:p>
          <a:p>
            <a:pPr indent="450850" algn="just" defTabSz="914399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indent="450850" algn="ctr" defTabSz="91439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информационный компонент СФР </a:t>
            </a: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ОТКРЫТЫЙ КОНТРАКТ</a:t>
            </a: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направлено около </a:t>
            </a:r>
          </a:p>
          <a:p>
            <a:pPr indent="450850" algn="ctr" defTabSz="91439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60 конкурентных закупок социального назначения.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44фз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81832" y="7162801"/>
            <a:ext cx="2032770" cy="1798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закупки.JPG"/>
          <p:cNvPicPr>
            <a:picLocks noChangeAspect="1"/>
          </p:cNvPicPr>
          <p:nvPr/>
        </p:nvPicPr>
        <p:blipFill>
          <a:blip r:embed="rId5" cstate="print"/>
          <a:srcRect t="14286" b="9524"/>
          <a:stretch>
            <a:fillRect/>
          </a:stretch>
        </p:blipFill>
        <p:spPr>
          <a:xfrm>
            <a:off x="5156199" y="304800"/>
            <a:ext cx="5715001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12014201" y="8458201"/>
            <a:ext cx="3793067" cy="486833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53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Прямая со стрелкой 37"/>
          <p:cNvCxnSpPr/>
          <p:nvPr/>
        </p:nvCxnSpPr>
        <p:spPr>
          <a:xfrm flipH="1" flipV="1">
            <a:off x="7213600" y="2667000"/>
            <a:ext cx="228601" cy="533400"/>
          </a:xfrm>
          <a:prstGeom prst="straightConnector1">
            <a:avLst/>
          </a:prstGeom>
          <a:ln>
            <a:solidFill>
              <a:schemeClr val="bg1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 flipV="1">
            <a:off x="5842001" y="2743202"/>
            <a:ext cx="457200" cy="457199"/>
          </a:xfrm>
          <a:prstGeom prst="straightConnector1">
            <a:avLst/>
          </a:prstGeom>
          <a:ln>
            <a:solidFill>
              <a:schemeClr val="bg1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1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8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135467"/>
            <a:ext cx="730955" cy="893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Содержимое 5"/>
          <p:cNvGraphicFramePr>
            <a:graphicFrameLocks/>
          </p:cNvGraphicFramePr>
          <p:nvPr/>
        </p:nvGraphicFramePr>
        <p:xfrm>
          <a:off x="10947402" y="1828800"/>
          <a:ext cx="181451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4512"/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Монтаж поручней на крыльце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461000" y="3124200"/>
          <a:ext cx="4648201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8201"/>
              </a:tblGrid>
              <a:tr h="944880">
                <a:tc>
                  <a:txBody>
                    <a:bodyPr/>
                    <a:lstStyle/>
                    <a:p>
                      <a:pPr marL="0" marR="0" indent="0" algn="ctr" defTabSz="8984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капитального ремонта                                                       с 2012-2024 г.г. 8 290,8</a:t>
                      </a:r>
                      <a:r>
                        <a:rPr lang="ru-RU" sz="19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9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Содержимое 5"/>
          <p:cNvGraphicFramePr>
            <a:graphicFrameLocks/>
          </p:cNvGraphicFramePr>
          <p:nvPr/>
        </p:nvGraphicFramePr>
        <p:xfrm>
          <a:off x="7899402" y="1752600"/>
          <a:ext cx="2911476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1476"/>
              </a:tblGrid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Перепланировка санитарных комнат с установкой опорного оборудования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" name="Picture 3" descr="C:\Users\pk1\Pictures\Пленка\Desktop\d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4613" y="4191000"/>
            <a:ext cx="2852587" cy="1524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727200" y="1752600"/>
          <a:ext cx="1728192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</a:tblGrid>
              <a:tr h="131064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Устройство и модернизация существующих  пандусов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Содержимое 5"/>
          <p:cNvGraphicFramePr>
            <a:graphicFrameLocks/>
          </p:cNvGraphicFramePr>
          <p:nvPr/>
        </p:nvGraphicFramePr>
        <p:xfrm>
          <a:off x="12852401" y="1676400"/>
          <a:ext cx="25908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Устройство кабин для приема МГН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Содержимое 5"/>
          <p:cNvGraphicFramePr>
            <a:graphicFrameLocks/>
          </p:cNvGraphicFramePr>
          <p:nvPr/>
        </p:nvGraphicFramePr>
        <p:xfrm>
          <a:off x="3632202" y="1905000"/>
          <a:ext cx="1901552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1552"/>
              </a:tblGrid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Расширение входной площадки крыльца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5" name="Прямая со стрелкой 14"/>
          <p:cNvCxnSpPr/>
          <p:nvPr/>
        </p:nvCxnSpPr>
        <p:spPr>
          <a:xfrm flipV="1">
            <a:off x="7747001" y="3962400"/>
            <a:ext cx="0" cy="217488"/>
          </a:xfrm>
          <a:prstGeom prst="straightConnector1">
            <a:avLst/>
          </a:prstGeom>
          <a:ln w="1905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Содержимое 5"/>
          <p:cNvGraphicFramePr>
            <a:graphicFrameLocks noGrp="1"/>
          </p:cNvGraphicFramePr>
          <p:nvPr/>
        </p:nvGraphicFramePr>
        <p:xfrm>
          <a:off x="5842002" y="1524000"/>
          <a:ext cx="1893614" cy="1066800"/>
        </p:xfrm>
        <a:graphic>
          <a:graphicData uri="http://schemas.openxmlformats.org/drawingml/2006/table">
            <a:tbl>
              <a:tblPr/>
              <a:tblGrid>
                <a:gridCol w="1893614"/>
              </a:tblGrid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Расширение тамбуров, дверных проемов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5461002" y="5791200"/>
          <a:ext cx="56388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8800"/>
              </a:tblGrid>
              <a:tr h="822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Приобретение оборудования и спецприспособлений                                      с 2012-2024 г.г. 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10 020,5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руб.</a:t>
                      </a:r>
                      <a:endParaRPr lang="ru-RU" sz="16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117600" y="6400800"/>
          <a:ext cx="3770635" cy="53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0635"/>
              </a:tblGrid>
              <a:tr h="538480"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Портативный цифровой увеличитель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9C7D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Содержимое 5"/>
          <p:cNvGraphicFramePr>
            <a:graphicFrameLocks/>
          </p:cNvGraphicFramePr>
          <p:nvPr/>
        </p:nvGraphicFramePr>
        <p:xfrm>
          <a:off x="584200" y="7909560"/>
          <a:ext cx="3505200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</a:tblGrid>
              <a:tr h="762000">
                <a:tc>
                  <a:txBody>
                    <a:bodyPr/>
                    <a:lstStyle/>
                    <a:p>
                      <a:pPr marL="0" marR="0" indent="0" algn="ctr" defTabSz="8984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Световые, звуковые маяки, Информационное табло «Бегущая строка»</a:t>
                      </a:r>
                    </a:p>
                  </a:txBody>
                  <a:tcPr>
                    <a:solidFill>
                      <a:srgbClr val="F9C7D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Содержимое 5"/>
          <p:cNvGraphicFramePr>
            <a:graphicFrameLocks/>
          </p:cNvGraphicFramePr>
          <p:nvPr/>
        </p:nvGraphicFramePr>
        <p:xfrm>
          <a:off x="5613400" y="7223760"/>
          <a:ext cx="137160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</a:tblGrid>
              <a:tr h="538480"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Опорные поручни</a:t>
                      </a:r>
                    </a:p>
                  </a:txBody>
                  <a:tcPr>
                    <a:solidFill>
                      <a:srgbClr val="F9C7D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7366001" y="6629400"/>
          <a:ext cx="2096617" cy="120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6617"/>
              </a:tblGrid>
              <a:tr h="1209040">
                <a:tc>
                  <a:txBody>
                    <a:bodyPr/>
                    <a:lstStyle/>
                    <a:p>
                      <a:pPr marL="0" marR="0" indent="0" algn="ctr" defTabSz="8984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Вертикальная подъемная платформа, лестничный подъемник</a:t>
                      </a:r>
                      <a:endParaRPr lang="ru-RU" sz="15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9C7D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Содержимое 5"/>
          <p:cNvGraphicFramePr>
            <a:graphicFrameLocks/>
          </p:cNvGraphicFramePr>
          <p:nvPr/>
        </p:nvGraphicFramePr>
        <p:xfrm>
          <a:off x="1041401" y="5791200"/>
          <a:ext cx="4072260" cy="53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2260"/>
              </a:tblGrid>
              <a:tr h="53848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Напольные тактильно - рельефные указатели</a:t>
                      </a:r>
                      <a:endParaRPr lang="ru-RU" sz="15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9C7D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889000" y="7010400"/>
          <a:ext cx="4099497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9497"/>
              </a:tblGrid>
              <a:tr h="76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Переносные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сурдотехнические</a:t>
                      </a:r>
                      <a:r>
                        <a:rPr kumimoji="0"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устройства для слабослышащих </a:t>
                      </a:r>
                    </a:p>
                  </a:txBody>
                  <a:tcPr>
                    <a:solidFill>
                      <a:srgbClr val="F9C7D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5537201" y="6477000"/>
          <a:ext cx="1533129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3129"/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Система вызова помощи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9C7D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Содержимое 5"/>
          <p:cNvGraphicFramePr>
            <a:graphicFrameLocks/>
          </p:cNvGraphicFramePr>
          <p:nvPr/>
        </p:nvGraphicFramePr>
        <p:xfrm>
          <a:off x="11252200" y="5486400"/>
          <a:ext cx="1872208" cy="98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</a:tblGrid>
              <a:tr h="985520"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Дорожные знаки  для автостоянок для инвалидов</a:t>
                      </a:r>
                    </a:p>
                  </a:txBody>
                  <a:tcPr>
                    <a:solidFill>
                      <a:srgbClr val="F9C7D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12623800" y="7239000"/>
          <a:ext cx="2971798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798"/>
              </a:tblGrid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Текстовая и графическая информация – знаки, выполненные рельефно - точечным шрифтом Брайля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9C7D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9804401" y="6781800"/>
          <a:ext cx="2185392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5392"/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Универсальный</a:t>
                      </a:r>
                      <a:r>
                        <a:rPr lang="ru-RU" sz="15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ержатель для трости и костылей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9C7DC"/>
                    </a:solidFill>
                  </a:tcPr>
                </a:tc>
              </a:tr>
            </a:tbl>
          </a:graphicData>
        </a:graphic>
      </p:graphicFrame>
      <p:sp>
        <p:nvSpPr>
          <p:cNvPr id="30" name="Заголовок 1"/>
          <p:cNvSpPr txBox="1">
            <a:spLocks/>
          </p:cNvSpPr>
          <p:nvPr/>
        </p:nvSpPr>
        <p:spPr bwMode="auto">
          <a:xfrm>
            <a:off x="2794000" y="381000"/>
            <a:ext cx="11201401" cy="9906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0" tIns="45721" rIns="91440" bIns="45721" anchor="ctr"/>
          <a:lstStyle/>
          <a:p>
            <a:pPr algn="ctr">
              <a:defRPr/>
            </a:pPr>
            <a:endParaRPr lang="ru-RU" sz="2100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ru-RU" sz="2100" dirty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Направления работы по повышению показателей  уровня доступности зданий и помещений ОСФР по Омской области для </a:t>
            </a:r>
            <a:r>
              <a:rPr lang="ru-RU" sz="2100" dirty="0" err="1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маломобильных</a:t>
            </a:r>
            <a:r>
              <a:rPr lang="ru-RU" sz="2100" dirty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групп населения (МГН) в рамках реализации государственной программы РФ  </a:t>
            </a:r>
            <a:r>
              <a:rPr lang="ru-RU" sz="21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«Доступная среда»</a:t>
            </a:r>
            <a:r>
              <a:rPr lang="ru-RU" sz="2100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100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</a:br>
            <a:endParaRPr lang="ru-RU" sz="2100" dirty="0">
              <a:solidFill>
                <a:srgbClr val="000099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9728199" y="4038600"/>
          <a:ext cx="5989166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9166"/>
              </a:tblGrid>
              <a:tr h="1310640"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Взаимодействие с</a:t>
                      </a: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ru-RU" sz="1600" b="0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Министерством труда и социального развития</a:t>
                      </a:r>
                      <a:r>
                        <a:rPr lang="ru-RU" sz="16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Омской области</a:t>
                      </a: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endParaRPr lang="ru-RU" sz="1600" b="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Администрациями муниципальных  образований</a:t>
                      </a: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endParaRPr lang="ru-RU" sz="1600" b="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Общественными организациями</a:t>
                      </a:r>
                      <a:r>
                        <a:rPr lang="ru-RU" sz="16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1879600" y="3810000"/>
          <a:ext cx="3568501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8501"/>
              </a:tblGrid>
              <a:tr h="944880">
                <a:tc>
                  <a:txBody>
                    <a:bodyPr/>
                    <a:lstStyle/>
                    <a:p>
                      <a:pPr algn="ctr"/>
                      <a:r>
                        <a:rPr lang="ru-RU" sz="19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Паспортизация и актуализация</a:t>
                      </a:r>
                      <a:r>
                        <a:rPr lang="ru-RU" sz="19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объектов СФР</a:t>
                      </a:r>
                      <a:endParaRPr lang="ru-RU" sz="19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/>
        </p:nvGraphicFramePr>
        <p:xfrm>
          <a:off x="965200" y="4724400"/>
          <a:ext cx="516394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3940"/>
              </a:tblGrid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 мероприятий по повышению доступности для инвалидов объектов </a:t>
                      </a:r>
                      <a:r>
                        <a:rPr kumimoji="0"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предоставляемых в них услуг («Дорожная карта») 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34" name="Прямая со стрелкой 33"/>
          <p:cNvCxnSpPr/>
          <p:nvPr/>
        </p:nvCxnSpPr>
        <p:spPr>
          <a:xfrm flipH="1" flipV="1">
            <a:off x="6070601" y="5029200"/>
            <a:ext cx="360363" cy="0"/>
          </a:xfrm>
          <a:prstGeom prst="straightConnector1">
            <a:avLst/>
          </a:prstGeom>
          <a:ln w="1905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 flipV="1">
            <a:off x="4089400" y="3048000"/>
            <a:ext cx="1219200" cy="581027"/>
          </a:xfrm>
          <a:prstGeom prst="straightConnector1">
            <a:avLst/>
          </a:prstGeom>
          <a:ln>
            <a:solidFill>
              <a:schemeClr val="bg1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8661399" y="2743200"/>
            <a:ext cx="228601" cy="381000"/>
          </a:xfrm>
          <a:prstGeom prst="straightConnector1">
            <a:avLst/>
          </a:prstGeom>
          <a:ln>
            <a:solidFill>
              <a:schemeClr val="bg1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10261600" y="2743200"/>
            <a:ext cx="990601" cy="457200"/>
          </a:xfrm>
          <a:prstGeom prst="straightConnector1">
            <a:avLst/>
          </a:prstGeom>
          <a:ln>
            <a:solidFill>
              <a:schemeClr val="bg1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10337800" y="2895600"/>
            <a:ext cx="2667000" cy="876300"/>
          </a:xfrm>
          <a:prstGeom prst="straightConnector1">
            <a:avLst/>
          </a:prstGeom>
          <a:ln>
            <a:solidFill>
              <a:schemeClr val="bg1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Содержимое 5"/>
          <p:cNvGraphicFramePr>
            <a:graphicFrameLocks/>
          </p:cNvGraphicFramePr>
          <p:nvPr/>
        </p:nvGraphicFramePr>
        <p:xfrm>
          <a:off x="13233400" y="6096000"/>
          <a:ext cx="1728192" cy="98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</a:tblGrid>
              <a:tr h="985520"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Травмобезопасное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поворотное зеркало</a:t>
                      </a:r>
                    </a:p>
                  </a:txBody>
                  <a:tcPr>
                    <a:solidFill>
                      <a:srgbClr val="F9C7DC"/>
                    </a:solidFill>
                  </a:tcPr>
                </a:tc>
              </a:tr>
            </a:tbl>
          </a:graphicData>
        </a:graphic>
      </p:graphicFrame>
      <p:cxnSp>
        <p:nvCxnSpPr>
          <p:cNvPr id="44" name="Прямая со стрелкой 43"/>
          <p:cNvCxnSpPr/>
          <p:nvPr/>
        </p:nvCxnSpPr>
        <p:spPr>
          <a:xfrm>
            <a:off x="9347200" y="5029200"/>
            <a:ext cx="350837" cy="0"/>
          </a:xfrm>
          <a:prstGeom prst="straightConnector1">
            <a:avLst/>
          </a:prstGeom>
          <a:ln w="1905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Содержимое 6"/>
          <p:cNvGraphicFramePr>
            <a:graphicFrameLocks noGrp="1"/>
          </p:cNvGraphicFramePr>
          <p:nvPr>
            <p:ph idx="1"/>
          </p:nvPr>
        </p:nvGraphicFramePr>
        <p:xfrm>
          <a:off x="4258296" y="7848600"/>
          <a:ext cx="8136905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4248473"/>
              </a:tblGrid>
              <a:tr h="76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объектов, в которых осуществляется прием населения по состоянию на 01.01.2025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 них, полностью соответствующих требованиям  доступности для МГН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" name="Содержимое 6"/>
          <p:cNvGraphicFramePr>
            <a:graphicFrameLocks/>
          </p:cNvGraphicFramePr>
          <p:nvPr/>
        </p:nvGraphicFramePr>
        <p:xfrm>
          <a:off x="4258296" y="8656320"/>
          <a:ext cx="8136905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4248473"/>
              </a:tblGrid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47" name="Прямая со стрелкой 46"/>
          <p:cNvCxnSpPr/>
          <p:nvPr/>
        </p:nvCxnSpPr>
        <p:spPr>
          <a:xfrm flipH="1">
            <a:off x="5080000" y="6172200"/>
            <a:ext cx="288924" cy="0"/>
          </a:xfrm>
          <a:prstGeom prst="straightConnector1">
            <a:avLst/>
          </a:prstGeom>
          <a:ln>
            <a:solidFill>
              <a:schemeClr val="bg1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>
            <a:off x="4927600" y="6553200"/>
            <a:ext cx="517525" cy="381000"/>
          </a:xfrm>
          <a:prstGeom prst="straightConnector1">
            <a:avLst/>
          </a:prstGeom>
          <a:ln>
            <a:solidFill>
              <a:schemeClr val="bg1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11099800" y="6477000"/>
            <a:ext cx="431801" cy="287337"/>
          </a:xfrm>
          <a:prstGeom prst="straightConnector1">
            <a:avLst/>
          </a:prstGeom>
          <a:ln>
            <a:solidFill>
              <a:schemeClr val="bg1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Номер слайда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:a16="http://schemas.microsoft.com/office/drawing/2014/main" xmlns="" id="{52A987F7-D57E-BB41-B3EA-950F84B4CD3E}"/>
              </a:ext>
            </a:extLst>
          </p:cNvPr>
          <p:cNvSpPr/>
          <p:nvPr/>
        </p:nvSpPr>
        <p:spPr>
          <a:xfrm>
            <a:off x="1422400" y="6400800"/>
            <a:ext cx="3581401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xmlns="" id="{BDF85312-D25B-9B40-ADC3-61FC7DB3A4EC}"/>
              </a:ext>
            </a:extLst>
          </p:cNvPr>
          <p:cNvSpPr/>
          <p:nvPr/>
        </p:nvSpPr>
        <p:spPr>
          <a:xfrm>
            <a:off x="10109203" y="7013"/>
            <a:ext cx="6146846" cy="3955387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1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59268"/>
            <a:ext cx="730955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4"/>
          <p:cNvSpPr>
            <a:spLocks noChangeArrowheads="1"/>
          </p:cNvSpPr>
          <p:nvPr/>
        </p:nvSpPr>
        <p:spPr bwMode="auto">
          <a:xfrm>
            <a:off x="3098800" y="710558"/>
            <a:ext cx="11506201" cy="46009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89889" tIns="44944" rIns="89889" bIns="44944" anchor="ctr">
            <a:spAutoFit/>
          </a:bodyPr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Информационно-разъяснительная работа в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2024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году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260598" y="1456528"/>
            <a:ext cx="13420240" cy="2918732"/>
          </a:xfrm>
          <a:prstGeom prst="rect">
            <a:avLst/>
          </a:prstGeom>
          <a:ln w="9525">
            <a:solidFill>
              <a:schemeClr val="accent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1262" tIns="40632" rIns="81262" bIns="40632" anchor="ctr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defRPr/>
            </a:pPr>
            <a:r>
              <a:rPr lang="ru-RU" sz="2400" dirty="0">
                <a:solidFill>
                  <a:srgbClr val="000099"/>
                </a:solidFill>
              </a:rPr>
              <a:t>            </a:t>
            </a:r>
            <a:r>
              <a:rPr lang="ru-RU" sz="2400" i="1" dirty="0">
                <a:solidFill>
                  <a:srgbClr val="000099"/>
                </a:solidFill>
              </a:rPr>
              <a:t>Главными темами информационно-разъяснительной работы в </a:t>
            </a:r>
            <a:r>
              <a:rPr lang="ru-RU" sz="2400" i="1" dirty="0" smtClean="0">
                <a:solidFill>
                  <a:srgbClr val="000099"/>
                </a:solidFill>
              </a:rPr>
              <a:t>2024 </a:t>
            </a:r>
            <a:r>
              <a:rPr lang="ru-RU" sz="2400" i="1" dirty="0">
                <a:solidFill>
                  <a:srgbClr val="000099"/>
                </a:solidFill>
              </a:rPr>
              <a:t>г. стали: 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DEF6F1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меры социальной поддержки семей с детьми и беременных женщин;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DEF6F1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возможности и преимущества получения государственных услуг в электронном виде; 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DEF6F1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повышение финансовой грамотности населения и </a:t>
            </a:r>
            <a:r>
              <a:rPr lang="ru-RU" sz="2400" dirty="0" smtClean="0">
                <a:solidFill>
                  <a:srgbClr val="DEF6F1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400" dirty="0">
                <a:solidFill>
                  <a:srgbClr val="DEF6F1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финансовой культуры; 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ECFAF7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реализация проекта «Все о будущей пенсии для учебы и жизни» для </a:t>
            </a:r>
            <a:r>
              <a:rPr lang="ru-RU" sz="2400" dirty="0" smtClean="0">
                <a:solidFill>
                  <a:srgbClr val="ECFAF7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старшеклассников </a:t>
            </a:r>
            <a:r>
              <a:rPr lang="ru-RU" sz="2400" dirty="0">
                <a:solidFill>
                  <a:srgbClr val="ECFAF7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и учащихся </a:t>
            </a:r>
            <a:r>
              <a:rPr lang="ru-RU" sz="2400" dirty="0" err="1" smtClean="0">
                <a:solidFill>
                  <a:srgbClr val="ECFAF7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Ссузов</a:t>
            </a:r>
            <a:r>
              <a:rPr lang="ru-RU" sz="2400" dirty="0">
                <a:solidFill>
                  <a:srgbClr val="ECFAF7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" name="Рисунок 22" descr="Screenshot_2021-03-01 «Радио России» - ГТРК Иртыш 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40413" y="6492214"/>
            <a:ext cx="3356418" cy="1026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Вести_F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785600" y="4953000"/>
            <a:ext cx="3400634" cy="815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55</a:t>
            </a:fld>
            <a:endParaRPr lang="ru-RU"/>
          </a:p>
        </p:txBody>
      </p:sp>
      <p:pic>
        <p:nvPicPr>
          <p:cNvPr id="18" name="Рисунок 17" descr="IMG_872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13200" y="4724400"/>
            <a:ext cx="5562600" cy="366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Вечерка лог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52200" y="6934200"/>
            <a:ext cx="3962400" cy="1660052"/>
          </a:xfrm>
          <a:prstGeom prst="rect">
            <a:avLst/>
          </a:prstGeom>
        </p:spPr>
      </p:pic>
      <p:sp>
        <p:nvSpPr>
          <p:cNvPr id="23" name="object 2">
            <a:extLst>
              <a:ext uri="{FF2B5EF4-FFF2-40B4-BE49-F238E27FC236}">
                <a16:creationId xmlns:a16="http://schemas.microsoft.com/office/drawing/2014/main" xmlns="" id="{52A987F7-D57E-BB41-B3EA-950F84B4CD3E}"/>
              </a:ext>
            </a:extLst>
          </p:cNvPr>
          <p:cNvSpPr/>
          <p:nvPr/>
        </p:nvSpPr>
        <p:spPr>
          <a:xfrm>
            <a:off x="1422400" y="6400800"/>
            <a:ext cx="3581401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xmlns="" id="{BDF85312-D25B-9B40-ADC3-61FC7DB3A4EC}"/>
              </a:ext>
            </a:extLst>
          </p:cNvPr>
          <p:cNvSpPr/>
          <p:nvPr/>
        </p:nvSpPr>
        <p:spPr>
          <a:xfrm>
            <a:off x="10109155" y="0"/>
            <a:ext cx="6146846" cy="3955387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1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912" y="59268"/>
            <a:ext cx="730955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5951759" y="1029606"/>
            <a:ext cx="9339042" cy="1051554"/>
          </a:xfrm>
          <a:prstGeom prst="rect">
            <a:avLst/>
          </a:prstGeom>
          <a:ln w="9525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1262" tIns="40632" rIns="81262" bIns="40632" anchor="ctr">
            <a:spAutoFit/>
          </a:bodyPr>
          <a:lstStyle/>
          <a:p>
            <a:pPr algn="just">
              <a:defRPr/>
            </a:pPr>
            <a:r>
              <a:rPr lang="ru-RU" sz="2100" dirty="0">
                <a:solidFill>
                  <a:srgbClr val="000099"/>
                </a:solidFill>
              </a:rPr>
              <a:t> </a:t>
            </a:r>
            <a:r>
              <a:rPr lang="ru-RU" sz="21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 итогам 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1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года пресс-службой совместно со специалистами отделения Социального фонда России по Омской области 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подготовлено </a:t>
            </a:r>
            <a:r>
              <a:rPr lang="ru-RU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104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пресс-релиза </a:t>
            </a:r>
            <a:r>
              <a:rPr lang="ru-RU" sz="21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 пенсионную и социальную 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тематику.</a:t>
            </a:r>
            <a:endParaRPr lang="ru-RU" sz="21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918200" y="2362200"/>
            <a:ext cx="9339042" cy="2990546"/>
          </a:xfrm>
          <a:prstGeom prst="rect">
            <a:avLst/>
          </a:prstGeom>
          <a:ln w="9525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1262" tIns="40632" rIns="81262" bIns="40632" anchor="ctr">
            <a:spAutoFit/>
          </a:bodyPr>
          <a:lstStyle/>
          <a:p>
            <a:pPr algn="just">
              <a:defRPr/>
            </a:pPr>
            <a:r>
              <a:rPr lang="ru-RU" sz="21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В печатных и электронных (ТВ, радио, 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Интернет) </a:t>
            </a:r>
            <a:r>
              <a:rPr lang="ru-RU" sz="21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СМИ г. Омска и Омской области опубликовано 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934 материала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defRPr/>
            </a:pPr>
            <a:endParaRPr lang="ru-RU" sz="21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Важная </a:t>
            </a:r>
            <a:r>
              <a:rPr lang="ru-RU" sz="21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 полезная информация Социального фонда ежедневно размещается в </a:t>
            </a:r>
            <a:r>
              <a:rPr lang="ru-RU" sz="21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аккаунтах</a:t>
            </a:r>
            <a:r>
              <a:rPr lang="ru-RU" sz="21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Отделения в социальных 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сетях:</a:t>
            </a:r>
          </a:p>
          <a:p>
            <a:pPr algn="just">
              <a:defRPr/>
            </a:pPr>
            <a:endParaRPr lang="ru-RU" sz="21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1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sz="2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 – </a:t>
            </a:r>
            <a:r>
              <a:rPr lang="ru-RU" sz="2100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vk.com</a:t>
            </a:r>
            <a:r>
              <a:rPr lang="ru-RU" sz="21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lang="ru-RU" sz="2100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sfr.omskayaobl</a:t>
            </a:r>
            <a:endParaRPr lang="ru-RU" sz="21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«Одноклассники» – </a:t>
            </a:r>
            <a:r>
              <a:rPr lang="ru-RU" sz="2100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ok.ru</a:t>
            </a:r>
            <a:r>
              <a:rPr lang="ru-RU" sz="21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/</a:t>
            </a:r>
            <a:r>
              <a:rPr lang="ru-RU" sz="2100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sfr.omskayaoblast</a:t>
            </a:r>
            <a:endParaRPr lang="ru-RU" sz="21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1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Телеграм</a:t>
            </a:r>
            <a:r>
              <a:rPr lang="ru-RU" sz="2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100" u="sng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t.me</a:t>
            </a:r>
            <a:r>
              <a:rPr lang="ru-RU" sz="21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/</a:t>
            </a:r>
            <a:r>
              <a:rPr lang="ru-RU" sz="2100" u="sng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sfr_omskayaobl</a:t>
            </a:r>
            <a:endParaRPr lang="ru-RU" sz="21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7137400" y="5562600"/>
            <a:ext cx="8064896" cy="1374719"/>
          </a:xfrm>
          <a:prstGeom prst="rect">
            <a:avLst/>
          </a:prstGeom>
          <a:ln w="9525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1262" tIns="40632" rIns="81262" bIns="40632" anchor="ctr">
            <a:spAutoFit/>
          </a:bodyPr>
          <a:lstStyle/>
          <a:p>
            <a:pPr algn="just">
              <a:defRPr/>
            </a:pP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Отделение СФР по Омской области работает в системе мониторинга социальных семей «Инцидент менеджмент», за 2024 год дано более </a:t>
            </a:r>
            <a:r>
              <a:rPr lang="ru-RU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0 000</a:t>
            </a:r>
            <a:r>
              <a:rPr lang="ru-RU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консультаций </a:t>
            </a:r>
            <a:r>
              <a:rPr lang="ru-RU" sz="21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омичам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 вопросам, входящим в компетенцию Социального фонда России.</a:t>
            </a:r>
            <a:endParaRPr lang="ru-RU" sz="21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Омская правда-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1131372">
            <a:off x="1811541" y="2510049"/>
            <a:ext cx="3651204" cy="1490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Комсомольская правда2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1152235">
            <a:off x="1614038" y="1087409"/>
            <a:ext cx="3839916" cy="791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Смигасевич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08200" y="5410200"/>
            <a:ext cx="3657600" cy="3262517"/>
          </a:xfrm>
          <a:prstGeom prst="rect">
            <a:avLst/>
          </a:prstGeom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56</a:t>
            </a:fld>
            <a:endParaRPr lang="ru-RU"/>
          </a:p>
        </p:txBody>
      </p:sp>
      <p:pic>
        <p:nvPicPr>
          <p:cNvPr id="16" name="Рисунок 15" descr="Омскрегион лого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366000" y="7391400"/>
            <a:ext cx="3852198" cy="9601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Диаграмма 35"/>
          <p:cNvGraphicFramePr/>
          <p:nvPr/>
        </p:nvGraphicFramePr>
        <p:xfrm>
          <a:off x="1346200" y="-457199"/>
          <a:ext cx="8458199" cy="6400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object 3">
            <a:extLst>
              <a:ext uri="{FF2B5EF4-FFF2-40B4-BE49-F238E27FC236}">
                <a16:creationId xmlns:a16="http://schemas.microsoft.com/office/drawing/2014/main" xmlns="" id="{9A3C503C-34C6-EE4F-97E8-E8F2C6350233}"/>
              </a:ext>
            </a:extLst>
          </p:cNvPr>
          <p:cNvSpPr/>
          <p:nvPr/>
        </p:nvSpPr>
        <p:spPr>
          <a:xfrm>
            <a:off x="50801" y="143827"/>
            <a:ext cx="1371600" cy="8856345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/>
          </a:p>
        </p:txBody>
      </p:sp>
      <p:pic>
        <p:nvPicPr>
          <p:cNvPr id="14" name="object 4">
            <a:extLst>
              <a:ext uri="{FF2B5EF4-FFF2-40B4-BE49-F238E27FC236}">
                <a16:creationId xmlns:a16="http://schemas.microsoft.com/office/drawing/2014/main" xmlns="" id="{D207D06C-5D90-0145-877E-E0A9BAC2054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42400" y="304800"/>
            <a:ext cx="732195" cy="8630050"/>
          </a:xfrm>
          <a:prstGeom prst="rect">
            <a:avLst/>
          </a:prstGeom>
        </p:spPr>
      </p:pic>
      <p:grpSp>
        <p:nvGrpSpPr>
          <p:cNvPr id="2" name="Group 14">
            <a:extLst>
              <a:ext uri="{FF2B5EF4-FFF2-40B4-BE49-F238E27FC236}">
                <a16:creationId xmlns:a16="http://schemas.microsoft.com/office/drawing/2014/main" xmlns="" id="{64E72851-F5AF-A848-A285-6BD9BD8A299B}"/>
              </a:ext>
            </a:extLst>
          </p:cNvPr>
          <p:cNvGrpSpPr/>
          <p:nvPr/>
        </p:nvGrpSpPr>
        <p:grpSpPr>
          <a:xfrm>
            <a:off x="279400" y="304800"/>
            <a:ext cx="914452" cy="1075534"/>
            <a:chOff x="634994" y="7556702"/>
            <a:chExt cx="914452" cy="1075534"/>
          </a:xfrm>
        </p:grpSpPr>
        <p:pic>
          <p:nvPicPr>
            <p:cNvPr id="16" name="object 5">
              <a:extLst>
                <a:ext uri="{FF2B5EF4-FFF2-40B4-BE49-F238E27FC236}">
                  <a16:creationId xmlns:a16="http://schemas.microsoft.com/office/drawing/2014/main" xmlns="" id="{C7B97308-D015-514C-AA69-998ABB959F7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17" name="object 6">
              <a:extLst>
                <a:ext uri="{FF2B5EF4-FFF2-40B4-BE49-F238E27FC236}">
                  <a16:creationId xmlns:a16="http://schemas.microsoft.com/office/drawing/2014/main" xmlns="" id="{086B7166-D8CF-BF4F-AD86-CD1BD9673EE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18" name="object 7">
              <a:extLst>
                <a:ext uri="{FF2B5EF4-FFF2-40B4-BE49-F238E27FC236}">
                  <a16:creationId xmlns:a16="http://schemas.microsoft.com/office/drawing/2014/main" xmlns="" id="{AB46423E-68F9-7F43-B6B7-2307E6AEC243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8">
              <a:extLst>
                <a:ext uri="{FF2B5EF4-FFF2-40B4-BE49-F238E27FC236}">
                  <a16:creationId xmlns:a16="http://schemas.microsoft.com/office/drawing/2014/main" xmlns="" id="{9C154FF2-2BBD-724C-A7BB-B39828C747A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20" name="object 9">
              <a:extLst>
                <a:ext uri="{FF2B5EF4-FFF2-40B4-BE49-F238E27FC236}">
                  <a16:creationId xmlns:a16="http://schemas.microsoft.com/office/drawing/2014/main" xmlns="" id="{C30000D5-0DBA-B643-B3D7-A0F12A55BD8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21" name="object 10">
              <a:extLst>
                <a:ext uri="{FF2B5EF4-FFF2-40B4-BE49-F238E27FC236}">
                  <a16:creationId xmlns:a16="http://schemas.microsoft.com/office/drawing/2014/main" xmlns="" id="{916B3C39-0A75-1848-A5D8-953878BB65E0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11">
              <a:extLst>
                <a:ext uri="{FF2B5EF4-FFF2-40B4-BE49-F238E27FC236}">
                  <a16:creationId xmlns:a16="http://schemas.microsoft.com/office/drawing/2014/main" xmlns="" id="{2B666AEC-0542-AB4C-A6F5-D480876B6621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23" name="object 12">
              <a:extLst>
                <a:ext uri="{FF2B5EF4-FFF2-40B4-BE49-F238E27FC236}">
                  <a16:creationId xmlns:a16="http://schemas.microsoft.com/office/drawing/2014/main" xmlns="" id="{922EB0C1-2A5D-4F4C-927A-6938C988388A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24" name="object 13">
              <a:extLst>
                <a:ext uri="{FF2B5EF4-FFF2-40B4-BE49-F238E27FC236}">
                  <a16:creationId xmlns:a16="http://schemas.microsoft.com/office/drawing/2014/main" xmlns="" id="{34D02A99-0B25-8545-AA5B-28EAF0225117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25" name="object 14">
              <a:extLst>
                <a:ext uri="{FF2B5EF4-FFF2-40B4-BE49-F238E27FC236}">
                  <a16:creationId xmlns:a16="http://schemas.microsoft.com/office/drawing/2014/main" xmlns="" id="{6E16EBBA-0686-BE41-8F71-616545E49923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26" name="object 15">
              <a:extLst>
                <a:ext uri="{FF2B5EF4-FFF2-40B4-BE49-F238E27FC236}">
                  <a16:creationId xmlns:a16="http://schemas.microsoft.com/office/drawing/2014/main" xmlns="" id="{D328EEF7-583F-7B42-A7B4-03C266505C49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27" name="object 16">
              <a:extLst>
                <a:ext uri="{FF2B5EF4-FFF2-40B4-BE49-F238E27FC236}">
                  <a16:creationId xmlns:a16="http://schemas.microsoft.com/office/drawing/2014/main" xmlns="" id="{12940CB5-9D46-4C45-8811-ACA49504E447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17">
              <a:extLst>
                <a:ext uri="{FF2B5EF4-FFF2-40B4-BE49-F238E27FC236}">
                  <a16:creationId xmlns:a16="http://schemas.microsoft.com/office/drawing/2014/main" xmlns="" id="{227D8958-A842-0F45-9ACC-895E645CDCA2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  <p:sp>
        <p:nvSpPr>
          <p:cNvPr id="29" name="TextBox 28"/>
          <p:cNvSpPr txBox="1"/>
          <p:nvPr/>
        </p:nvSpPr>
        <p:spPr>
          <a:xfrm>
            <a:off x="1879600" y="0"/>
            <a:ext cx="5867400" cy="3180350"/>
          </a:xfrm>
          <a:prstGeom prst="rect">
            <a:avLst/>
          </a:prstGeom>
          <a:noFill/>
        </p:spPr>
        <p:txBody>
          <a:bodyPr wrap="square" lIns="162553" tIns="81276" rIns="162553" bIns="81276" rtlCol="0">
            <a:spAutoFit/>
          </a:bodyPr>
          <a:lstStyle/>
          <a:p>
            <a:pPr algn="ctr"/>
            <a:endParaRPr lang="ru-RU" sz="2400" b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   МОЛОДЁЖНЫЙ СОВЕТ ОТДЕЛЕНИЯ</a:t>
            </a:r>
            <a:endParaRPr lang="ru-RU" sz="24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422AA6"/>
                </a:solidFill>
                <a:latin typeface="+mj-lt"/>
                <a:cs typeface="Times New Roman" pitchFamily="18" charset="0"/>
              </a:rPr>
              <a:t>          Проведенные мероприятия: </a:t>
            </a:r>
          </a:p>
          <a:p>
            <a:endParaRPr lang="ru-RU" sz="2400" b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00" y="228600"/>
            <a:ext cx="1234440" cy="1371600"/>
          </a:xfrm>
          <a:prstGeom prst="rect">
            <a:avLst/>
          </a:prstGeom>
        </p:spPr>
      </p:pic>
      <p:sp>
        <p:nvSpPr>
          <p:cNvPr id="33" name="10-конечная звезда 32"/>
          <p:cNvSpPr/>
          <p:nvPr/>
        </p:nvSpPr>
        <p:spPr>
          <a:xfrm>
            <a:off x="2565400" y="2667000"/>
            <a:ext cx="990600" cy="990600"/>
          </a:xfrm>
          <a:prstGeom prst="star10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2641600" y="2743200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52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43" name="Рисунок 42" descr="IMG20230301122553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033000" y="4953000"/>
            <a:ext cx="5486400" cy="3766782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5" name="TextBox 44"/>
          <p:cNvSpPr txBox="1"/>
          <p:nvPr/>
        </p:nvSpPr>
        <p:spPr>
          <a:xfrm>
            <a:off x="11176000" y="3352800"/>
            <a:ext cx="3118338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422AA6"/>
                </a:solidFill>
              </a:rPr>
              <a:t>428</a:t>
            </a:r>
            <a:r>
              <a:rPr lang="ru-RU" sz="2000" dirty="0" smtClean="0">
                <a:solidFill>
                  <a:srgbClr val="422AA6"/>
                </a:solidFill>
              </a:rPr>
              <a:t> мероприятий</a:t>
            </a:r>
            <a:endParaRPr lang="ru-RU" sz="2000" dirty="0">
              <a:solidFill>
                <a:srgbClr val="422AA6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871200" y="4267200"/>
            <a:ext cx="396240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2000" dirty="0" smtClean="0">
                <a:solidFill>
                  <a:srgbClr val="422AA6"/>
                </a:solidFill>
              </a:rPr>
              <a:t>с участием более </a:t>
            </a:r>
            <a:r>
              <a:rPr lang="ru-RU" sz="2000" b="1" dirty="0" smtClean="0">
                <a:solidFill>
                  <a:srgbClr val="422AA6"/>
                </a:solidFill>
              </a:rPr>
              <a:t>4420 </a:t>
            </a:r>
            <a:r>
              <a:rPr lang="ru-RU" sz="2000" dirty="0" smtClean="0">
                <a:solidFill>
                  <a:srgbClr val="422AA6"/>
                </a:solidFill>
              </a:rPr>
              <a:t>человек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10109200" y="381000"/>
            <a:ext cx="5972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cs typeface="Times New Roman" pitchFamily="18" charset="0"/>
              </a:rPr>
              <a:t>ЦЕНТРЫ ОБЩЕНИЯ СТАРШЕГО ПОКОЛЕНИЯ</a:t>
            </a:r>
            <a:endParaRPr lang="ru-RU" sz="1600" b="1" dirty="0" smtClean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49" name="10-конечная звезда 48"/>
          <p:cNvSpPr/>
          <p:nvPr/>
        </p:nvSpPr>
        <p:spPr>
          <a:xfrm>
            <a:off x="11785600" y="1600200"/>
            <a:ext cx="1905000" cy="1524000"/>
          </a:xfrm>
          <a:prstGeom prst="star10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2142837" y="1828800"/>
            <a:ext cx="114614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3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Центра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1176000" y="914400"/>
            <a:ext cx="388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22AA6"/>
                </a:solidFill>
                <a:cs typeface="Times New Roman" pitchFamily="18" charset="0"/>
              </a:rPr>
              <a:t>За 2023-2024гг открыты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702" b="4142"/>
          <a:stretch>
            <a:fillRect/>
          </a:stretch>
        </p:blipFill>
        <p:spPr>
          <a:xfrm>
            <a:off x="1574800" y="4800600"/>
            <a:ext cx="6324600" cy="38862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2" name="Стрелка вниз 51"/>
          <p:cNvSpPr/>
          <p:nvPr/>
        </p:nvSpPr>
        <p:spPr>
          <a:xfrm>
            <a:off x="12547600" y="3810000"/>
            <a:ext cx="381000" cy="3810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="" xmlns:a16="http://schemas.microsoft.com/office/drawing/2014/main" id="{52A987F7-D57E-BB41-B3EA-950F84B4CD3E}"/>
              </a:ext>
            </a:extLst>
          </p:cNvPr>
          <p:cNvSpPr/>
          <p:nvPr/>
        </p:nvSpPr>
        <p:spPr>
          <a:xfrm>
            <a:off x="1422400" y="6400800"/>
            <a:ext cx="3581401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="" xmlns:a16="http://schemas.microsoft.com/office/drawing/2014/main" id="{BDF85312-D25B-9B40-ADC3-61FC7DB3A4EC}"/>
              </a:ext>
            </a:extLst>
          </p:cNvPr>
          <p:cNvSpPr/>
          <p:nvPr/>
        </p:nvSpPr>
        <p:spPr>
          <a:xfrm>
            <a:off x="10109203" y="7013"/>
            <a:ext cx="6146846" cy="3955387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1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0"/>
            <a:ext cx="730955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6917" y="0"/>
            <a:ext cx="1467908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479799" y="762000"/>
            <a:ext cx="9372601" cy="5370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89901" tIns="44951" rIns="89901" bIns="44951">
            <a:spAutoFit/>
          </a:bodyPr>
          <a:lstStyle/>
          <a:p>
            <a:pPr algn="ctr">
              <a:defRPr/>
            </a:pPr>
            <a:r>
              <a:rPr lang="ru-RU" sz="2900" b="1" i="1" dirty="0">
                <a:solidFill>
                  <a:srgbClr val="003399"/>
                </a:solidFill>
                <a:latin typeface="Calibri" pitchFamily="34" charset="0"/>
              </a:rPr>
              <a:t>ПЕРВООЧЕРЕДНЫЕ  ЗАДАЧИ  </a:t>
            </a:r>
            <a:r>
              <a:rPr lang="ru-RU" sz="2900" b="1" i="1" dirty="0" smtClean="0">
                <a:solidFill>
                  <a:srgbClr val="003399"/>
                </a:solidFill>
                <a:latin typeface="Calibri" pitchFamily="34" charset="0"/>
              </a:rPr>
              <a:t>ОСФР </a:t>
            </a:r>
            <a:r>
              <a:rPr lang="ru-RU" sz="2900" b="1" i="1" dirty="0">
                <a:solidFill>
                  <a:srgbClr val="003399"/>
                </a:solidFill>
                <a:latin typeface="Calibri" pitchFamily="34" charset="0"/>
              </a:rPr>
              <a:t>НА </a:t>
            </a:r>
            <a:r>
              <a:rPr lang="ru-RU" sz="2900" b="1" i="1" dirty="0" smtClean="0">
                <a:solidFill>
                  <a:srgbClr val="003399"/>
                </a:solidFill>
                <a:latin typeface="Calibri" pitchFamily="34" charset="0"/>
              </a:rPr>
              <a:t>2025 </a:t>
            </a:r>
            <a:r>
              <a:rPr lang="ru-RU" sz="2900" b="1" i="1" dirty="0">
                <a:solidFill>
                  <a:srgbClr val="003399"/>
                </a:solidFill>
                <a:latin typeface="Calibri" pitchFamily="34" charset="0"/>
              </a:rPr>
              <a:t>ГОД: </a:t>
            </a:r>
          </a:p>
        </p:txBody>
      </p:sp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1650999" y="1263015"/>
            <a:ext cx="14249401" cy="353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1" rIns="91440" bIns="45721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endParaRPr lang="ru-RU" b="1" u="sng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58</a:t>
            </a:fld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651000" y="1447802"/>
            <a:ext cx="14097001" cy="6740309"/>
          </a:xfrm>
          <a:prstGeom prst="rect">
            <a:avLst/>
          </a:prstGeom>
        </p:spPr>
        <p:txBody>
          <a:bodyPr wrap="square" lIns="91440" tIns="45721" rIns="91440" bIns="45721">
            <a:spAutoFit/>
          </a:bodyPr>
          <a:lstStyle/>
          <a:p>
            <a:pPr indent="355600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Совершенствование сервисов, обеспечивающих </a:t>
            </a:r>
            <a:r>
              <a:rPr lang="ru-RU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клиентоцентричность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55600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Переход на единую цифровую платформу в социальной сфере (ГИС ЕЦП).</a:t>
            </a:r>
          </a:p>
          <a:p>
            <a:pPr indent="355600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Увеличение доли массовых государственных, социально значимых услуг, реализованных и доступных в электронном виде.</a:t>
            </a:r>
          </a:p>
          <a:p>
            <a:pPr indent="355600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Увеличение количества услуг, предоставляемых в беззаявительном порядке.</a:t>
            </a:r>
          </a:p>
          <a:p>
            <a:pPr indent="355600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Повышение рейтинга клиентских служб.</a:t>
            </a:r>
          </a:p>
          <a:p>
            <a:pPr indent="355600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Внедрение электронного информационного взаимодействия с государственными и муниципальными архивами региона через ГИС ЕЦП.</a:t>
            </a:r>
          </a:p>
          <a:p>
            <a:pPr indent="355600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Увеличение размеров пенсий и социальных выплат.</a:t>
            </a:r>
          </a:p>
          <a:p>
            <a:pPr indent="355600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pc="-2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Предоставление мер социальной поддержки инвалидам и ветеранам специальной военной операции; 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персональное сопровождение участников специальной военной операции в обеспечении ТСР.</a:t>
            </a:r>
          </a:p>
          <a:p>
            <a:pPr indent="355600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Своевременное обеспечение ТСР и ПОИ. Увеличение доли использования электронного сертификата по обеспечению ТСР и ПОИ.</a:t>
            </a:r>
          </a:p>
          <a:p>
            <a:pPr indent="355600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Дальнейшее развитие электронного информационного взаимодействия со страхователями и иными партнерами по представлению документов, необходимых для ведения персонифицированного учета и реализации прав граждан на пенсионное и социальное обеспечение.</a:t>
            </a:r>
          </a:p>
          <a:p>
            <a:pPr indent="355600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Актуализация баз данных и лицевых счетов граждан сведениями о пенсионных правах по обязательному пенсионному и социальному страхованию, мерах социальной поддержки.</a:t>
            </a:r>
            <a:endParaRPr lang="ru-RU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5600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Активизация работы со страхователями по использованию денежных средств на финансирование предупредительных мер по сокращению производственного травматизма.</a:t>
            </a:r>
          </a:p>
          <a:p>
            <a:pPr indent="355600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Организация работы  по своевременному  обеспечению  специальных социальных выплат отдельным категориям медицинских работников.</a:t>
            </a:r>
          </a:p>
          <a:p>
            <a:pPr indent="355600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Проведение контрольных мероприятий по доходной и расходной частям взносов, </a:t>
            </a:r>
            <a:r>
              <a:rPr lang="ru-RU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администрируемых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Фондом, и сведениям застрахованных лиц со стажем на соответствующих видах работ, представленных страхователями.</a:t>
            </a:r>
          </a:p>
          <a:p>
            <a:pPr indent="355600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Переход на программное обеспечение «Единое социальное казначейство».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5600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Активизация информационно-разъяснительной работы.</a:t>
            </a:r>
          </a:p>
        </p:txBody>
      </p:sp>
    </p:spTree>
    <p:extLst>
      <p:ext uri="{BB962C8B-B14F-4D97-AF65-F5344CB8AC3E}">
        <p14:creationId xmlns="" xmlns:p14="http://schemas.microsoft.com/office/powerpoint/2010/main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="" xmlns:a16="http://schemas.microsoft.com/office/drawing/2014/main" id="{52A987F7-D57E-BB41-B3EA-950F84B4CD3E}"/>
              </a:ext>
            </a:extLst>
          </p:cNvPr>
          <p:cNvSpPr/>
          <p:nvPr/>
        </p:nvSpPr>
        <p:spPr>
          <a:xfrm>
            <a:off x="1422400" y="6400800"/>
            <a:ext cx="3581401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="" xmlns:a16="http://schemas.microsoft.com/office/drawing/2014/main" id="{BDF85312-D25B-9B40-ADC3-61FC7DB3A4EC}"/>
              </a:ext>
            </a:extLst>
          </p:cNvPr>
          <p:cNvSpPr/>
          <p:nvPr/>
        </p:nvSpPr>
        <p:spPr>
          <a:xfrm>
            <a:off x="10109203" y="7013"/>
            <a:ext cx="6146846" cy="3955387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1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59268"/>
            <a:ext cx="730955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59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022599" y="1828800"/>
            <a:ext cx="9982201" cy="4078041"/>
          </a:xfrm>
          <a:prstGeom prst="rect">
            <a:avLst/>
          </a:prstGeom>
        </p:spPr>
        <p:txBody>
          <a:bodyPr wrap="square" lIns="91440" tIns="45721" rIns="91440" bIns="4572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7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 заботимся о благополучии </a:t>
            </a:r>
          </a:p>
          <a:p>
            <a:pPr algn="ctr"/>
            <a:r>
              <a:rPr lang="ru-RU" sz="37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каждого человека,  реализуя </a:t>
            </a:r>
          </a:p>
          <a:p>
            <a:pPr algn="ctr"/>
            <a:r>
              <a:rPr lang="ru-RU" sz="37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социальную политику государства, обеспечиваем простоту и удобство получения гражданами мер социальной поддержки на основе современных технологий</a:t>
            </a:r>
            <a:endParaRPr lang="ru-RU" sz="37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98999" y="609602"/>
            <a:ext cx="6934201" cy="661722"/>
          </a:xfrm>
          <a:prstGeom prst="rect">
            <a:avLst/>
          </a:prstGeom>
        </p:spPr>
        <p:txBody>
          <a:bodyPr wrap="square" lIns="91440" tIns="45721" rIns="91440" bIns="4572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7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МИССИЯ СОЦИАЛЬНОГО ФОНДА</a:t>
            </a:r>
            <a:endParaRPr lang="ru-RU" sz="37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2" name="Рисунок 3" descr="Facebook-Timeline-Template----111111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2800" y="5715001"/>
            <a:ext cx="7239001" cy="3035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1854360" y="6769080"/>
            <a:ext cx="4350601" cy="237096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" name="CustomShape 2"/>
          <p:cNvSpPr/>
          <p:nvPr/>
        </p:nvSpPr>
        <p:spPr>
          <a:xfrm>
            <a:off x="9920161" y="0"/>
            <a:ext cx="6332041" cy="3894840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7" name="object 17"/>
          <p:cNvPicPr/>
          <p:nvPr/>
        </p:nvPicPr>
        <p:blipFill>
          <a:blip r:embed="rId2" cstate="print"/>
          <a:stretch/>
        </p:blipFill>
        <p:spPr>
          <a:xfrm>
            <a:off x="446041" y="252000"/>
            <a:ext cx="1277280" cy="764280"/>
          </a:xfrm>
          <a:prstGeom prst="rect">
            <a:avLst/>
          </a:prstGeom>
          <a:ln w="9360">
            <a:noFill/>
          </a:ln>
        </p:spPr>
      </p:pic>
      <p:sp>
        <p:nvSpPr>
          <p:cNvPr id="138" name="CustomShape 3"/>
          <p:cNvSpPr/>
          <p:nvPr/>
        </p:nvSpPr>
        <p:spPr>
          <a:xfrm>
            <a:off x="166679" y="144000"/>
            <a:ext cx="2067481" cy="885204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9" name="object 4"/>
          <p:cNvPicPr/>
          <p:nvPr/>
        </p:nvPicPr>
        <p:blipFill>
          <a:blip r:embed="rId3" cstate="print"/>
          <a:stretch/>
        </p:blipFill>
        <p:spPr>
          <a:xfrm>
            <a:off x="507959" y="131400"/>
            <a:ext cx="726841" cy="8856360"/>
          </a:xfrm>
          <a:prstGeom prst="rect">
            <a:avLst/>
          </a:prstGeom>
          <a:ln w="9360">
            <a:noFill/>
          </a:ln>
        </p:spPr>
      </p:pic>
      <p:sp>
        <p:nvSpPr>
          <p:cNvPr id="140" name="CustomShape 4"/>
          <p:cNvSpPr/>
          <p:nvPr/>
        </p:nvSpPr>
        <p:spPr>
          <a:xfrm>
            <a:off x="2413082" y="685801"/>
            <a:ext cx="12492720" cy="1137319"/>
          </a:xfrm>
          <a:prstGeom prst="rect">
            <a:avLst/>
          </a:prstGeom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pc="-2" dirty="0">
                <a:solidFill>
                  <a:srgbClr val="FFFFFF"/>
                </a:solidFill>
                <a:latin typeface="Times New Roman"/>
                <a:ea typeface="DejaVu Sans"/>
              </a:rPr>
              <a:t>Величина прожиточного  минимума</a:t>
            </a:r>
            <a:endParaRPr lang="ru-RU" sz="2400" spc="-2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200" b="1" spc="-2" dirty="0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2200" spc="-2" dirty="0">
                <a:solidFill>
                  <a:srgbClr val="FFFFFF"/>
                </a:solidFill>
                <a:latin typeface="Times New Roman"/>
                <a:ea typeface="DejaVu Sans"/>
              </a:rPr>
              <a:t>на душу населения  и по основным социально-демографическим группам </a:t>
            </a:r>
            <a:endParaRPr lang="ru-RU" sz="2200" spc="-2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200" spc="-2" dirty="0">
                <a:solidFill>
                  <a:srgbClr val="FFFFFF"/>
                </a:solidFill>
                <a:latin typeface="Times New Roman"/>
                <a:ea typeface="DejaVu Sans"/>
              </a:rPr>
              <a:t>населения в Омской области</a:t>
            </a:r>
            <a:endParaRPr lang="ru-RU" sz="2200" spc="-2" dirty="0">
              <a:latin typeface="Arial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2991961" y="2820960"/>
            <a:ext cx="11715840" cy="5434200"/>
            <a:chOff x="2991960" y="2820960"/>
            <a:chExt cx="11715840" cy="5434200"/>
          </a:xfrm>
        </p:grpSpPr>
        <p:sp>
          <p:nvSpPr>
            <p:cNvPr id="142" name="CustomShape 6"/>
            <p:cNvSpPr/>
            <p:nvPr/>
          </p:nvSpPr>
          <p:spPr>
            <a:xfrm>
              <a:off x="7442280" y="2820960"/>
              <a:ext cx="7265520" cy="1260720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600" tIns="12600" rIns="12600" bIns="12600">
              <a:noAutofit/>
            </a:bodyPr>
            <a:lstStyle/>
            <a:p>
              <a:pPr marL="228600" lvl="1" indent="-224639">
                <a:lnSpc>
                  <a:spcPct val="90000"/>
                </a:lnSpc>
                <a:spcAft>
                  <a:spcPts val="300"/>
                </a:spcAft>
                <a:buClr>
                  <a:srgbClr val="000099"/>
                </a:buClr>
                <a:buFont typeface="Symbol"/>
                <a:buChar char=""/>
              </a:pPr>
              <a:r>
                <a:rPr lang="ru-RU" sz="2100" i="1" spc="-2" dirty="0">
                  <a:solidFill>
                    <a:srgbClr val="000099"/>
                  </a:solidFill>
                  <a:latin typeface="Times New Roman"/>
                  <a:ea typeface="DejaVu Sans"/>
                </a:rPr>
                <a:t>для расчета федеральной социальной доплаты </a:t>
              </a:r>
              <a:r>
                <a:rPr lang="ru-RU" sz="2100" b="1" spc="-2" dirty="0">
                  <a:solidFill>
                    <a:srgbClr val="000099"/>
                  </a:solidFill>
                  <a:latin typeface="Times New Roman"/>
                  <a:ea typeface="DejaVu Sans"/>
                </a:rPr>
                <a:t>	</a:t>
              </a:r>
              <a:endParaRPr lang="ru-RU" sz="2100" spc="-2" dirty="0">
                <a:latin typeface="Arial"/>
              </a:endParaRPr>
            </a:p>
            <a:p>
              <a:pPr marL="228600" lvl="1" indent="-224639" algn="ctr">
                <a:lnSpc>
                  <a:spcPct val="90000"/>
                </a:lnSpc>
                <a:spcAft>
                  <a:spcPts val="300"/>
                </a:spcAft>
                <a:buClr>
                  <a:srgbClr val="000099"/>
                </a:buClr>
                <a:buFont typeface="Symbol"/>
                <a:buChar char=""/>
              </a:pPr>
              <a:r>
                <a:rPr lang="ru-RU" sz="2100" b="1" spc="-2" dirty="0">
                  <a:solidFill>
                    <a:srgbClr val="000099"/>
                  </a:solidFill>
                  <a:latin typeface="Times New Roman"/>
                  <a:ea typeface="DejaVu Sans"/>
                </a:rPr>
                <a:t>– 11 802 рубля</a:t>
              </a:r>
              <a:endParaRPr lang="ru-RU" sz="2100" spc="-2" dirty="0">
                <a:latin typeface="Arial"/>
              </a:endParaRPr>
            </a:p>
          </p:txBody>
        </p:sp>
        <p:sp>
          <p:nvSpPr>
            <p:cNvPr id="143" name="CustomShape 7"/>
            <p:cNvSpPr/>
            <p:nvPr/>
          </p:nvSpPr>
          <p:spPr>
            <a:xfrm>
              <a:off x="2991960" y="3002760"/>
              <a:ext cx="4446000" cy="89712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6320" tIns="38160" rIns="76320" bIns="3816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lang="ru-RU" sz="2100" b="1" i="1" spc="-2" dirty="0">
                  <a:solidFill>
                    <a:srgbClr val="FFFFFF"/>
                  </a:solidFill>
                  <a:latin typeface="Calibri"/>
                  <a:ea typeface="DejaVu Sans"/>
                </a:rPr>
                <a:t>Для пенсионеров</a:t>
              </a:r>
              <a:endParaRPr lang="ru-RU" sz="2100" spc="-2" dirty="0">
                <a:latin typeface="Arial"/>
              </a:endParaRPr>
            </a:p>
          </p:txBody>
        </p:sp>
        <p:sp>
          <p:nvSpPr>
            <p:cNvPr id="144" name="CustomShape 8"/>
            <p:cNvSpPr/>
            <p:nvPr/>
          </p:nvSpPr>
          <p:spPr>
            <a:xfrm>
              <a:off x="7442280" y="4212000"/>
              <a:ext cx="7265520" cy="1260720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600" tIns="12600" rIns="12600" bIns="12600">
              <a:noAutofit/>
            </a:bodyPr>
            <a:lstStyle/>
            <a:p>
              <a:pPr marL="272879" lvl="1" indent="-212760">
                <a:lnSpc>
                  <a:spcPct val="90000"/>
                </a:lnSpc>
                <a:spcAft>
                  <a:spcPts val="300"/>
                </a:spcAft>
                <a:buClr>
                  <a:srgbClr val="000099"/>
                </a:buClr>
                <a:buFont typeface="Symbol"/>
                <a:buChar char=""/>
              </a:pPr>
              <a:r>
                <a:rPr lang="ru-RU" sz="2100" i="1" spc="-2" dirty="0">
                  <a:solidFill>
                    <a:srgbClr val="000099"/>
                  </a:solidFill>
                  <a:latin typeface="Times New Roman"/>
                  <a:ea typeface="DejaVu Sans"/>
                </a:rPr>
                <a:t> для расчета пособия беременным </a:t>
              </a:r>
              <a:r>
                <a:rPr lang="ru-RU" sz="2100" b="1" spc="-2" dirty="0">
                  <a:solidFill>
                    <a:srgbClr val="000099"/>
                  </a:solidFill>
                  <a:latin typeface="Times New Roman"/>
                  <a:ea typeface="DejaVu Sans"/>
                </a:rPr>
                <a:t>	</a:t>
              </a:r>
              <a:endParaRPr lang="ru-RU" sz="2100" spc="-2" dirty="0">
                <a:latin typeface="Arial"/>
              </a:endParaRPr>
            </a:p>
            <a:p>
              <a:pPr marL="228600" lvl="1" indent="-212760" algn="ctr">
                <a:lnSpc>
                  <a:spcPct val="90000"/>
                </a:lnSpc>
                <a:spcAft>
                  <a:spcPts val="300"/>
                </a:spcAft>
                <a:buClr>
                  <a:srgbClr val="000099"/>
                </a:buClr>
                <a:buFont typeface="Symbol"/>
                <a:buChar char=""/>
              </a:pPr>
              <a:r>
                <a:rPr lang="ru-RU" sz="2100" b="1" spc="-2" dirty="0">
                  <a:solidFill>
                    <a:srgbClr val="000099"/>
                  </a:solidFill>
                  <a:latin typeface="Times New Roman"/>
                  <a:ea typeface="DejaVu Sans"/>
                </a:rPr>
                <a:t>– 14 958 рублей</a:t>
              </a:r>
              <a:endParaRPr lang="ru-RU" sz="2100" spc="-2" dirty="0">
                <a:latin typeface="Arial"/>
              </a:endParaRPr>
            </a:p>
          </p:txBody>
        </p:sp>
        <p:sp>
          <p:nvSpPr>
            <p:cNvPr id="145" name="CustomShape 9"/>
            <p:cNvSpPr/>
            <p:nvPr/>
          </p:nvSpPr>
          <p:spPr>
            <a:xfrm>
              <a:off x="2991960" y="4393800"/>
              <a:ext cx="4446000" cy="89712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6320" tIns="38160" rIns="76320" bIns="3816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lang="ru-RU" sz="2100" b="1" i="1" spc="-2" dirty="0">
                  <a:solidFill>
                    <a:srgbClr val="FFFFFF"/>
                  </a:solidFill>
                  <a:latin typeface="Calibri"/>
                  <a:ea typeface="DejaVu Sans"/>
                </a:rPr>
                <a:t>Для трудоспособного населения </a:t>
              </a:r>
              <a:endParaRPr lang="ru-RU" sz="2100" spc="-2" dirty="0">
                <a:latin typeface="Arial"/>
              </a:endParaRPr>
            </a:p>
          </p:txBody>
        </p:sp>
        <p:sp>
          <p:nvSpPr>
            <p:cNvPr id="146" name="CustomShape 10"/>
            <p:cNvSpPr/>
            <p:nvPr/>
          </p:nvSpPr>
          <p:spPr>
            <a:xfrm>
              <a:off x="7442280" y="5603400"/>
              <a:ext cx="7265520" cy="1260720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600" tIns="12600" rIns="12600" bIns="12600">
              <a:noAutofit/>
            </a:bodyPr>
            <a:lstStyle/>
            <a:p>
              <a:pPr marL="272879" lvl="1" indent="-212760" algn="ctr">
                <a:lnSpc>
                  <a:spcPct val="90000"/>
                </a:lnSpc>
                <a:spcAft>
                  <a:spcPts val="300"/>
                </a:spcAft>
                <a:buClr>
                  <a:srgbClr val="000099"/>
                </a:buClr>
                <a:buFont typeface="Symbol"/>
                <a:buChar char=""/>
              </a:pPr>
              <a:r>
                <a:rPr lang="ru-RU" sz="2100" i="1" spc="-2" dirty="0">
                  <a:solidFill>
                    <a:srgbClr val="000099"/>
                  </a:solidFill>
                  <a:latin typeface="Times New Roman"/>
                  <a:ea typeface="DejaVu Sans"/>
                </a:rPr>
                <a:t> </a:t>
              </a:r>
              <a:r>
                <a:rPr lang="ru-RU" sz="2100" i="1" spc="-2" dirty="0">
                  <a:solidFill>
                    <a:srgbClr val="003399"/>
                  </a:solidFill>
                  <a:latin typeface="Times New Roman"/>
                  <a:ea typeface="DejaVu Sans"/>
                </a:rPr>
                <a:t>для расчета пособий </a:t>
              </a:r>
              <a:r>
                <a:rPr lang="ru-RU" sz="2100" i="1" spc="-2" dirty="0" smtClean="0">
                  <a:solidFill>
                    <a:srgbClr val="003399"/>
                  </a:solidFill>
                  <a:latin typeface="Times New Roman"/>
                  <a:ea typeface="DejaVu Sans"/>
                </a:rPr>
                <a:t> </a:t>
              </a:r>
              <a:r>
                <a:rPr lang="ru-RU" sz="2100" i="1" spc="-2" dirty="0">
                  <a:solidFill>
                    <a:srgbClr val="003399"/>
                  </a:solidFill>
                  <a:latin typeface="Times New Roman"/>
                  <a:ea typeface="DejaVu Sans"/>
                </a:rPr>
                <a:t>семьям с детьми </a:t>
              </a:r>
              <a:r>
                <a:rPr lang="ru-RU" sz="2100" i="1" spc="-2" dirty="0" smtClean="0">
                  <a:solidFill>
                    <a:srgbClr val="003399"/>
                  </a:solidFill>
                  <a:latin typeface="Times New Roman"/>
                  <a:ea typeface="DejaVu Sans"/>
                </a:rPr>
                <a:t>от 0-17 </a:t>
              </a:r>
              <a:r>
                <a:rPr lang="ru-RU" sz="2100" i="1" spc="-2" dirty="0">
                  <a:solidFill>
                    <a:srgbClr val="003399"/>
                  </a:solidFill>
                  <a:latin typeface="Times New Roman"/>
                  <a:ea typeface="DejaVu Sans"/>
                </a:rPr>
                <a:t>лет</a:t>
              </a:r>
              <a:endParaRPr lang="ru-RU" sz="2100" spc="-2" dirty="0">
                <a:solidFill>
                  <a:srgbClr val="003399"/>
                </a:solidFill>
                <a:latin typeface="Arial"/>
              </a:endParaRPr>
            </a:p>
            <a:p>
              <a:pPr marL="228600" lvl="1" indent="-212760" algn="ctr">
                <a:lnSpc>
                  <a:spcPct val="90000"/>
                </a:lnSpc>
                <a:spcAft>
                  <a:spcPts val="300"/>
                </a:spcAft>
                <a:buClr>
                  <a:srgbClr val="000099"/>
                </a:buClr>
                <a:buFont typeface="Symbol"/>
                <a:buChar char=""/>
              </a:pPr>
              <a:r>
                <a:rPr lang="ru-RU" sz="2100" b="1" spc="-2" dirty="0">
                  <a:solidFill>
                    <a:srgbClr val="000099"/>
                  </a:solidFill>
                  <a:latin typeface="Times New Roman"/>
                  <a:ea typeface="DejaVu Sans"/>
                </a:rPr>
                <a:t>– 14 169 рублей</a:t>
              </a:r>
              <a:endParaRPr lang="ru-RU" sz="2100" spc="-2" dirty="0">
                <a:latin typeface="Arial"/>
              </a:endParaRPr>
            </a:p>
          </p:txBody>
        </p:sp>
        <p:sp>
          <p:nvSpPr>
            <p:cNvPr id="147" name="CustomShape 11"/>
            <p:cNvSpPr/>
            <p:nvPr/>
          </p:nvSpPr>
          <p:spPr>
            <a:xfrm>
              <a:off x="2991960" y="5785200"/>
              <a:ext cx="4446000" cy="89712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6320" tIns="38160" rIns="76320" bIns="3816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lang="ru-RU" sz="2100" b="1" i="1" spc="-2" dirty="0">
                  <a:solidFill>
                    <a:srgbClr val="FFFFFF"/>
                  </a:solidFill>
                  <a:latin typeface="Calibri"/>
                  <a:ea typeface="DejaVu Sans"/>
                </a:rPr>
                <a:t>Для детей</a:t>
              </a:r>
              <a:endParaRPr lang="ru-RU" sz="2100" spc="-2" dirty="0">
                <a:latin typeface="Arial"/>
              </a:endParaRPr>
            </a:p>
          </p:txBody>
        </p:sp>
        <p:sp>
          <p:nvSpPr>
            <p:cNvPr id="148" name="CustomShape 12"/>
            <p:cNvSpPr/>
            <p:nvPr/>
          </p:nvSpPr>
          <p:spPr>
            <a:xfrm>
              <a:off x="7442280" y="6994440"/>
              <a:ext cx="7265520" cy="1260720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600" tIns="12600" rIns="12600" bIns="12600">
              <a:noAutofit/>
            </a:bodyPr>
            <a:lstStyle/>
            <a:p>
              <a:pPr marL="228600" lvl="1" indent="-224639" algn="ctr">
                <a:lnSpc>
                  <a:spcPct val="90000"/>
                </a:lnSpc>
                <a:spcAft>
                  <a:spcPts val="300"/>
                </a:spcAft>
                <a:buClr>
                  <a:srgbClr val="000099"/>
                </a:buClr>
                <a:buFont typeface="Symbol"/>
                <a:buChar char=""/>
              </a:pPr>
              <a:r>
                <a:rPr lang="ru-RU" sz="2100" i="1" spc="-2" dirty="0">
                  <a:solidFill>
                    <a:srgbClr val="000099"/>
                  </a:solidFill>
                  <a:latin typeface="Times New Roman"/>
                  <a:ea typeface="DejaVu Sans"/>
                </a:rPr>
                <a:t>для определения среднедушевого дохода семьи и права на пособия на детей</a:t>
              </a:r>
              <a:endParaRPr lang="ru-RU" sz="2100" spc="-2" dirty="0">
                <a:latin typeface="Arial"/>
              </a:endParaRPr>
            </a:p>
            <a:p>
              <a:pPr marL="228600" lvl="1" indent="-224639" algn="ctr">
                <a:lnSpc>
                  <a:spcPct val="90000"/>
                </a:lnSpc>
                <a:spcAft>
                  <a:spcPts val="300"/>
                </a:spcAft>
                <a:buClr>
                  <a:srgbClr val="000099"/>
                </a:buClr>
                <a:buFont typeface="Symbol"/>
                <a:buChar char=""/>
              </a:pPr>
              <a:r>
                <a:rPr lang="ru-RU" sz="2100" b="1" spc="-2" dirty="0">
                  <a:solidFill>
                    <a:srgbClr val="000099"/>
                  </a:solidFill>
                  <a:latin typeface="Times New Roman"/>
                  <a:ea typeface="DejaVu Sans"/>
                </a:rPr>
                <a:t>- 13 723 рубля</a:t>
              </a:r>
              <a:endParaRPr lang="ru-RU" sz="2100" spc="-2" dirty="0"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300"/>
                </a:spcAft>
              </a:pPr>
              <a:endParaRPr lang="ru-RU" sz="2100" spc="-2" dirty="0">
                <a:latin typeface="Arial"/>
              </a:endParaRPr>
            </a:p>
          </p:txBody>
        </p:sp>
        <p:sp>
          <p:nvSpPr>
            <p:cNvPr id="149" name="CustomShape 13"/>
            <p:cNvSpPr/>
            <p:nvPr/>
          </p:nvSpPr>
          <p:spPr>
            <a:xfrm>
              <a:off x="2991960" y="7176240"/>
              <a:ext cx="4446000" cy="89712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6320" tIns="38160" rIns="76320" bIns="3816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lang="ru-RU" sz="2100" b="1" i="1" spc="-2" dirty="0">
                  <a:solidFill>
                    <a:srgbClr val="FFFFFF"/>
                  </a:solidFill>
                  <a:latin typeface="Calibri"/>
                  <a:ea typeface="DejaVu Sans"/>
                </a:rPr>
                <a:t>На душу населения </a:t>
              </a:r>
              <a:endParaRPr lang="ru-RU" sz="2100" spc="-2" dirty="0">
                <a:latin typeface="Arial"/>
              </a:endParaRPr>
            </a:p>
          </p:txBody>
        </p:sp>
      </p:grpSp>
      <p:grpSp>
        <p:nvGrpSpPr>
          <p:cNvPr id="3" name="Group 14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sp>
        <p:nvSpPr>
          <p:cNvPr id="151" name="CustomShape 15"/>
          <p:cNvSpPr/>
          <p:nvPr/>
        </p:nvSpPr>
        <p:spPr>
          <a:xfrm>
            <a:off x="2368080" y="2133720"/>
            <a:ext cx="13533875" cy="4140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100" i="1" spc="-2" dirty="0">
                <a:solidFill>
                  <a:srgbClr val="000099"/>
                </a:solidFill>
                <a:latin typeface="Times New Roman"/>
                <a:ea typeface="DejaVu Sans"/>
              </a:rPr>
              <a:t>С 01 января 2024 года  установлена Постановлением Правительства Омской области от 07.09.2023 года  №475-п:</a:t>
            </a:r>
            <a:endParaRPr lang="ru-RU" sz="2100" spc="-2" dirty="0">
              <a:latin typeface="Arial"/>
            </a:endParaRPr>
          </a:p>
        </p:txBody>
      </p:sp>
      <p:sp>
        <p:nvSpPr>
          <p:cNvPr id="152" name="CustomShape 16"/>
          <p:cNvSpPr/>
          <p:nvPr/>
        </p:nvSpPr>
        <p:spPr>
          <a:xfrm>
            <a:off x="11649960" y="8475120"/>
            <a:ext cx="3789001" cy="48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079" tIns="72721" rIns="145079" bIns="72721" anchor="ctr">
            <a:noAutofit/>
          </a:bodyPr>
          <a:lstStyle/>
          <a:p>
            <a:pPr algn="r">
              <a:lnSpc>
                <a:spcPct val="100000"/>
              </a:lnSpc>
            </a:pPr>
            <a:fld id="{7E5A44DC-5BB1-4E75-AD86-C784731CC194}" type="slidenum">
              <a:rPr lang="ru-RU" sz="1900" spc="-2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6</a:t>
            </a:fld>
            <a:endParaRPr lang="ru-RU" sz="1900" spc="-2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1854360" y="6553080"/>
            <a:ext cx="3983760" cy="258696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" name="CustomShape 2"/>
          <p:cNvSpPr/>
          <p:nvPr/>
        </p:nvSpPr>
        <p:spPr>
          <a:xfrm>
            <a:off x="10794961" y="0"/>
            <a:ext cx="5456880" cy="3894840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155" name="Table 3"/>
          <p:cNvGraphicFramePr/>
          <p:nvPr>
            <p:extLst>
              <p:ext uri="{D42A27DB-BD31-4B8C-83A1-F6EECF244321}">
                <p14:modId xmlns:p14="http://schemas.microsoft.com/office/powerpoint/2010/main" xmlns="" val="640495855"/>
              </p:ext>
            </p:extLst>
          </p:nvPr>
        </p:nvGraphicFramePr>
        <p:xfrm>
          <a:off x="1651000" y="588007"/>
          <a:ext cx="14096882" cy="7793993"/>
        </p:xfrm>
        <a:graphic>
          <a:graphicData uri="http://schemas.openxmlformats.org/drawingml/2006/table">
            <a:tbl>
              <a:tblPr/>
              <a:tblGrid>
                <a:gridCol w="12039481"/>
                <a:gridCol w="2057401"/>
              </a:tblGrid>
              <a:tr h="503893"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659816">
                <a:tc>
                  <a:txBody>
                    <a:bodyPr/>
                    <a:lstStyle/>
                    <a:p>
                      <a:pPr marL="343080" indent="-339120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3399"/>
                          </a:solidFill>
                          <a:latin typeface="Times New Roman"/>
                        </a:rPr>
                        <a:t>1</a:t>
                      </a: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. Расходы на пенсионное обеспечение, федеральную социальную доплату </a:t>
                      </a: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 </a:t>
                      </a: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пенсии 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T w="12240">
                      <a:noFill/>
                    </a:lnT>
                    <a:lnB w="12240">
                      <a:noFill/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39120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- 136,84 млрд. руб.;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marL="343080" indent="-339120">
                        <a:lnSpc>
                          <a:spcPct val="100000"/>
                        </a:lnSpc>
                      </a:pP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T w="12240">
                      <a:noFill/>
                    </a:lnT>
                    <a:lnB w="12240">
                      <a:noFill/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659816">
                <a:tc>
                  <a:txBody>
                    <a:bodyPr/>
                    <a:lstStyle/>
                    <a:p>
                      <a:pPr marL="343080" indent="-339120">
                        <a:lnSpc>
                          <a:spcPct val="100000"/>
                        </a:lnSpc>
                        <a:spcAft>
                          <a:spcPts val="601"/>
                        </a:spcAft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2. Расходы на осуществление мер социальной поддержки отдельным категориям граждан из числа военнослужащих и членов их </a:t>
                      </a: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семей,  реабилитированным </a:t>
                      </a: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лицам и выплату государственных пособий  </a:t>
                      </a: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гражданам </a:t>
                      </a: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и семьям, имеющим детей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39120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- 23,15 млрд. руб.;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547084">
                <a:tc>
                  <a:txBody>
                    <a:bodyPr/>
                    <a:lstStyle/>
                    <a:p>
                      <a:pPr marL="343080" indent="-339120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3. Расходы по страхованию на случай временной нетрудоспособности  и в связи с материнством</a:t>
                      </a:r>
                      <a:endParaRPr lang="ru-RU" sz="1600" b="0" strike="noStrike" spc="-1" dirty="0">
                        <a:latin typeface="Arial"/>
                      </a:endParaRPr>
                    </a:p>
                    <a:p>
                      <a:pPr marL="343080" indent="-339120">
                        <a:lnSpc>
                          <a:spcPct val="100000"/>
                        </a:lnSpc>
                      </a:pP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T w="12240">
                      <a:noFill/>
                    </a:lnT>
                    <a:lnB w="12240">
                      <a:noFill/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39120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   9,1 млрд. руб.;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T w="12240">
                      <a:noFill/>
                    </a:lnT>
                    <a:lnB w="12240">
                      <a:noFill/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659816">
                <a:tc>
                  <a:txBody>
                    <a:bodyPr/>
                    <a:lstStyle/>
                    <a:p>
                      <a:pPr marL="343080" indent="-339120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Microsoft YaHei"/>
                        </a:rPr>
                        <a:t>4. Расходы на осуществление </a:t>
                      </a: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  <a:ea typeface="Microsoft YaHei"/>
                        </a:rPr>
                        <a:t> ежемесячных </a:t>
                      </a: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Microsoft YaHei"/>
                        </a:rPr>
                        <a:t>денежных выплат и улучшение  </a:t>
                      </a: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  <a:ea typeface="Microsoft YaHei"/>
                        </a:rPr>
                        <a:t>материального </a:t>
                      </a: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Microsoft YaHei"/>
                        </a:rPr>
                        <a:t>положения некоторых категорий граждан РФ и </a:t>
                      </a: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  <a:ea typeface="Microsoft YaHei"/>
                        </a:rPr>
                        <a:t>осуществление </a:t>
                      </a: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Microsoft YaHei"/>
                        </a:rPr>
                        <a:t>МСП лицам, подвергшимся воздействию </a:t>
                      </a: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  <a:ea typeface="Microsoft YaHei"/>
                        </a:rPr>
                        <a:t>радиации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39120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   5,94 млрд. руб.;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694452">
                <a:tc>
                  <a:txBody>
                    <a:bodyPr/>
                    <a:lstStyle/>
                    <a:p>
                      <a:pPr marL="343080" indent="-339120">
                        <a:lnSpc>
                          <a:spcPct val="100000"/>
                        </a:lnSpc>
                        <a:spcAft>
                          <a:spcPts val="601"/>
                        </a:spcAft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Microsoft YaHei"/>
                        </a:rPr>
                        <a:t>5. Расходы на предоставление материнского (семейного) капитала и средств  пенсионных накоплений, правопреемникам умерших застрахованных </a:t>
                      </a: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  <a:ea typeface="Microsoft YaHei"/>
                        </a:rPr>
                        <a:t>лиц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T w="12240">
                      <a:noFill/>
                    </a:lnT>
                    <a:lnB w="12240">
                      <a:noFill/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39120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chemeClr val="tx1"/>
                          </a:solidFill>
                          <a:latin typeface="Times New Roman"/>
                        </a:rPr>
                        <a:t>-   </a:t>
                      </a:r>
                      <a:r>
                        <a:rPr lang="ru-RU" sz="1600" b="0" strike="noStrike" spc="-1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5,26 </a:t>
                      </a:r>
                      <a:r>
                        <a:rPr lang="ru-RU" sz="1600" b="0" strike="noStrike" spc="-1" dirty="0">
                          <a:solidFill>
                            <a:schemeClr val="tx1"/>
                          </a:solidFill>
                          <a:latin typeface="Times New Roman"/>
                        </a:rPr>
                        <a:t>млрд. </a:t>
                      </a: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руб</a:t>
                      </a: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.; 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T w="12240">
                      <a:noFill/>
                    </a:lnT>
                    <a:lnB w="12240">
                      <a:noFill/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659816">
                <a:tc>
                  <a:txBody>
                    <a:bodyPr/>
                    <a:lstStyle/>
                    <a:p>
                      <a:pPr marL="343080" indent="-339120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Microsoft YaHei"/>
                        </a:rPr>
                        <a:t>6. Расходы на специальную социальную выплату отдельным категориям  </a:t>
                      </a: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  <a:ea typeface="Microsoft YaHei"/>
                        </a:rPr>
                        <a:t>медицинских </a:t>
                      </a: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Microsoft YaHei"/>
                        </a:rPr>
                        <a:t>работников	             	</a:t>
                      </a:r>
                      <a:endParaRPr lang="ru-RU" sz="1600" b="0" strike="noStrike" spc="-1" dirty="0">
                        <a:latin typeface="Arial"/>
                      </a:endParaRPr>
                    </a:p>
                    <a:p>
                      <a:pPr marL="343080" indent="-339120">
                        <a:lnSpc>
                          <a:spcPct val="100000"/>
                        </a:lnSpc>
                      </a:pP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39120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   2,0 млрд. руб.;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464315">
                <a:tc>
                  <a:txBody>
                    <a:bodyPr/>
                    <a:lstStyle/>
                    <a:p>
                      <a:pPr marL="343080" indent="-339120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Microsoft YaHei"/>
                        </a:rPr>
                        <a:t>7. Расходы на содержание Отделения СФР по Омской области 			 	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T w="12240">
                      <a:noFill/>
                    </a:lnT>
                    <a:lnB w="12240">
                      <a:noFill/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39120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    1,91 млрд. руб.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T w="12240">
                      <a:noFill/>
                    </a:lnT>
                    <a:lnB w="12240">
                      <a:noFill/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619069">
                <a:tc>
                  <a:txBody>
                    <a:bodyPr/>
                    <a:lstStyle/>
                    <a:p>
                      <a:pPr marL="343080" indent="-339120">
                        <a:lnSpc>
                          <a:spcPct val="100000"/>
                        </a:lnSpc>
                        <a:spcAft>
                          <a:spcPts val="601"/>
                        </a:spcAft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8. Расходы по страхованию от несчастных случаев на производстве  и профзаболеваний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marL="343080" indent="-339120">
                        <a:lnSpc>
                          <a:spcPct val="100000"/>
                        </a:lnSpc>
                      </a:pP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39120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    1,03 млрд. руб.;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558217">
                <a:tc>
                  <a:txBody>
                    <a:bodyPr/>
                    <a:lstStyle/>
                    <a:p>
                      <a:pPr marL="343080" indent="-339120">
                        <a:lnSpc>
                          <a:spcPct val="100000"/>
                        </a:lnSpc>
                        <a:spcAft>
                          <a:spcPts val="601"/>
                        </a:spcAft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9. Расходы по обеспечению инвалидов техническими средствами  </a:t>
                      </a: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реабилитации</a:t>
                      </a: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	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T w="12240">
                      <a:noFill/>
                    </a:lnT>
                    <a:lnB w="12240">
                      <a:noFill/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39120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   0,8 млрд. руб.;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T w="12240">
                      <a:noFill/>
                    </a:lnT>
                    <a:lnB w="12240">
                      <a:noFill/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464315">
                <a:tc>
                  <a:txBody>
                    <a:bodyPr/>
                    <a:lstStyle/>
                    <a:p>
                      <a:pPr marL="343080" indent="-339120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10. Расходы на дополнительное пенсионное обеспечение и социальной поддержки отдельных категорий граждан 	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39120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   0,14 млрд. руб.;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4643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1"/>
                        </a:spcAft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11. Расходы на оказание государственной социальной помощи отдельным   категориям граждан в части санаторно-курортного лечения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T w="12240">
                      <a:noFill/>
                    </a:lnT>
                    <a:lnB w="12240">
                      <a:noFill/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39120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    0,09 млрд. руб.;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T w="12240">
                      <a:noFill/>
                    </a:lnT>
                    <a:lnB w="12240">
                      <a:noFill/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7412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1"/>
                        </a:spcAft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12. Расходы на субсидии юридическим лицам и индивидуальным   предпринимателям на стимулирование найма безработных граждан</a:t>
                      </a:r>
                      <a:endParaRPr lang="ru-RU" sz="1600" b="0" strike="noStrike" spc="-1" dirty="0">
                        <a:latin typeface="Arial"/>
                      </a:endParaRPr>
                    </a:p>
                    <a:p>
                      <a:pPr marL="343080" indent="-339120">
                        <a:lnSpc>
                          <a:spcPct val="100000"/>
                        </a:lnSpc>
                      </a:pP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39120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-   0,04  млрд. руб.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6" name="CustomShape 4"/>
          <p:cNvSpPr/>
          <p:nvPr/>
        </p:nvSpPr>
        <p:spPr>
          <a:xfrm>
            <a:off x="2590922" y="8305800"/>
            <a:ext cx="12010320" cy="3524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799560" algn="just">
              <a:spcAft>
                <a:spcPts val="602"/>
              </a:spcAft>
            </a:pPr>
            <a:r>
              <a:rPr lang="ru-RU" b="1" spc="-2" dirty="0">
                <a:solidFill>
                  <a:srgbClr val="003399"/>
                </a:solidFill>
                <a:latin typeface="Times New Roman"/>
                <a:ea typeface="DejaVu Sans"/>
              </a:rPr>
              <a:t>Всего расходов на пенсионное обеспечение и иные социальные выплаты  - 186,3  млрд. руб</a:t>
            </a:r>
            <a:r>
              <a:rPr lang="ru-RU" b="1" spc="-2" dirty="0" smtClean="0">
                <a:solidFill>
                  <a:srgbClr val="003399"/>
                </a:solidFill>
                <a:latin typeface="Times New Roman"/>
                <a:ea typeface="DejaVu Sans"/>
              </a:rPr>
              <a:t>. Освоение 95%</a:t>
            </a:r>
            <a:endParaRPr lang="ru-RU" spc="-2" dirty="0">
              <a:latin typeface="Arial"/>
            </a:endParaRPr>
          </a:p>
        </p:txBody>
      </p:sp>
      <p:sp>
        <p:nvSpPr>
          <p:cNvPr id="157" name="CustomShape 5"/>
          <p:cNvSpPr/>
          <p:nvPr/>
        </p:nvSpPr>
        <p:spPr>
          <a:xfrm>
            <a:off x="3279962" y="360000"/>
            <a:ext cx="9749520" cy="414044"/>
          </a:xfrm>
          <a:prstGeom prst="rect">
            <a:avLst/>
          </a:prstGeom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79" indent="-339120" algn="ctr"/>
            <a:r>
              <a:rPr lang="ru-RU" sz="2100" b="1" spc="-2" dirty="0">
                <a:solidFill>
                  <a:srgbClr val="FFFFFF"/>
                </a:solidFill>
                <a:latin typeface="Times New Roman"/>
                <a:ea typeface="DejaVu Sans"/>
              </a:rPr>
              <a:t>Бюджет  Отделения СФР по Омской области на 2024 год</a:t>
            </a:r>
            <a:endParaRPr lang="ru-RU" sz="2100" spc="-2" dirty="0">
              <a:latin typeface="Arial"/>
            </a:endParaRPr>
          </a:p>
        </p:txBody>
      </p:sp>
      <p:sp>
        <p:nvSpPr>
          <p:cNvPr id="158" name="CustomShape 6"/>
          <p:cNvSpPr/>
          <p:nvPr/>
        </p:nvSpPr>
        <p:spPr>
          <a:xfrm>
            <a:off x="-25560" y="0"/>
            <a:ext cx="1901161" cy="914004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9" name="object 4"/>
          <p:cNvPicPr/>
          <p:nvPr/>
        </p:nvPicPr>
        <p:blipFill>
          <a:blip r:embed="rId2" cstate="print"/>
          <a:stretch/>
        </p:blipFill>
        <p:spPr>
          <a:xfrm>
            <a:off x="575639" y="0"/>
            <a:ext cx="726841" cy="9140040"/>
          </a:xfrm>
          <a:prstGeom prst="rect">
            <a:avLst/>
          </a:prstGeom>
          <a:ln w="9360">
            <a:noFill/>
          </a:ln>
        </p:spPr>
      </p:pic>
      <p:sp>
        <p:nvSpPr>
          <p:cNvPr id="160" name="CustomShape 7"/>
          <p:cNvSpPr/>
          <p:nvPr/>
        </p:nvSpPr>
        <p:spPr>
          <a:xfrm>
            <a:off x="279361" y="380880"/>
            <a:ext cx="758160" cy="834120"/>
          </a:xfrm>
          <a:prstGeom prst="rect">
            <a:avLst/>
          </a:prstGeom>
          <a:blipFill rotWithShape="0">
            <a:blip r:embed="rId3" cstate="print"/>
            <a:stretch>
              <a:fillRect/>
            </a:stretch>
          </a:blipFill>
          <a:ln w="9360">
            <a:noFill/>
          </a:ln>
          <a:effectLst>
            <a:innerShdw blurRad="63500" dist="50800" dir="10800000">
              <a:srgbClr val="000000">
                <a:alpha val="50000"/>
              </a:srgb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" name="CustomShape 8"/>
          <p:cNvSpPr/>
          <p:nvPr/>
        </p:nvSpPr>
        <p:spPr>
          <a:xfrm>
            <a:off x="11649960" y="8475120"/>
            <a:ext cx="3789001" cy="48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079" tIns="72721" rIns="145079" bIns="72721" anchor="ctr">
            <a:noAutofit/>
          </a:bodyPr>
          <a:lstStyle/>
          <a:p>
            <a:pPr algn="r">
              <a:lnSpc>
                <a:spcPct val="100000"/>
              </a:lnSpc>
            </a:pPr>
            <a:fld id="{DB6B4338-B005-4A89-A7F5-2E4CB524C4AD}" type="slidenum">
              <a:rPr lang="ru-RU" sz="1900" spc="-2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7</a:t>
            </a:fld>
            <a:endParaRPr lang="ru-RU" sz="1900" spc="-2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1512001" y="6696000"/>
            <a:ext cx="4350601" cy="237096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" name="CustomShape 2"/>
          <p:cNvSpPr/>
          <p:nvPr/>
        </p:nvSpPr>
        <p:spPr>
          <a:xfrm>
            <a:off x="11099881" y="0"/>
            <a:ext cx="5152320" cy="3894840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6" name="CustomShape 3"/>
          <p:cNvSpPr/>
          <p:nvPr/>
        </p:nvSpPr>
        <p:spPr>
          <a:xfrm>
            <a:off x="-25560" y="0"/>
            <a:ext cx="1901161" cy="914004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7" name="object 4"/>
          <p:cNvPicPr/>
          <p:nvPr/>
        </p:nvPicPr>
        <p:blipFill>
          <a:blip r:embed="rId2" cstate="print"/>
          <a:stretch/>
        </p:blipFill>
        <p:spPr>
          <a:xfrm>
            <a:off x="575639" y="0"/>
            <a:ext cx="726841" cy="9140040"/>
          </a:xfrm>
          <a:prstGeom prst="rect">
            <a:avLst/>
          </a:prstGeom>
          <a:ln w="9360">
            <a:noFill/>
          </a:ln>
        </p:spPr>
      </p:pic>
      <p:sp>
        <p:nvSpPr>
          <p:cNvPr id="238" name="CustomShape 4"/>
          <p:cNvSpPr/>
          <p:nvPr/>
        </p:nvSpPr>
        <p:spPr>
          <a:xfrm>
            <a:off x="1650960" y="228600"/>
            <a:ext cx="14016960" cy="1439524"/>
          </a:xfrm>
          <a:prstGeom prst="rect">
            <a:avLst/>
          </a:prstGeom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145079" tIns="72721" rIns="145079" bIns="7272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100" b="1" spc="-2" dirty="0">
                <a:solidFill>
                  <a:srgbClr val="FFFFFF"/>
                </a:solidFill>
                <a:latin typeface="Times New Roman"/>
                <a:ea typeface="DejaVu Sans"/>
              </a:rPr>
              <a:t>Динамика расходов на пенсионное обеспечение, федеральную доплату к пенсии, ежемесячную денежную выплату отдельным категориям граждан и улучшение материального положения некоторых категорий граждан РФ, социальную поддержку отдельных категорий граждан и по обязательному социальному страхованию (млрд.руб.)</a:t>
            </a:r>
            <a:endParaRPr lang="ru-RU" sz="2100" spc="-2" dirty="0">
              <a:latin typeface="Arial"/>
            </a:endParaRPr>
          </a:p>
        </p:txBody>
      </p:sp>
      <p:sp>
        <p:nvSpPr>
          <p:cNvPr id="239" name="CustomShape 5"/>
          <p:cNvSpPr/>
          <p:nvPr/>
        </p:nvSpPr>
        <p:spPr>
          <a:xfrm>
            <a:off x="279361" y="533520"/>
            <a:ext cx="758160" cy="834120"/>
          </a:xfrm>
          <a:prstGeom prst="rect">
            <a:avLst/>
          </a:prstGeom>
          <a:blipFill rotWithShape="0">
            <a:blip r:embed="rId3" cstate="print"/>
            <a:stretch>
              <a:fillRect/>
            </a:stretch>
          </a:blipFill>
          <a:ln w="9360">
            <a:noFill/>
          </a:ln>
          <a:effectLst>
            <a:innerShdw blurRad="63500" dist="50800" dir="10800000">
              <a:srgbClr val="000000">
                <a:alpha val="50000"/>
              </a:srgb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0" name="CustomShape 6"/>
          <p:cNvSpPr/>
          <p:nvPr/>
        </p:nvSpPr>
        <p:spPr>
          <a:xfrm>
            <a:off x="11649960" y="8475120"/>
            <a:ext cx="3789001" cy="48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079" tIns="72721" rIns="145079" bIns="72721" anchor="ctr">
            <a:noAutofit/>
          </a:bodyPr>
          <a:lstStyle/>
          <a:p>
            <a:pPr algn="r">
              <a:lnSpc>
                <a:spcPct val="100000"/>
              </a:lnSpc>
            </a:pPr>
            <a:fld id="{BB3B2746-89A1-4998-9565-1989D137A215}" type="slidenum">
              <a:rPr lang="ru-RU" sz="1900" spc="-2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8</a:t>
            </a:fld>
            <a:endParaRPr lang="ru-RU" sz="1900" spc="-2" dirty="0">
              <a:latin typeface="Arial"/>
            </a:endParaRPr>
          </a:p>
        </p:txBody>
      </p:sp>
      <p:graphicFrame>
        <p:nvGraphicFramePr>
          <p:cNvPr id="241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1557729913"/>
              </p:ext>
            </p:extLst>
          </p:nvPr>
        </p:nvGraphicFramePr>
        <p:xfrm>
          <a:off x="3022600" y="1828800"/>
          <a:ext cx="11743561" cy="708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ustomShape 6"/>
          <p:cNvSpPr/>
          <p:nvPr/>
        </p:nvSpPr>
        <p:spPr>
          <a:xfrm>
            <a:off x="4622800" y="2590800"/>
            <a:ext cx="1219200" cy="368280"/>
          </a:xfrm>
          <a:prstGeom prst="rect">
            <a:avLst/>
          </a:prstGeom>
          <a:noFill/>
          <a:ln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45079" tIns="72721" rIns="145079" bIns="7272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100" b="1" spc="-2" dirty="0">
                <a:solidFill>
                  <a:schemeClr val="tx2">
                    <a:lumMod val="75000"/>
                  </a:schemeClr>
                </a:solidFill>
                <a:latin typeface="Times New Roman"/>
                <a:ea typeface="DejaVu Sans"/>
              </a:rPr>
              <a:t>152,43</a:t>
            </a:r>
            <a:endParaRPr lang="ru-RU" sz="2100" spc="-2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12" name="CustomShape 5"/>
          <p:cNvSpPr/>
          <p:nvPr/>
        </p:nvSpPr>
        <p:spPr>
          <a:xfrm>
            <a:off x="6290226" y="2376000"/>
            <a:ext cx="1228173" cy="374040"/>
          </a:xfrm>
          <a:prstGeom prst="rect">
            <a:avLst/>
          </a:prstGeom>
          <a:noFill/>
          <a:ln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45079" tIns="72721" rIns="145079" bIns="7272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100" b="1" spc="-2" dirty="0">
                <a:solidFill>
                  <a:schemeClr val="tx2">
                    <a:lumMod val="75000"/>
                  </a:schemeClr>
                </a:solidFill>
                <a:latin typeface="Times New Roman"/>
                <a:ea typeface="DejaVu Sans"/>
              </a:rPr>
              <a:t>162,19</a:t>
            </a:r>
            <a:endParaRPr lang="ru-RU" sz="2100" spc="-2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13" name="CustomShape 5"/>
          <p:cNvSpPr/>
          <p:nvPr/>
        </p:nvSpPr>
        <p:spPr>
          <a:xfrm>
            <a:off x="8128000" y="1923480"/>
            <a:ext cx="1295399" cy="362520"/>
          </a:xfrm>
          <a:prstGeom prst="rect">
            <a:avLst/>
          </a:prstGeom>
          <a:noFill/>
          <a:ln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45079" tIns="72721" rIns="145079" bIns="7272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100" b="1" spc="-2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DejaVu Sans"/>
              </a:rPr>
              <a:t>178,17</a:t>
            </a:r>
            <a:endParaRPr lang="ru-RU" sz="2100" spc="-2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14" name="CustomShape 5"/>
          <p:cNvSpPr/>
          <p:nvPr/>
        </p:nvSpPr>
        <p:spPr>
          <a:xfrm>
            <a:off x="10000208" y="1947420"/>
            <a:ext cx="1251991" cy="374040"/>
          </a:xfrm>
          <a:prstGeom prst="rect">
            <a:avLst/>
          </a:prstGeom>
          <a:noFill/>
          <a:ln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45079" tIns="72721" rIns="145079" bIns="7272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100" b="1" spc="-2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DejaVu Sans"/>
              </a:rPr>
              <a:t>177,10</a:t>
            </a:r>
            <a:endParaRPr lang="ru-RU" sz="2100" spc="-2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:a16="http://schemas.microsoft.com/office/drawing/2014/main" xmlns="" id="{52A987F7-D57E-BB41-B3EA-950F84B4CD3E}"/>
              </a:ext>
            </a:extLst>
          </p:cNvPr>
          <p:cNvSpPr/>
          <p:nvPr/>
        </p:nvSpPr>
        <p:spPr>
          <a:xfrm>
            <a:off x="1422400" y="6400800"/>
            <a:ext cx="3581401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xmlns="" id="{BDF85312-D25B-9B40-ADC3-61FC7DB3A4EC}"/>
              </a:ext>
            </a:extLst>
          </p:cNvPr>
          <p:cNvSpPr/>
          <p:nvPr/>
        </p:nvSpPr>
        <p:spPr>
          <a:xfrm>
            <a:off x="10109203" y="7013"/>
            <a:ext cx="6146846" cy="3955387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1" y="0"/>
            <a:ext cx="1752601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59268"/>
            <a:ext cx="730955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 bwMode="auto">
          <a:xfrm>
            <a:off x="3708400" y="605136"/>
            <a:ext cx="9144000" cy="46166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1" rIns="91440" bIns="45721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-Light"/>
                <a:cs typeface="Times New Roman" panose="02020603050405020304" pitchFamily="18" charset="0"/>
              </a:rPr>
              <a:t>Организация клиентского обслуживания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2" y="1676401"/>
            <a:ext cx="4419600" cy="25026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7DB7034-C51F-1023-662F-FCBD4469BD1F}"/>
              </a:ext>
            </a:extLst>
          </p:cNvPr>
          <p:cNvSpPr txBox="1"/>
          <p:nvPr/>
        </p:nvSpPr>
        <p:spPr>
          <a:xfrm>
            <a:off x="8051799" y="2743201"/>
            <a:ext cx="6629401" cy="584777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государственные услуги СФР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7DB7034-C51F-1023-662F-FCBD4469BD1F}"/>
              </a:ext>
            </a:extLst>
          </p:cNvPr>
          <p:cNvSpPr txBox="1"/>
          <p:nvPr/>
        </p:nvSpPr>
        <p:spPr>
          <a:xfrm>
            <a:off x="7289800" y="3429000"/>
            <a:ext cx="8534400" cy="584777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875 343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 по услугам СФР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22400" y="6248400"/>
            <a:ext cx="7315200" cy="1708162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marL="285751" indent="-285751">
              <a:buFont typeface="Wingdings" panose="05000000000000000000" pitchFamily="2" charset="2"/>
              <a:buChar char="§"/>
            </a:pPr>
            <a:r>
              <a:rPr lang="ru-RU" sz="21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Приём </a:t>
            </a:r>
            <a:r>
              <a:rPr lang="ru-RU" sz="21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граждан и </a:t>
            </a:r>
            <a:r>
              <a:rPr lang="ru-RU" sz="21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страхователей по принципу «одного окна»,  в том числе в рамках выездного приема на дом</a:t>
            </a:r>
            <a:endParaRPr lang="ru-RU" sz="21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1" indent="-285751">
              <a:buFont typeface="Wingdings" panose="05000000000000000000" pitchFamily="2" charset="2"/>
              <a:buChar char="§"/>
            </a:pPr>
            <a:r>
              <a:rPr lang="ru-RU" sz="21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Высокий уровень </a:t>
            </a:r>
            <a:r>
              <a:rPr lang="ru-RU" sz="21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обслуживания </a:t>
            </a:r>
          </a:p>
          <a:p>
            <a:pPr marL="285751" indent="-285751">
              <a:buFont typeface="Wingdings" panose="05000000000000000000" pitchFamily="2" charset="2"/>
              <a:buChar char="§"/>
            </a:pPr>
            <a:r>
              <a:rPr lang="ru-RU" sz="21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Единые процессы и стандарты </a:t>
            </a:r>
          </a:p>
          <a:p>
            <a:pPr marL="285751" indent="-285751">
              <a:buFont typeface="Wingdings" panose="05000000000000000000" pitchFamily="2" charset="2"/>
              <a:buChar char="§"/>
            </a:pPr>
            <a:r>
              <a:rPr lang="ru-RU" sz="21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Единая система телефонного обслуживания</a:t>
            </a:r>
            <a:endParaRPr lang="ru-RU" sz="21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60800" y="5486400"/>
            <a:ext cx="1828800" cy="461667"/>
          </a:xfrm>
          <a:prstGeom prst="rect">
            <a:avLst/>
          </a:prstGeom>
        </p:spPr>
        <p:txBody>
          <a:bodyPr wrap="square" lIns="91440" tIns="45721" rIns="91440" bIns="45721">
            <a:spAutoFit/>
          </a:bodyPr>
          <a:lstStyle/>
          <a:p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400" b="1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1322757-B45A-9726-0CD6-B1DB612CBB0F}"/>
              </a:ext>
            </a:extLst>
          </p:cNvPr>
          <p:cNvSpPr txBox="1"/>
          <p:nvPr/>
        </p:nvSpPr>
        <p:spPr>
          <a:xfrm>
            <a:off x="8585200" y="5486400"/>
            <a:ext cx="7467600" cy="3462488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востребованные услуги:</a:t>
            </a:r>
          </a:p>
          <a:p>
            <a:endParaRPr lang="ru-RU" sz="2400" b="1" u="sng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>
              <a:buFont typeface="Wingdings" pitchFamily="2" charset="2"/>
              <a:buChar char="ü"/>
            </a:pPr>
            <a:r>
              <a:rPr lang="ru-RU" sz="21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Ежемесячное пособие в связи с рождением и воспитанием ребенка </a:t>
            </a:r>
          </a:p>
          <a:p>
            <a:pPr marL="0" lvl="1">
              <a:buFont typeface="Wingdings" pitchFamily="2" charset="2"/>
              <a:buChar char="ü"/>
            </a:pPr>
            <a:r>
              <a:rPr lang="ru-RU" sz="21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Назначение и выплата пенсий</a:t>
            </a:r>
          </a:p>
          <a:p>
            <a:pPr marL="0" lvl="1">
              <a:buFont typeface="Wingdings" pitchFamily="2" charset="2"/>
              <a:buChar char="ü"/>
            </a:pPr>
            <a:r>
              <a:rPr lang="ru-RU" sz="21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Ежемесячная денежная выплата, набор социальных услуг</a:t>
            </a:r>
          </a:p>
          <a:p>
            <a:pPr marL="0" lvl="1">
              <a:buFont typeface="Wingdings" pitchFamily="2" charset="2"/>
              <a:buChar char="ü"/>
            </a:pPr>
            <a:r>
              <a:rPr lang="ru-RU" sz="21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Обеспечение техническими средствами реабилитации</a:t>
            </a:r>
          </a:p>
          <a:p>
            <a:pPr marL="0" lvl="1">
              <a:buFont typeface="Wingdings" pitchFamily="2" charset="2"/>
              <a:buChar char="ü"/>
            </a:pPr>
            <a:r>
              <a:rPr lang="ru-RU" sz="21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Осуществление компенсационных выплат</a:t>
            </a:r>
          </a:p>
          <a:p>
            <a:pPr marL="0" lvl="1">
              <a:buFont typeface="Wingdings" pitchFamily="2" charset="2"/>
              <a:buChar char="ü"/>
            </a:pPr>
            <a:r>
              <a:rPr lang="ru-RU" sz="21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Распоряжение средствами МСК</a:t>
            </a:r>
          </a:p>
          <a:p>
            <a:endParaRPr lang="ru-RU" sz="2400" b="1" u="sng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918201" y="1752600"/>
            <a:ext cx="10058400" cy="75917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txBody>
          <a:bodyPr wrap="square" lIns="81271" tIns="40636" rIns="81271" bIns="40636">
            <a:spAutoFit/>
          </a:bodyPr>
          <a:lstStyle/>
          <a:p>
            <a:pPr marL="457200" indent="-6351"/>
            <a:r>
              <a:rPr lang="ru-RU" sz="2200" b="1" dirty="0">
                <a:solidFill>
                  <a:srgbClr val="000080"/>
                </a:solidFill>
                <a:latin typeface="Calibri" pitchFamily="34" charset="0"/>
              </a:rPr>
              <a:t>		</a:t>
            </a: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всех территориях муниципальных образований г. Омска и Омской области организован прием граждан и страхователей </a:t>
            </a:r>
            <a:r>
              <a:rPr lang="ru-RU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37 клиентских службах</a:t>
            </a: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1270000" y="4343400"/>
            <a:ext cx="14630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3399"/>
                </a:solidFill>
                <a:latin typeface="Times New Roman" panose="02020603050405020304" pitchFamily="18" charset="0"/>
                <a:ea typeface="Calibri-Light"/>
                <a:cs typeface="Times New Roman" panose="02020603050405020304" pitchFamily="18" charset="0"/>
              </a:rPr>
              <a:t>Сводный показатель качества клиентского обслуживания при оказании </a:t>
            </a:r>
            <a:br>
              <a:rPr lang="ru-RU" sz="2000" b="1" i="1" dirty="0">
                <a:solidFill>
                  <a:srgbClr val="003399"/>
                </a:solidFill>
                <a:latin typeface="Times New Roman" panose="02020603050405020304" pitchFamily="18" charset="0"/>
                <a:ea typeface="Calibri-Light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003399"/>
                </a:solidFill>
                <a:latin typeface="Times New Roman" panose="02020603050405020304" pitchFamily="18" charset="0"/>
                <a:ea typeface="Calibri-Light"/>
                <a:cs typeface="Times New Roman" panose="02020603050405020304" pitchFamily="18" charset="0"/>
              </a:rPr>
              <a:t>государственных услуг </a:t>
            </a:r>
            <a:r>
              <a:rPr lang="ru-RU" sz="2000" b="1" i="1" dirty="0" smtClean="0">
                <a:solidFill>
                  <a:srgbClr val="003399"/>
                </a:solidFill>
                <a:latin typeface="Times New Roman" panose="02020603050405020304" pitchFamily="18" charset="0"/>
                <a:ea typeface="Calibri-Light"/>
                <a:cs typeface="Times New Roman" panose="02020603050405020304" pitchFamily="18" charset="0"/>
              </a:rPr>
              <a:t>СФР (</a:t>
            </a:r>
            <a:r>
              <a:rPr lang="ru-RU" sz="2000" b="1" i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граждан качеством предоставления услуг  на ЕПГУ,  сайте «Ваш контроль», </a:t>
            </a:r>
            <a:r>
              <a:rPr lang="ru-RU" sz="2000" b="1" i="1" dirty="0" smtClean="0">
                <a:solidFill>
                  <a:srgbClr val="003399"/>
                </a:solidFill>
                <a:latin typeface="Times New Roman" panose="02020603050405020304" pitchFamily="18" charset="0"/>
                <a:ea typeface="Calibri-Light"/>
                <a:cs typeface="Times New Roman" panose="02020603050405020304" pitchFamily="18" charset="0"/>
              </a:rPr>
              <a:t> доля электронных услуг, </a:t>
            </a:r>
            <a:r>
              <a:rPr lang="ru-RU" sz="2000" b="1" i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отрицательных отзывов на очное клиентское обслуживание) </a:t>
            </a:r>
            <a:r>
              <a:rPr lang="ru-RU" sz="24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i="1" dirty="0" smtClean="0">
                <a:solidFill>
                  <a:srgbClr val="008000"/>
                </a:solidFill>
                <a:latin typeface="Times New Roman" panose="02020603050405020304" pitchFamily="18" charset="0"/>
                <a:ea typeface="Calibri-Light"/>
                <a:cs typeface="Times New Roman" panose="02020603050405020304" pitchFamily="18" charset="0"/>
              </a:rPr>
              <a:t>выполнен</a:t>
            </a:r>
            <a:r>
              <a:rPr lang="ru-RU" sz="2000" b="1" i="1" dirty="0">
                <a:solidFill>
                  <a:srgbClr val="003399"/>
                </a:solidFill>
                <a:latin typeface="Times New Roman" panose="02020603050405020304" pitchFamily="18" charset="0"/>
                <a:ea typeface="MyriadPro-Cond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solidFill>
                  <a:srgbClr val="003399"/>
                </a:solidFill>
                <a:latin typeface="Times New Roman" panose="02020603050405020304" pitchFamily="18" charset="0"/>
                <a:ea typeface="MyriadPro-Cond"/>
                <a:cs typeface="Times New Roman" panose="02020603050405020304" pitchFamily="18" charset="0"/>
              </a:rPr>
            </a:br>
            <a:endParaRPr lang="ru-RU" sz="2000" b="1" i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21092</TotalTime>
  <Words>6260</Words>
  <Application>Microsoft Office PowerPoint</Application>
  <PresentationFormat>Произвольный</PresentationFormat>
  <Paragraphs>1155</Paragraphs>
  <Slides>59</Slides>
  <Notes>34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1" baseType="lpstr">
      <vt:lpstr>Тема Office</vt:lpstr>
      <vt:lpstr>Worksheet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100% охват камеральными проверками отчетов страхователей, представляемых согласно Закону № 125-ФЗ и обеспечение результативности выездных проверок сведений по начисленным взносам на ОСС от НС и ПЗ</vt:lpstr>
      <vt:lpstr>Слайд 47</vt:lpstr>
      <vt:lpstr>Слайд 48</vt:lpstr>
      <vt:lpstr>Слайд 49</vt:lpstr>
      <vt:lpstr>Слайд 50</vt:lpstr>
      <vt:lpstr> Количество обращений граждан,  поступивших в ОСФР по Омской области и рассмотренных в рамках Федерального закона от 02.05.2002 № 59-ФЗ  «О порядке рассмотрения обращений граждан Российской Федерации» в 2023-2024 гг. 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Талипова Надежда Валерьевна</dc:creator>
  <cp:lastModifiedBy>USERPFR</cp:lastModifiedBy>
  <cp:revision>949</cp:revision>
  <cp:lastPrinted>2024-01-30T19:24:53Z</cp:lastPrinted>
  <dcterms:created xsi:type="dcterms:W3CDTF">2023-05-03T09:25:15Z</dcterms:created>
  <dcterms:modified xsi:type="dcterms:W3CDTF">2025-05-21T08:38:28Z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2023-05-03T00:00:00Z</vt:filetime>
  </property>
  <property fmtid="{D5CDD505-2E9C-101B-9397-08002B2CF9AE}" pid="3" name="Creator">
    <vt:lpwstr>Adobe InDesign 16.1 (Macintosh)</vt:lpwstr>
  </property>
  <property fmtid="{D5CDD505-2E9C-101B-9397-08002B2CF9AE}" pid="4" name="LastSaved">
    <vt:filetime>2023-05-03T00:00:00Z</vt:filetime>
  </property>
</Properties>
</file>