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charts/chart25.xml" ContentType="application/vnd.openxmlformats-officedocument.drawingml.char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.xml" ContentType="application/vnd.openxmlformats-officedocument.presentationml.tags+xml"/>
  <Override PartName="/ppt/diagrams/layout6.xml" ContentType="application/vnd.openxmlformats-officedocument.drawingml.diagramLayout+xml"/>
  <Override PartName="/ppt/notesSlides/notesSlide53.xml" ContentType="application/vnd.openxmlformats-officedocument.presentationml.notesSlide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xls" ContentType="application/vnd.ms-exce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Override PartName="/ppt/theme/themeOverride3.xml" ContentType="application/vnd.openxmlformats-officedocument.themeOverride+xml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charts/chart30.xml" ContentType="application/vnd.openxmlformats-officedocument.drawingml.chart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rawings/drawing6.xml" ContentType="application/vnd.openxmlformats-officedocument.drawingml.chartshape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31.xml" ContentType="application/vnd.openxmlformats-officedocument.drawingml.char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chart2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2">
  <p:sldMasterIdLst>
    <p:sldMasterId id="2147484038" r:id="rId1"/>
  </p:sldMasterIdLst>
  <p:notesMasterIdLst>
    <p:notesMasterId r:id="rId62"/>
  </p:notesMasterIdLst>
  <p:handoutMasterIdLst>
    <p:handoutMasterId r:id="rId63"/>
  </p:handoutMasterIdLst>
  <p:sldIdLst>
    <p:sldId id="509" r:id="rId2"/>
    <p:sldId id="320" r:id="rId3"/>
    <p:sldId id="480" r:id="rId4"/>
    <p:sldId id="481" r:id="rId5"/>
    <p:sldId id="573" r:id="rId6"/>
    <p:sldId id="574" r:id="rId7"/>
    <p:sldId id="575" r:id="rId8"/>
    <p:sldId id="482" r:id="rId9"/>
    <p:sldId id="483" r:id="rId10"/>
    <p:sldId id="484" r:id="rId11"/>
    <p:sldId id="493" r:id="rId12"/>
    <p:sldId id="498" r:id="rId13"/>
    <p:sldId id="499" r:id="rId14"/>
    <p:sldId id="560" r:id="rId15"/>
    <p:sldId id="502" r:id="rId16"/>
    <p:sldId id="506" r:id="rId17"/>
    <p:sldId id="567" r:id="rId18"/>
    <p:sldId id="508" r:id="rId19"/>
    <p:sldId id="568" r:id="rId20"/>
    <p:sldId id="510" r:id="rId21"/>
    <p:sldId id="570" r:id="rId22"/>
    <p:sldId id="571" r:id="rId23"/>
    <p:sldId id="511" r:id="rId24"/>
    <p:sldId id="512" r:id="rId25"/>
    <p:sldId id="515" r:id="rId26"/>
    <p:sldId id="516" r:id="rId27"/>
    <p:sldId id="572" r:id="rId28"/>
    <p:sldId id="517" r:id="rId29"/>
    <p:sldId id="518" r:id="rId30"/>
    <p:sldId id="565" r:id="rId31"/>
    <p:sldId id="566" r:id="rId32"/>
    <p:sldId id="519" r:id="rId33"/>
    <p:sldId id="520" r:id="rId34"/>
    <p:sldId id="521" r:id="rId35"/>
    <p:sldId id="522" r:id="rId36"/>
    <p:sldId id="523" r:id="rId37"/>
    <p:sldId id="524" r:id="rId38"/>
    <p:sldId id="525" r:id="rId39"/>
    <p:sldId id="526" r:id="rId40"/>
    <p:sldId id="528" r:id="rId41"/>
    <p:sldId id="527" r:id="rId42"/>
    <p:sldId id="569" r:id="rId43"/>
    <p:sldId id="559" r:id="rId44"/>
    <p:sldId id="531" r:id="rId45"/>
    <p:sldId id="532" r:id="rId46"/>
    <p:sldId id="533" r:id="rId47"/>
    <p:sldId id="562" r:id="rId48"/>
    <p:sldId id="534" r:id="rId49"/>
    <p:sldId id="537" r:id="rId50"/>
    <p:sldId id="536" r:id="rId51"/>
    <p:sldId id="377" r:id="rId52"/>
    <p:sldId id="539" r:id="rId53"/>
    <p:sldId id="540" r:id="rId54"/>
    <p:sldId id="561" r:id="rId55"/>
    <p:sldId id="550" r:id="rId56"/>
    <p:sldId id="551" r:id="rId57"/>
    <p:sldId id="578" r:id="rId58"/>
    <p:sldId id="576" r:id="rId59"/>
    <p:sldId id="564" r:id="rId60"/>
    <p:sldId id="397" r:id="rId61"/>
  </p:sldIdLst>
  <p:sldSz cx="16256000" cy="9144000"/>
  <p:notesSz cx="9939338" cy="6807200"/>
  <p:defaultTextStyle>
    <a:defPPr>
      <a:defRPr lang="x-none"/>
    </a:defPPr>
    <a:lvl1pPr marL="0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366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548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099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281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465" algn="l" defTabSz="914366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CC3300"/>
    <a:srgbClr val="0000CC"/>
    <a:srgbClr val="5DA202"/>
    <a:srgbClr val="0000FF"/>
    <a:srgbClr val="008000"/>
    <a:srgbClr val="CCEDE8"/>
    <a:srgbClr val="006600"/>
    <a:srgbClr val="792D2B"/>
    <a:srgbClr val="E4E28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76" autoAdjust="0"/>
    <p:restoredTop sz="94749" autoAdjust="0"/>
  </p:normalViewPr>
  <p:slideViewPr>
    <p:cSldViewPr>
      <p:cViewPr>
        <p:scale>
          <a:sx n="80" d="100"/>
          <a:sy n="80" d="100"/>
        </p:scale>
        <p:origin x="-876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0" d="100"/>
          <a:sy n="110" d="100"/>
        </p:scale>
        <p:origin x="900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l06546030013.0065.pfr.ru\otdels-1200\&#1054;&#1090;&#1076;&#1077;&#1083;%20&#1054;&#1047;&#1056;\&#1051;&#1040;&#1057;&#1058;&#1054;&#1042;&#1050;&#1054;\&#1057;&#1090;&#1072;&#1090;&#1089;&#1073;&#1086;&#1088;&#1085;&#1080;&#1082;\&#1048;&#1085;&#1092;&#1086;&#1088;&#1084;&#1072;&#1094;&#1080;&#1103;%20&#1076;&#1083;&#1103;%20&#1089;&#1083;&#1072;&#1081;&#1076;&#1086;&#1074;_&#1076;&#1083;&#1103;%20202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2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4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1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2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3.xlsx"/><Relationship Id="rId1" Type="http://schemas.openxmlformats.org/officeDocument/2006/relationships/themeOverride" Target="../theme/themeOverride3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5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kirig\Desktop\&#1089;&#1083;&#1072;&#1081;&#1076;%201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kirig\Desktop\&#1089;&#1083;&#1072;&#1081;&#1076;%2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12"/>
      <c:perspective val="20"/>
    </c:view3D>
    <c:plotArea>
      <c:layout>
        <c:manualLayout>
          <c:layoutTarget val="inner"/>
          <c:xMode val="edge"/>
          <c:yMode val="edge"/>
          <c:x val="5.1325233052764964E-2"/>
          <c:y val="0.15110730917393891"/>
          <c:w val="0.88355148723044419"/>
          <c:h val="0.84820875763482106"/>
        </c:manualLayout>
      </c:layout>
      <c:pie3DChart>
        <c:varyColors val="1"/>
        <c:ser>
          <c:idx val="0"/>
          <c:order val="0"/>
          <c:explosion val="32"/>
          <c:dPt>
            <c:idx val="0"/>
            <c:spPr>
              <a:gradFill flip="none" rotWithShape="1"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c:spPr>
          </c:dPt>
          <c:dPt>
            <c:idx val="1"/>
            <c:spPr>
              <a:gradFill>
                <a:gsLst>
                  <a:gs pos="0">
                    <a:srgbClr val="6DB36F"/>
                  </a:gs>
                  <a:gs pos="100000">
                    <a:srgbClr val="FF6600"/>
                  </a:gs>
                  <a:gs pos="100000">
                    <a:srgbClr val="EA7D08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96000">
                    <a:srgbClr val="50D25F"/>
                  </a:gs>
                  <a:gs pos="0">
                    <a:srgbClr val="82A280"/>
                  </a:gs>
                  <a:gs pos="96000">
                    <a:srgbClr val="50D25F"/>
                  </a:gs>
                </a:gsLst>
                <a:lin ang="16200000" scaled="1"/>
              </a:gradFill>
            </c:spPr>
          </c:dPt>
          <c:dPt>
            <c:idx val="2"/>
            <c:spPr>
              <a:gradFill>
                <a:gsLst>
                  <a:gs pos="0">
                    <a:srgbClr val="00CCFF"/>
                  </a:gs>
                  <a:gs pos="87000">
                    <a:srgbClr val="00FFFF"/>
                  </a:gs>
                  <a:gs pos="0">
                    <a:srgbClr val="00CCFF"/>
                  </a:gs>
                  <a:gs pos="96000">
                    <a:srgbClr val="00FFFF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100000">
                    <a:srgbClr val="00FFFF"/>
                  </a:gs>
                  <a:gs pos="0">
                    <a:srgbClr val="00CCFF"/>
                  </a:gs>
                  <a:gs pos="100000">
                    <a:srgbClr val="50D25F"/>
                  </a:gs>
                </a:gsLst>
                <a:lin ang="16200000" scaled="1"/>
              </a:gradFill>
            </c:spPr>
          </c:dPt>
          <c:dPt>
            <c:idx val="3"/>
            <c:spPr>
              <a:gradFill flip="none" rotWithShape="1">
                <a:gsLst>
                  <a:gs pos="0">
                    <a:srgbClr val="00CCFF"/>
                  </a:gs>
                  <a:gs pos="97500">
                    <a:srgbClr val="FFCC99"/>
                  </a:gs>
                  <a:gs pos="0">
                    <a:srgbClr val="FF6600"/>
                  </a:gs>
                </a:gsLst>
                <a:lin ang="13500000" scaled="1"/>
                <a:tileRect/>
              </a:gradFill>
            </c:spPr>
          </c:dPt>
          <c:dLbls>
            <c:dLbl>
              <c:idx val="0"/>
              <c:layout>
                <c:manualLayout>
                  <c:x val="3.0806565845935942E-3"/>
                  <c:y val="9.048046683868527E-2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/>
                      <a:t>С</a:t>
                    </a:r>
                    <a:r>
                      <a:rPr lang="ru-RU" sz="1400" baseline="0" dirty="0"/>
                      <a:t>траховые </a:t>
                    </a:r>
                    <a:r>
                      <a:rPr lang="ru-RU" sz="1400" baseline="0" dirty="0" smtClean="0"/>
                      <a:t>пенсии                    </a:t>
                    </a:r>
                    <a:r>
                      <a:rPr lang="ru-RU" sz="1400" baseline="0" dirty="0"/>
                      <a:t>по </a:t>
                    </a:r>
                    <a:r>
                      <a:rPr lang="ru-RU" sz="1400" baseline="0" dirty="0" smtClean="0"/>
                      <a:t>старости - </a:t>
                    </a:r>
                    <a:r>
                      <a:rPr lang="ru-RU" sz="1400" baseline="0" dirty="0"/>
                      <a:t>443 530 чел.</a:t>
                    </a:r>
                    <a:endParaRPr lang="ru-RU" dirty="0"/>
                  </a:p>
                </c:rich>
              </c:tx>
              <c:spPr>
                <a:solidFill>
                  <a:srgbClr val="F9E027"/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1"/>
              <c:layout>
                <c:manualLayout>
                  <c:x val="-2.7418035460672865E-2"/>
                  <c:y val="0.18372602446275471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/>
                      <a:t>С</a:t>
                    </a:r>
                    <a:r>
                      <a:rPr lang="ru-RU" sz="1400" baseline="0"/>
                      <a:t>траховые пенсии</a:t>
                    </a:r>
                  </a:p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/>
                      <a:t> по инвалидности</a:t>
                    </a:r>
                  </a:p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/>
                      <a:t>- 22 894 чел.</a:t>
                    </a:r>
                    <a:endParaRPr lang="ru-RU"/>
                  </a:p>
                </c:rich>
              </c:tx>
              <c:spPr>
                <a:solidFill>
                  <a:srgbClr val="50D25F">
                    <a:alpha val="70000"/>
                  </a:srgbClr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2"/>
              <c:layout>
                <c:manualLayout>
                  <c:x val="-9.8587896398228972E-2"/>
                  <c:y val="2.7267193680020259E-5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/>
                      <a:t>С</a:t>
                    </a:r>
                    <a:r>
                      <a:rPr lang="ru-RU" sz="1400" baseline="0"/>
                      <a:t>траховые пенсии </a:t>
                    </a:r>
                  </a:p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/>
                      <a:t>по СПК - 23 081 чел.</a:t>
                    </a:r>
                    <a:endParaRPr lang="ru-RU"/>
                  </a:p>
                </c:rich>
              </c:tx>
              <c:spPr>
                <a:solidFill>
                  <a:srgbClr val="66CCFF">
                    <a:alpha val="35686"/>
                  </a:srgbClr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3"/>
              <c:layout>
                <c:manualLayout>
                  <c:x val="-0.21215358596427836"/>
                  <c:y val="-7.2213652014442034E-2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/>
                      <a:t>С</a:t>
                    </a:r>
                    <a:r>
                      <a:rPr lang="ru-RU" sz="1400" baseline="0" dirty="0"/>
                      <a:t>оциальные </a:t>
                    </a:r>
                    <a:r>
                      <a:rPr lang="ru-RU" sz="1400" baseline="0" dirty="0" smtClean="0"/>
                      <a:t>пенсии                    </a:t>
                    </a:r>
                    <a:r>
                      <a:rPr lang="ru-RU" sz="1400" baseline="0" dirty="0"/>
                      <a:t>- 50 612 чел.</a:t>
                    </a:r>
                    <a:endParaRPr lang="ru-RU" dirty="0"/>
                  </a:p>
                </c:rich>
              </c:tx>
              <c:spPr>
                <a:gradFill>
                  <a:gsLst>
                    <a:gs pos="0">
                      <a:srgbClr val="00CCFF">
                        <a:alpha val="38000"/>
                      </a:srgbClr>
                    </a:gs>
                    <a:gs pos="97500">
                      <a:srgbClr val="FFCC99"/>
                    </a:gs>
                    <a:gs pos="0">
                      <a:srgbClr val="FF6600">
                        <a:alpha val="87000"/>
                      </a:srgbClr>
                    </a:gs>
                    <a:gs pos="0">
                      <a:srgbClr val="FF6600"/>
                    </a:gs>
                  </a:gsLst>
                  <a:lin ang="13500000" scaled="1"/>
                </a:gra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4"/>
              <c:layout>
                <c:manualLayout>
                  <c:x val="-0.30732228261142613"/>
                  <c:y val="-0.15718426875591071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/>
                      <a:t>П</a:t>
                    </a:r>
                    <a:r>
                      <a:rPr lang="ru-RU" sz="1400" baseline="0"/>
                      <a:t>енсии госслужащих</a:t>
                    </a:r>
                  </a:p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400" baseline="0"/>
                      <a:t> -   1 210 чел.</a:t>
                    </a:r>
                    <a:endParaRPr lang="ru-RU"/>
                  </a:p>
                </c:rich>
              </c:tx>
              <c:spPr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5"/>
              <c:layout>
                <c:manualLayout>
                  <c:x val="0.12577564794038537"/>
                  <c:y val="-0.20193394575678161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/>
                      <a:t>П</a:t>
                    </a:r>
                    <a:r>
                      <a:rPr lang="ru-RU" sz="1400" baseline="0"/>
                      <a:t>енсии военнослужащих и членов их семей - 420 чел.</a:t>
                    </a:r>
                    <a:endParaRPr lang="ru-RU"/>
                  </a:p>
                </c:rich>
              </c:tx>
              <c:spPr>
                <a:solidFill>
                  <a:srgbClr val="FFCCFF"/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6"/>
              <c:layout>
                <c:manualLayout>
                  <c:x val="0.33497395700746607"/>
                  <c:y val="-0.14526437592590224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/>
                      <a:t>П</a:t>
                    </a:r>
                    <a:r>
                      <a:rPr lang="ru-RU" sz="1400" baseline="0" dirty="0"/>
                      <a:t>енсии летчиков-испытателей - 13 чел.</a:t>
                    </a:r>
                    <a:endParaRPr lang="ru-RU" dirty="0"/>
                  </a:p>
                </c:rich>
              </c:tx>
              <c:spPr>
                <a:solidFill>
                  <a:srgbClr val="FFCCCC"/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7"/>
              <c:layout>
                <c:manualLayout>
                  <c:x val="-0.11257029569895598"/>
                  <c:y val="-0.19483087653115089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/>
                      <a:t>И</a:t>
                    </a:r>
                    <a:r>
                      <a:rPr lang="ru-RU" sz="1400" baseline="0" dirty="0"/>
                      <a:t>ные </a:t>
                    </a:r>
                    <a:r>
                      <a:rPr lang="ru-RU" sz="1400" baseline="0" dirty="0" smtClean="0"/>
                      <a:t>категории - </a:t>
                    </a:r>
                    <a:r>
                      <a:rPr lang="ru-RU" sz="1400" baseline="0" dirty="0"/>
                      <a:t>29 чел.</a:t>
                    </a:r>
                    <a:endParaRPr lang="ru-RU" dirty="0"/>
                  </a:p>
                </c:rich>
              </c:tx>
              <c:spPr>
                <a:solidFill>
                  <a:schemeClr val="tx2">
                    <a:lumMod val="20000"/>
                    <a:lumOff val="80000"/>
                  </a:schemeClr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8"/>
              <c:layout>
                <c:manualLayout>
                  <c:x val="0.33277899058029203"/>
                  <c:y val="-6.4754015642200333E-2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 dirty="0"/>
                      <a:t>П</a:t>
                    </a:r>
                    <a:r>
                      <a:rPr lang="ru-RU" sz="1400" baseline="0" dirty="0"/>
                      <a:t>енсии космонавтов и членов их семей  - 1 </a:t>
                    </a:r>
                    <a:r>
                      <a:rPr lang="ru-RU" sz="1400" baseline="0" dirty="0" smtClean="0"/>
                      <a:t>чел.</a:t>
                    </a:r>
                    <a:endParaRPr lang="ru-RU" dirty="0"/>
                  </a:p>
                </c:rich>
              </c:tx>
              <c:spPr>
                <a:solidFill>
                  <a:srgbClr val="CCFF99"/>
                </a:soli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dLbl>
              <c:idx val="9"/>
              <c:layout>
                <c:manualLayout>
                  <c:x val="0.34505372296914238"/>
                  <c:y val="2.5262810029625264E-2"/>
                </c:manualLayout>
              </c:layout>
              <c:tx>
                <c:rich>
                  <a:bodyPr/>
                  <a:lstStyle/>
                  <a:p>
                    <a:pPr>
                      <a:defRPr sz="16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aseline="0"/>
                      <a:t>П</a:t>
                    </a:r>
                    <a:r>
                      <a:rPr lang="ru-RU" sz="1400" baseline="0"/>
                      <a:t>енсии пострадавших на ЧАЭС - 385 чел.</a:t>
                    </a:r>
                    <a:endParaRPr lang="ru-RU"/>
                  </a:p>
                </c:rich>
              </c:tx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>
                  <a:solidFill>
                    <a:sysClr val="windowText" lastClr="000000"/>
                  </a:solidFill>
                  <a:prstDash val="sysDot"/>
                </a:ln>
              </c:spPr>
              <c:showVal val="1"/>
              <c:showCatName val="1"/>
            </c:dLbl>
            <c:spPr>
              <a:ln>
                <a:solidFill>
                  <a:sysClr val="windowText" lastClr="000000"/>
                </a:solidFill>
                <a:prstDash val="sysDot"/>
              </a:ln>
            </c:spPr>
            <c:txPr>
              <a:bodyPr/>
              <a:lstStyle/>
              <a:p>
                <a:pPr>
                  <a:defRPr sz="16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'D:\Бюджетный отдел\СБОРНИКИ\2020\исходники для слайдов\[исходники для слайдов_2020 (за 2019 год).xlsx]слайд 8'!$B$6:$B$15</c:f>
              <c:strCache>
                <c:ptCount val="10"/>
                <c:pt idx="0">
                  <c:v>Страховые пенсии по старости</c:v>
                </c:pt>
                <c:pt idx="1">
                  <c:v>Страховые пенсии по инвалидности</c:v>
                </c:pt>
                <c:pt idx="2">
                  <c:v>Страховые пенсии по СПК</c:v>
                </c:pt>
                <c:pt idx="3">
                  <c:v>Социальные пенсии</c:v>
                </c:pt>
                <c:pt idx="4">
                  <c:v>Пенсии госслужащих</c:v>
                </c:pt>
                <c:pt idx="5">
                  <c:v>Пенсии военнослужащих и членов их семей</c:v>
                </c:pt>
                <c:pt idx="6">
                  <c:v>Пенсии летчиков-испытателей</c:v>
                </c:pt>
                <c:pt idx="7">
                  <c:v>Пенсионеры-бывшие народные депутаты</c:v>
                </c:pt>
                <c:pt idx="8">
                  <c:v>Пенсии космонавтов и членов их семей</c:v>
                </c:pt>
                <c:pt idx="9">
                  <c:v>Пенсии пострадавших на ЧАЭС</c:v>
                </c:pt>
              </c:strCache>
            </c:strRef>
          </c:cat>
          <c:val>
            <c:numRef>
              <c:f>'D:\Бюджетный отдел\СБОРНИКИ\2020\исходники для слайдов\[исходники для слайдов_2020 (за 2019 год).xlsx]слайд 8'!$C$6:$C$15</c:f>
              <c:numCache>
                <c:formatCode>General</c:formatCode>
                <c:ptCount val="10"/>
                <c:pt idx="0">
                  <c:v>504321</c:v>
                </c:pt>
                <c:pt idx="1">
                  <c:v>19820</c:v>
                </c:pt>
                <c:pt idx="2">
                  <c:v>25153</c:v>
                </c:pt>
                <c:pt idx="3">
                  <c:v>46190</c:v>
                </c:pt>
                <c:pt idx="4">
                  <c:v>860</c:v>
                </c:pt>
                <c:pt idx="5">
                  <c:v>578</c:v>
                </c:pt>
                <c:pt idx="6">
                  <c:v>14</c:v>
                </c:pt>
                <c:pt idx="7">
                  <c:v>1</c:v>
                </c:pt>
                <c:pt idx="8">
                  <c:v>1</c:v>
                </c:pt>
                <c:pt idx="9">
                  <c:v>455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2400" b="0">
                <a:latin typeface="Times New Roman" pitchFamily="18" charset="0"/>
                <a:cs typeface="Times New Roman" pitchFamily="18" charset="0"/>
              </a:defRPr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>Пенсии по государственному</a:t>
            </a:r>
            <a:r>
              <a:rPr lang="ru-RU" sz="2400" b="0" baseline="0" dirty="0" smtClean="0">
                <a:latin typeface="Times New Roman" pitchFamily="18" charset="0"/>
                <a:cs typeface="Times New Roman" pitchFamily="18" charset="0"/>
              </a:rPr>
              <a:t> пенсионному обеспечению </a:t>
            </a:r>
            <a:r>
              <a:rPr lang="ru-RU" sz="2400" b="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(4380)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2.6348510783978096E-2"/>
          <c:y val="1.126231816048804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1246989998670415E-2"/>
          <c:y val="3.0372918825237096E-2"/>
          <c:w val="0.5299367715058132"/>
          <c:h val="0.716573205213502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9"/>
          </c:dPt>
          <c:dPt>
            <c:idx val="1"/>
            <c:explosion val="1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DEF6F1">
                  <a:lumMod val="75000"/>
                </a:srgbClr>
              </a:solidFill>
            </c:spPr>
          </c:dPt>
          <c:dLbls>
            <c:dLbl>
              <c:idx val="0"/>
              <c:layout>
                <c:manualLayout>
                  <c:x val="-0.11234554376355178"/>
                  <c:y val="-2.486149343955186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50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9.5974666210202605E-2"/>
                  <c:y val="-4.03151084293721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по инвалидности</c:v>
                </c:pt>
                <c:pt idx="1">
                  <c:v>по случаю потери кормильца</c:v>
                </c:pt>
                <c:pt idx="2">
                  <c:v>по старости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49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  <c:spPr>
        <a:noFill/>
        <a:ln w="32771">
          <a:noFill/>
        </a:ln>
      </c:spPr>
    </c:plotArea>
    <c:legend>
      <c:legendPos val="r"/>
      <c:layout>
        <c:manualLayout>
          <c:xMode val="edge"/>
          <c:yMode val="edge"/>
          <c:x val="6.0393244322720842E-2"/>
          <c:y val="0.61796724025170269"/>
          <c:w val="0.40789489900719045"/>
          <c:h val="0.27880090305465099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2317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9"/>
          </c:dPt>
          <c:dPt>
            <c:idx val="1"/>
            <c:explosion val="11"/>
          </c:dPt>
          <c:dPt>
            <c:idx val="2"/>
            <c:explosion val="0"/>
          </c:dPt>
          <c:cat>
            <c:strRef>
              <c:f>Лист1!$A$2:$A$4</c:f>
              <c:strCache>
                <c:ptCount val="3"/>
                <c:pt idx="0">
                  <c:v>по случаю потери кормильца членам семей граждан РФ, пребывавшим в добровольческих формированиях</c:v>
                </c:pt>
                <c:pt idx="1">
                  <c:v>по инвалидности гражданам, заключившим контракт (добровольцы)</c:v>
                </c:pt>
                <c:pt idx="2">
                  <c:v>по инвалидности гражданам, заключившим контракт с организациями, содействующими выполнению задач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</c:v>
                </c:pt>
                <c:pt idx="1">
                  <c:v>11</c:v>
                </c:pt>
                <c:pt idx="2">
                  <c:v>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545454545454541"/>
          <c:y val="4.5281423155438934E-2"/>
          <c:w val="0.43434343434343436"/>
          <c:h val="0.9094371536891221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10"/>
      <c:rotY val="0"/>
      <c:depthPercent val="100"/>
      <c:perspective val="30"/>
    </c:view3D>
    <c:sideWall>
      <c:spPr>
        <a:noFill/>
        <a:ln w="25400">
          <a:noFill/>
        </a:ln>
      </c:spPr>
    </c:sideWall>
    <c:backWall>
      <c:spPr>
        <a:noFill/>
        <a:ln w="25392">
          <a:noFill/>
        </a:ln>
      </c:spPr>
    </c:backWall>
    <c:plotArea>
      <c:layout>
        <c:manualLayout>
          <c:layoutTarget val="inner"/>
          <c:xMode val="edge"/>
          <c:yMode val="edge"/>
          <c:x val="0.10766996867327069"/>
          <c:y val="2.4428124369069243E-2"/>
          <c:w val="0.51863739774369788"/>
          <c:h val="0.891268759674271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вынесенных решений об установлении страховых пенсий (за исключением пенсий по потере кормильца)</c:v>
                </c:pt>
              </c:strCache>
            </c:strRef>
          </c:tx>
          <c:dLbls>
            <c:dLbl>
              <c:idx val="0"/>
              <c:layout>
                <c:manualLayout>
                  <c:x val="5.4824561403508934E-3"/>
                  <c:y val="0.33622544341048288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showVal val="1"/>
            </c:dLbl>
            <c:numFmt formatCode="#,##0" sourceLinked="0"/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6143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вынесенных решений по итогам проведенной заблаговременной работы с ЗЛ</c:v>
                </c:pt>
              </c:strCache>
            </c:strRef>
          </c:tx>
          <c:dLbls>
            <c:dLbl>
              <c:idx val="0"/>
              <c:layout>
                <c:manualLayout>
                  <c:x val="5.4824561403508934E-3"/>
                  <c:y val="0.33585838701981918"/>
                </c:manualLayout>
              </c:layout>
              <c:showVal val="1"/>
            </c:dLbl>
            <c:spPr>
              <a:noFill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Лист1!$A$2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6083</c:v>
                </c:pt>
              </c:numCache>
            </c:numRef>
          </c:val>
        </c:ser>
        <c:shape val="cylinder"/>
        <c:axId val="151870848"/>
        <c:axId val="151876736"/>
        <c:axId val="0"/>
      </c:bar3DChart>
      <c:catAx>
        <c:axId val="15187084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51876736"/>
        <c:crosses val="autoZero"/>
        <c:auto val="1"/>
        <c:lblAlgn val="ctr"/>
        <c:lblOffset val="100"/>
      </c:catAx>
      <c:valAx>
        <c:axId val="151876736"/>
        <c:scaling>
          <c:orientation val="minMax"/>
          <c:max val="7000"/>
          <c:min val="50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 i="0" baseline="0">
                <a:solidFill>
                  <a:srgbClr val="000099"/>
                </a:solidFill>
                <a:latin typeface="Times New Roman" pitchFamily="18" charset="0"/>
              </a:defRPr>
            </a:pPr>
            <a:endParaRPr lang="ru-RU"/>
          </a:p>
        </c:txPr>
        <c:crossAx val="151870848"/>
        <c:crosses val="autoZero"/>
        <c:crossBetween val="between"/>
        <c:majorUnit val="1000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59108276350323496"/>
          <c:y val="0.13645947665633046"/>
          <c:w val="0.40891727937981576"/>
          <c:h val="0.43992462480651717"/>
        </c:manualLayout>
      </c:layout>
      <c:txPr>
        <a:bodyPr/>
        <a:lstStyle/>
        <a:p>
          <a:pPr>
            <a:defRPr sz="1800" baseline="0">
              <a:solidFill>
                <a:srgbClr val="000099"/>
              </a:solidFill>
              <a:latin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58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lang="ru-RU" sz="2100" kern="1200" dirty="0">
                <a:solidFill>
                  <a:srgbClr val="000099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800" kern="1200" dirty="0">
                <a:solidFill>
                  <a:schemeClr val="tx1"/>
                </a:solidFill>
                <a:latin typeface="+mn-lt"/>
                <a:ea typeface="+mn-ea"/>
                <a:cs typeface="Times New Roman" pitchFamily="18" charset="0"/>
              </a:rPr>
              <a:t>Динамика количества поступивших заявлений о корректировке ИЛС по годам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Лист4!$B$2</c:f>
              <c:strCache>
                <c:ptCount val="1"/>
                <c:pt idx="0">
                  <c:v>Кол-во поступивших заявлений о корректировке</c:v>
                </c:pt>
              </c:strCache>
            </c:strRef>
          </c:tx>
          <c:dLbls>
            <c:dLbl>
              <c:idx val="0"/>
              <c:layout>
                <c:manualLayout>
                  <c:x val="9.8385977614867341E-3"/>
                  <c:y val="0.14107264893775068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1488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4159333024548316E-2"/>
                  <c:y val="0.18142896053087831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2295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9198117476694719E-2"/>
                  <c:y val="0.24362328529688509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3408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9.838659873398296E-3"/>
                  <c:y val="0.33542985192889102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>
                        <a:solidFill>
                          <a:schemeClr val="bg1"/>
                        </a:solidFill>
                      </a:rPr>
                      <a:t>4498</a:t>
                    </a:r>
                  </a:p>
                </c:rich>
              </c:tx>
              <c:showVal val="1"/>
            </c:dLbl>
            <c:delete val="1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</c:dLbls>
          <c:cat>
            <c:numRef>
              <c:f>Лист4!$C$1:$F$1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Лист4!$C$2:$F$2</c:f>
              <c:numCache>
                <c:formatCode>General</c:formatCode>
                <c:ptCount val="4"/>
                <c:pt idx="0">
                  <c:v>1488</c:v>
                </c:pt>
                <c:pt idx="1">
                  <c:v>2295</c:v>
                </c:pt>
                <c:pt idx="2">
                  <c:v>3408</c:v>
                </c:pt>
                <c:pt idx="3">
                  <c:v>4498</c:v>
                </c:pt>
              </c:numCache>
            </c:numRef>
          </c:val>
        </c:ser>
        <c:shape val="cylinder"/>
        <c:axId val="73649152"/>
        <c:axId val="67367680"/>
        <c:axId val="0"/>
      </c:bar3DChart>
      <c:catAx>
        <c:axId val="73649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67367680"/>
        <c:crosses val="autoZero"/>
        <c:auto val="1"/>
        <c:lblAlgn val="ctr"/>
        <c:lblOffset val="100"/>
      </c:catAx>
      <c:valAx>
        <c:axId val="67367680"/>
        <c:scaling>
          <c:orientation val="minMax"/>
        </c:scaling>
        <c:axPos val="l"/>
        <c:majorGridlines/>
        <c:numFmt formatCode="General" sourceLinked="1"/>
        <c:tickLblPos val="nextTo"/>
        <c:crossAx val="73649152"/>
        <c:crosses val="autoZero"/>
        <c:crossBetween val="between"/>
      </c:valAx>
    </c:plotArea>
    <c:plotVisOnly val="1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chemeClr val="tx1"/>
                </a:solidFill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Результаты рассмотрения заявлений</a:t>
            </a:r>
            <a:r>
              <a:rPr lang="ru-RU" sz="1800" baseline="0" dirty="0" smtClean="0">
                <a:solidFill>
                  <a:schemeClr val="tx1"/>
                </a:solidFill>
              </a:rPr>
              <a:t> о корректировке ИЛС в 2025 году</a:t>
            </a:r>
            <a:endParaRPr lang="ru-RU" sz="1800" dirty="0">
              <a:solidFill>
                <a:schemeClr val="tx1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Количество заявлений, по которым вынесено решение о корректировке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1.322113581956137E-2"/>
                  <c:y val="0.1753533586079517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'Лист1'!$A$2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'Лист1'!$B$2</c:f>
              <c:numCache>
                <c:formatCode>General</c:formatCode>
                <c:ptCount val="1"/>
                <c:pt idx="0">
                  <c:v>2674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Количество заявлений, по которым вынесено решение об отказе в корректировке
</c:v>
                </c:pt>
              </c:strCache>
            </c:strRef>
          </c:tx>
          <c:dLbls>
            <c:dLbl>
              <c:idx val="0"/>
              <c:layout>
                <c:manualLayout>
                  <c:x val="1.8811110149692847E-2"/>
                  <c:y val="0.12891586468358118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'Лист1'!$A$2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'Лист1'!$C$2</c:f>
              <c:numCache>
                <c:formatCode>General</c:formatCode>
                <c:ptCount val="1"/>
                <c:pt idx="0">
                  <c:v>929</c:v>
                </c:pt>
              </c:numCache>
            </c:numRef>
          </c:val>
        </c:ser>
        <c:ser>
          <c:idx val="2"/>
          <c:order val="2"/>
          <c:tx>
            <c:strRef>
              <c:f>'Лист1'!$D$1</c:f>
              <c:strCache>
                <c:ptCount val="1"/>
                <c:pt idx="0">
                  <c:v>Количество заявлений, снятых с рассмотрения</c:v>
                </c:pt>
              </c:strCache>
            </c:strRef>
          </c:tx>
          <c:spPr>
            <a:solidFill>
              <a:srgbClr val="0070C0"/>
            </a:solidFill>
          </c:spPr>
          <c:dLbls>
            <c:dLbl>
              <c:idx val="0"/>
              <c:layout>
                <c:manualLayout>
                  <c:x val="2.1415159643506099E-2"/>
                  <c:y val="0.10716972878390439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numRef>
              <c:f>'Лист1'!$A$2</c:f>
              <c:numCache>
                <c:formatCode>General</c:formatCode>
                <c:ptCount val="1"/>
                <c:pt idx="0">
                  <c:v>2025</c:v>
                </c:pt>
              </c:numCache>
            </c:numRef>
          </c:cat>
          <c:val>
            <c:numRef>
              <c:f>'Лист1'!$D$2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</c:ser>
        <c:shape val="cylinder"/>
        <c:axId val="75840512"/>
        <c:axId val="75866880"/>
        <c:axId val="0"/>
      </c:bar3DChart>
      <c:catAx>
        <c:axId val="75840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75866880"/>
        <c:crosses val="autoZero"/>
        <c:auto val="1"/>
        <c:lblAlgn val="ctr"/>
        <c:lblOffset val="100"/>
      </c:catAx>
      <c:valAx>
        <c:axId val="758668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584051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500" baseline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030068728522361"/>
          <c:y val="0.19312588330304867"/>
          <c:w val="0.33878865979382339"/>
          <c:h val="0.70974157076520061"/>
        </c:manualLayout>
      </c:layout>
      <c:txPr>
        <a:bodyPr/>
        <a:lstStyle/>
        <a:p>
          <a:pPr>
            <a:defRPr sz="15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perspective val="50"/>
    </c:view3D>
    <c:sideWall>
      <c:spPr>
        <a:noFill/>
        <a:ln w="25388">
          <a:noFill/>
        </a:ln>
      </c:spPr>
    </c:sideWall>
    <c:backWall>
      <c:spPr>
        <a:noFill/>
        <a:ln w="25388">
          <a:noFill/>
        </a:ln>
      </c:spPr>
    </c:backWall>
    <c:plotArea>
      <c:layout>
        <c:manualLayout>
          <c:layoutTarget val="inner"/>
          <c:xMode val="edge"/>
          <c:yMode val="edge"/>
          <c:x val="5.1720001345985714E-2"/>
          <c:y val="0.16677962723014017"/>
          <c:w val="0.94488969802868961"/>
          <c:h val="0.5052399019445595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Отделение ПФР по Омской области</c:v>
                </c:pt>
              </c:strCache>
            </c:strRef>
          </c:tx>
          <c:spPr>
            <a:solidFill>
              <a:srgbClr val="5DA202"/>
            </a:solidFill>
          </c:spPr>
          <c:dLbls>
            <c:dLbl>
              <c:idx val="0"/>
              <c:layout>
                <c:manualLayout>
                  <c:x val="3.0581563470820073E-2"/>
                  <c:y val="-9.903907860656056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6079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1.5693323694339723E-2"/>
                  <c:y val="-4.80340662003637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320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067290596119665E-2"/>
                  <c:y val="-5.048555782307151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19773579732712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заявления о смене страховщика, выборе УК</c:v>
                </c:pt>
                <c:pt idx="1">
                  <c:v>         уведомление об отказе от смены страховщика</c:v>
                </c:pt>
                <c:pt idx="2">
                  <c:v>уведомление о замене выбранного страховщика</c:v>
                </c:pt>
                <c:pt idx="3">
                  <c:v>уведомление о запрете рассмотрения заявления о переходе(о досрочном переходе), поданного любыми иными способами подачи, отличными от подачи таких заявлений в СФР лично ЗЛ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2844</c:v>
                </c:pt>
                <c:pt idx="1">
                  <c:v>168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</c:ser>
        <c:gapWidth val="157"/>
        <c:gapDepth val="127"/>
        <c:shape val="cylinder"/>
        <c:axId val="152005248"/>
        <c:axId val="152007040"/>
        <c:axId val="151739904"/>
      </c:bar3DChart>
      <c:catAx>
        <c:axId val="15200524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52007040"/>
        <c:crosses val="autoZero"/>
        <c:auto val="1"/>
        <c:lblAlgn val="ctr"/>
        <c:lblOffset val="100"/>
      </c:catAx>
      <c:valAx>
        <c:axId val="1520070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noFill/>
          <a:ln>
            <a:solidFill>
              <a:srgbClr val="002060"/>
            </a:solidFill>
          </a:ln>
        </c:spPr>
        <c:txPr>
          <a:bodyPr/>
          <a:lstStyle/>
          <a:p>
            <a:pPr>
              <a:defRPr sz="1190" b="1" i="0" baseline="0">
                <a:solidFill>
                  <a:srgbClr val="002060"/>
                </a:solidFill>
              </a:defRPr>
            </a:pPr>
            <a:endParaRPr lang="ru-RU"/>
          </a:p>
        </c:txPr>
        <c:crossAx val="152005248"/>
        <c:crosses val="autoZero"/>
        <c:crossBetween val="between"/>
      </c:valAx>
      <c:serAx>
        <c:axId val="151739904"/>
        <c:scaling>
          <c:orientation val="minMax"/>
        </c:scaling>
        <c:delete val="1"/>
        <c:axPos val="b"/>
        <c:tickLblPos val="none"/>
        <c:crossAx val="152007040"/>
        <c:crosses val="autoZero"/>
      </c:serAx>
      <c:spPr>
        <a:noFill/>
        <a:ln w="30314">
          <a:noFill/>
        </a:ln>
      </c:spPr>
    </c:plotArea>
    <c:plotVisOnly val="1"/>
    <c:dispBlanksAs val="gap"/>
  </c:chart>
  <c:spPr>
    <a:solidFill>
      <a:schemeClr val="bg1"/>
    </a:solidFill>
    <a:ln>
      <a:solidFill>
        <a:schemeClr val="tx2">
          <a:lumMod val="75000"/>
          <a:lumOff val="25000"/>
        </a:schemeClr>
      </a:solidFill>
    </a:ln>
    <a:effectLst>
      <a:outerShdw blurRad="50800" dist="50800" dir="5400000" algn="ctr" rotWithShape="0">
        <a:srgbClr val="000000">
          <a:alpha val="92000"/>
        </a:srgbClr>
      </a:outerShdw>
    </a:effectLst>
    <a:scene3d>
      <a:camera prst="orthographicFront"/>
      <a:lightRig rig="threePt" dir="t"/>
    </a:scene3d>
    <a:sp3d>
      <a:bevelB w="6350"/>
    </a:sp3d>
  </c:sp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30"/>
      <c:perspective val="50"/>
    </c:view3D>
    <c:plotArea>
      <c:layout>
        <c:manualLayout>
          <c:layoutTarget val="inner"/>
          <c:xMode val="edge"/>
          <c:yMode val="edge"/>
          <c:x val="6.9916153184714934E-4"/>
          <c:y val="1.4288375243417752E-2"/>
          <c:w val="0.77379215290396464"/>
          <c:h val="0.882861725617616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7.3714363290795559E-2"/>
                  <c:y val="-0.14300972321641614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1624</a:t>
                    </a:r>
                    <a:endParaRPr lang="en-US" dirty="0"/>
                  </a:p>
                </c:rich>
              </c:tx>
              <c:dLblPos val="bestFit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smtClean="0"/>
                      <a:t>145</a:t>
                    </a:r>
                    <a:endParaRPr lang="en-US" dirty="0"/>
                  </a:p>
                </c:rich>
              </c:tx>
              <c:dLblPos val="bestFit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endParaRPr lang="en-US" dirty="0"/>
                  </a:p>
                </c:rich>
              </c:tx>
              <c:dLblPos val="bestFit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dLblPos val="bestFit"/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 выплате средств пенсионных накоплений</c:v>
                </c:pt>
                <c:pt idx="1">
                  <c:v>О дополнительной выплате средств пенсионных накоплений</c:v>
                </c:pt>
                <c:pt idx="2">
                  <c:v>об отказе в выплате средств пенсионных накоплений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1619</c:v>
                </c:pt>
                <c:pt idx="1">
                  <c:v>134</c:v>
                </c:pt>
                <c:pt idx="2">
                  <c:v>7</c:v>
                </c:pt>
              </c:numCache>
            </c:numRef>
          </c:val>
        </c:ser>
      </c:pie3DChart>
      <c:spPr>
        <a:noFill/>
        <a:ln w="21345">
          <a:noFill/>
        </a:ln>
      </c:spPr>
    </c:plotArea>
    <c:legend>
      <c:legendPos val="r"/>
      <c:layout>
        <c:manualLayout>
          <c:xMode val="edge"/>
          <c:yMode val="edge"/>
          <c:x val="0.66871838814265849"/>
          <c:y val="0.11662908613696017"/>
          <c:w val="0.32398319227449118"/>
          <c:h val="0.8166669649248385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zero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autoTitleDeleted val="1"/>
    <c:plotArea>
      <c:layout>
        <c:manualLayout>
          <c:layoutTarget val="inner"/>
          <c:xMode val="edge"/>
          <c:yMode val="edge"/>
          <c:x val="3.5353495585779569E-2"/>
          <c:y val="7.8141382327209075E-2"/>
          <c:w val="0.93888888888889488"/>
          <c:h val="0.57539597550306265"/>
        </c:manualLayout>
      </c:layout>
      <c:barChart>
        <c:barDir val="col"/>
        <c:grouping val="clustered"/>
        <c:ser>
          <c:idx val="0"/>
          <c:order val="0"/>
          <c:tx>
            <c:strRef>
              <c:f>Лист1!$A$43</c:f>
              <c:strCache>
                <c:ptCount val="1"/>
                <c:pt idx="0">
                  <c:v>Граждане льготных категорий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6581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7673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Лист1!$A$44:$A$45</c:f>
              <c:numCache>
                <c:formatCode>General</c:formatCode>
                <c:ptCount val="2"/>
                <c:pt idx="0">
                  <c:v>6561</c:v>
                </c:pt>
                <c:pt idx="1">
                  <c:v>6581</c:v>
                </c:pt>
              </c:numCache>
            </c:numRef>
          </c:val>
        </c:ser>
        <c:ser>
          <c:idx val="1"/>
          <c:order val="1"/>
          <c:tx>
            <c:strRef>
              <c:f>Лист1!$B$43</c:f>
              <c:strCache>
                <c:ptCount val="1"/>
                <c:pt idx="0">
                  <c:v>Из них инвалидов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5275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6242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Лист1!$B$44:$B$45</c:f>
              <c:numCache>
                <c:formatCode>General</c:formatCode>
                <c:ptCount val="2"/>
                <c:pt idx="0">
                  <c:v>5388</c:v>
                </c:pt>
                <c:pt idx="1">
                  <c:v>5275</c:v>
                </c:pt>
              </c:numCache>
            </c:numRef>
          </c:val>
        </c:ser>
        <c:dLbls>
          <c:showVal val="1"/>
        </c:dLbls>
        <c:overlap val="-25"/>
        <c:axId val="152916352"/>
        <c:axId val="152917888"/>
      </c:barChart>
      <c:catAx>
        <c:axId val="152916352"/>
        <c:scaling>
          <c:orientation val="minMax"/>
        </c:scaling>
        <c:delete val="1"/>
        <c:axPos val="b"/>
        <c:majorTickMark val="none"/>
        <c:tickLblPos val="none"/>
        <c:crossAx val="152917888"/>
        <c:crosses val="autoZero"/>
        <c:auto val="1"/>
        <c:lblAlgn val="ctr"/>
        <c:lblOffset val="100"/>
      </c:catAx>
      <c:valAx>
        <c:axId val="152917888"/>
        <c:scaling>
          <c:orientation val="minMax"/>
        </c:scaling>
        <c:delete val="1"/>
        <c:axPos val="l"/>
        <c:numFmt formatCode="General" sourceLinked="1"/>
        <c:tickLblPos val="none"/>
        <c:crossAx val="152916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481474917103405E-2"/>
          <c:y val="0.7670902034681697"/>
          <c:w val="0.92878787878787883"/>
          <c:h val="0.11325167687372412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1.6883347914843978E-2"/>
          <c:y val="9.9015773510311753E-2"/>
          <c:w val="0.5478723404255319"/>
          <c:h val="0.7698538125300413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2.3955890930300379E-2"/>
                  <c:y val="0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-2.4152887139107588E-2"/>
                  <c:y val="0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4.3321522309711293E-2"/>
                  <c:y val="-0.2669418112659713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6.1900335374744805E-2"/>
                  <c:y val="1.7622617884467583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935185185185405E-2"/>
                  <c:y val="-1.33374538977546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0531277340332459E-2"/>
                  <c:y val="-7.3316369027937534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3322907553222551E-2"/>
                  <c:y val="0.11790698314728609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9821578153794941E-2"/>
                  <c:y val="-1.3465260927918245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1.7003964929915721E-2"/>
                  <c:y val="-4.9984118367854657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-6.3009367844976932E-2"/>
                  <c:y val="-0.12455050115758692"/>
                </c:manualLayout>
              </c:layout>
              <c:dLblPos val="bestFit"/>
              <c:showVal val="1"/>
            </c:dLbl>
            <c:dLbl>
              <c:idx val="13"/>
              <c:layout>
                <c:manualLayout>
                  <c:x val="2.3259688948455908E-2"/>
                  <c:y val="-1.0065549090924261E-2"/>
                </c:manualLayout>
              </c:layout>
              <c:dLblPos val="bestFit"/>
              <c:showVal val="1"/>
            </c:dLbl>
            <c:dLbl>
              <c:idx val="14"/>
              <c:layout>
                <c:manualLayout>
                  <c:x val="-1.8300664544591505E-2"/>
                  <c:y val="2.7007810148815689E-2"/>
                </c:manualLayout>
              </c:layout>
              <c:dLblPos val="bestFit"/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smtClean="0"/>
                      <a:t>94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Компенсация семьям, потерявшим кормильца вследствие аварии на ЧАЭС</c:v>
                </c:pt>
                <c:pt idx="1">
                  <c:v>Пособие на погребение членам семьи умершего участника ликвидации последствий аварии на ЧАЭС</c:v>
                </c:pt>
                <c:pt idx="2">
                  <c:v>Ежегодная компенсация за вред, нанесенный здоровью вследствие аварии на ЧАЭС</c:v>
                </c:pt>
                <c:pt idx="3">
                  <c:v>Ежегодная компенсация на оздоровление</c:v>
                </c:pt>
                <c:pt idx="4">
                  <c:v>Дополнительный оплачиваемый отпуск гражданам, пострадавшим от радиации вследствие ядерных испытаний на Семипалатинском полигоне</c:v>
                </c:pt>
                <c:pt idx="5">
                  <c:v>Дополнительный оплачиваемый отпуск гражданам, пострадавшим от радиации вследствие аварии на ЧАЭС</c:v>
                </c:pt>
                <c:pt idx="6">
                  <c:v>Ежемесячная денежная компенсация на приобретение продовольственных товаров</c:v>
                </c:pt>
                <c:pt idx="7">
                  <c:v>Компенсация в возмещение вреда, причененного здоровью в результате аварии на ЧАЭС</c:v>
                </c:pt>
                <c:pt idx="8">
                  <c:v>Компенсация семьям за потерю кормильца, участника ликвидации последствий аварии на ЧАЭС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</c:v>
                </c:pt>
                <c:pt idx="1">
                  <c:v>2</c:v>
                </c:pt>
                <c:pt idx="2">
                  <c:v>355</c:v>
                </c:pt>
                <c:pt idx="3">
                  <c:v>427</c:v>
                </c:pt>
                <c:pt idx="4">
                  <c:v>5</c:v>
                </c:pt>
                <c:pt idx="5">
                  <c:v>46</c:v>
                </c:pt>
                <c:pt idx="6">
                  <c:v>731</c:v>
                </c:pt>
                <c:pt idx="7">
                  <c:v>419</c:v>
                </c:pt>
                <c:pt idx="8">
                  <c:v>51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1566192767570762"/>
          <c:y val="4.1656899196361272E-2"/>
          <c:w val="0.46727741324001182"/>
          <c:h val="0.91585932140600745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rotY val="170"/>
      <c:perspective val="30"/>
    </c:view3D>
    <c:plotArea>
      <c:layout>
        <c:manualLayout>
          <c:layoutTarget val="inner"/>
          <c:xMode val="edge"/>
          <c:yMode val="edge"/>
          <c:x val="2.7068533100029192E-2"/>
          <c:y val="0.18071504181700077"/>
          <c:w val="0.5478723404255319"/>
          <c:h val="0.7698538125300419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,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3.9472646226484415E-2"/>
                  <c:y val="-3.2279385684897868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2188477836918429"/>
                  <c:y val="4.8633397176704264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-0.11265304476605315"/>
                  <c:y val="-0.13112364332836768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2.534773237144235E-2"/>
                  <c:y val="-1.3045328793360442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8570946788076418E-2"/>
                  <c:y val="-0.24055313187203195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1457181549115011E-2"/>
                  <c:y val="2.1454868710682556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2.1471072764841531E-2"/>
                  <c:y val="-2.2616000205731436E-2"/>
                </c:manualLayout>
              </c:layout>
              <c:dLblPos val="bestFit"/>
              <c:showVal val="1"/>
            </c:dLbl>
            <c:dLbl>
              <c:idx val="9"/>
              <c:layout>
                <c:manualLayout>
                  <c:x val="-1.9821578153794941E-2"/>
                  <c:y val="-1.3465260927918245E-2"/>
                </c:manualLayout>
              </c:layout>
              <c:dLblPos val="bestFit"/>
              <c:showVal val="1"/>
            </c:dLbl>
            <c:dLbl>
              <c:idx val="10"/>
              <c:layout>
                <c:manualLayout>
                  <c:x val="1.7003964929915696E-2"/>
                  <c:y val="-4.9984118367854657E-2"/>
                </c:manualLayout>
              </c:layout>
              <c:dLblPos val="bestFit"/>
              <c:showVal val="1"/>
            </c:dLbl>
            <c:dLbl>
              <c:idx val="12"/>
              <c:layout>
                <c:manualLayout>
                  <c:x val="-6.3009367844976932E-2"/>
                  <c:y val="-0.12455050115758692"/>
                </c:manualLayout>
              </c:layout>
              <c:dLblPos val="bestFit"/>
              <c:showVal val="1"/>
            </c:dLbl>
            <c:dLbl>
              <c:idx val="13"/>
              <c:layout>
                <c:manualLayout>
                  <c:x val="2.3259688948455908E-2"/>
                  <c:y val="-1.0065549090924261E-2"/>
                </c:manualLayout>
              </c:layout>
              <c:dLblPos val="bestFit"/>
              <c:showVal val="1"/>
            </c:dLbl>
            <c:dLbl>
              <c:idx val="14"/>
              <c:layout>
                <c:manualLayout>
                  <c:x val="-1.8300664544591505E-2"/>
                  <c:y val="2.7007810148815689E-2"/>
                </c:manualLayout>
              </c:layout>
              <c:dLblPos val="bestFit"/>
              <c:showVal val="1"/>
            </c:dLbl>
            <c:dLbl>
              <c:idx val="15"/>
              <c:tx>
                <c:rich>
                  <a:bodyPr/>
                  <a:lstStyle/>
                  <a:p>
                    <a:r>
                      <a:rPr lang="en-US" b="1" smtClean="0"/>
                      <a:t>1</a:t>
                    </a:r>
                    <a:r>
                      <a:rPr lang="ru-RU" smtClean="0"/>
                      <a:t>94</a:t>
                    </a:r>
                    <a:endParaRPr lang="en-US"/>
                  </a:p>
                </c:rich>
              </c:tx>
              <c:dLblPos val="inEnd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Ежемесячное пособие детям военнослужащих, погибших при исполнении обязанностей военной  службы</c:v>
                </c:pt>
                <c:pt idx="1">
                  <c:v>Компенсационная выплата в связи с расходами по оплате ЖКУ</c:v>
                </c:pt>
                <c:pt idx="2">
                  <c:v>Ежемесячная денежная компенсация военнослужащим и членам их семей</c:v>
                </c:pt>
                <c:pt idx="3">
                  <c:v>Пособие на проведение летнего оздоровительного отдыха детей военнослужащих</c:v>
                </c:pt>
                <c:pt idx="4">
                  <c:v>Назначение средств на проведение ремонта индивидуальных жилых домов, принадлежащих членам семей погибших (умерших) военнослужащих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2598</c:v>
                </c:pt>
                <c:pt idx="2">
                  <c:v>1081</c:v>
                </c:pt>
                <c:pt idx="3">
                  <c:v>14</c:v>
                </c:pt>
                <c:pt idx="4">
                  <c:v>249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8511671725391856"/>
          <c:y val="0.18999645314606231"/>
          <c:w val="0.39968482064742644"/>
          <c:h val="0.63432787117826483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8"/>
      <c:rotY val="40"/>
      <c:depthPercent val="100"/>
      <c:perspective val="20"/>
    </c:view3D>
    <c:plotArea>
      <c:layout>
        <c:manualLayout>
          <c:layoutTarget val="inner"/>
          <c:xMode val="edge"/>
          <c:yMode val="edge"/>
          <c:x val="4.5613840290000693E-2"/>
          <c:y val="2.2111832337810312E-2"/>
          <c:w val="0.68995983923836346"/>
          <c:h val="0.9277725028484618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10'!$B$5</c:f>
              <c:strCache>
                <c:ptCount val="1"/>
                <c:pt idx="0">
                  <c:v>Все пенсионеры, чел.</c:v>
                </c:pt>
              </c:strCache>
            </c:strRef>
          </c:tx>
          <c:spPr>
            <a:solidFill>
              <a:srgbClr val="99CC0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9955911577398532E-2"/>
                  <c:y val="-1.6125427837116828E-2"/>
                </c:manualLayout>
              </c:layout>
              <c:showVal val="1"/>
            </c:dLbl>
            <c:dLbl>
              <c:idx val="1"/>
              <c:layout>
                <c:manualLayout>
                  <c:x val="2.1959123693496684E-2"/>
                  <c:y val="-1.2717238585523318E-2"/>
                </c:manualLayout>
              </c:layout>
              <c:showVal val="1"/>
            </c:dLbl>
            <c:dLbl>
              <c:idx val="2"/>
              <c:layout>
                <c:manualLayout>
                  <c:x val="2.2818720656364092E-2"/>
                  <c:y val="-1.8189703563421446E-2"/>
                </c:manualLayout>
              </c:layout>
              <c:showVal val="1"/>
            </c:dLbl>
            <c:dLbl>
              <c:idx val="3"/>
              <c:layout>
                <c:manualLayout>
                  <c:x val="1.7115958326549838E-3"/>
                  <c:y val="-5.1134542631713707E-2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6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10'!$C$4:$E$4</c:f>
              <c:strCache>
                <c:ptCount val="3"/>
                <c:pt idx="0">
                  <c:v>на 31.12.2023 г.</c:v>
                </c:pt>
                <c:pt idx="1">
                  <c:v>на 31.12.2024 г.</c:v>
                </c:pt>
                <c:pt idx="2">
                  <c:v>на 31.12.2025 г.</c:v>
                </c:pt>
              </c:strCache>
            </c:strRef>
          </c:cat>
          <c:val>
            <c:numRef>
              <c:f>'слайд 10'!$C$5:$E$5</c:f>
              <c:numCache>
                <c:formatCode>#,##0</c:formatCode>
                <c:ptCount val="3"/>
                <c:pt idx="0">
                  <c:v>554060</c:v>
                </c:pt>
                <c:pt idx="1">
                  <c:v>553937</c:v>
                </c:pt>
                <c:pt idx="2">
                  <c:v>542175</c:v>
                </c:pt>
              </c:numCache>
            </c:numRef>
          </c:val>
        </c:ser>
        <c:ser>
          <c:idx val="1"/>
          <c:order val="1"/>
          <c:tx>
            <c:strRef>
              <c:f>'слайд 10'!$B$6</c:f>
              <c:strCache>
                <c:ptCount val="1"/>
                <c:pt idx="0">
                  <c:v>Работающие, чел.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4.1937898145970105E-2"/>
                  <c:y val="-4.2271757895805825E-2"/>
                </c:manualLayout>
              </c:layout>
              <c:showVal val="1"/>
            </c:dLbl>
            <c:dLbl>
              <c:idx val="1"/>
              <c:layout>
                <c:manualLayout>
                  <c:x val="4.1937898145970105E-2"/>
                  <c:y val="-3.3705948261142746E-2"/>
                </c:manualLayout>
              </c:layout>
              <c:showVal val="1"/>
            </c:dLbl>
            <c:dLbl>
              <c:idx val="2"/>
              <c:layout>
                <c:manualLayout>
                  <c:x val="3.9942306988230251E-2"/>
                  <c:y val="-4.213853831757762E-2"/>
                </c:manualLayout>
              </c:layout>
              <c:showVal val="1"/>
            </c:dLbl>
            <c:dLbl>
              <c:idx val="3"/>
              <c:layout>
                <c:manualLayout>
                  <c:x val="4.4501491649030507E-2"/>
                  <c:y val="-3.8889548395624002E-2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8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10'!$C$4:$E$4</c:f>
              <c:strCache>
                <c:ptCount val="3"/>
                <c:pt idx="0">
                  <c:v>на 31.12.2023 г.</c:v>
                </c:pt>
                <c:pt idx="1">
                  <c:v>на 31.12.2024 г.</c:v>
                </c:pt>
                <c:pt idx="2">
                  <c:v>на 31.12.2025 г.</c:v>
                </c:pt>
              </c:strCache>
            </c:strRef>
          </c:cat>
          <c:val>
            <c:numRef>
              <c:f>'слайд 10'!$C$6:$E$6</c:f>
              <c:numCache>
                <c:formatCode>#,##0</c:formatCode>
                <c:ptCount val="3"/>
                <c:pt idx="0">
                  <c:v>94725</c:v>
                </c:pt>
                <c:pt idx="1">
                  <c:v>98866</c:v>
                </c:pt>
                <c:pt idx="2">
                  <c:v>86814</c:v>
                </c:pt>
              </c:numCache>
            </c:numRef>
          </c:val>
        </c:ser>
        <c:shape val="cylinder"/>
        <c:axId val="107295488"/>
        <c:axId val="107297024"/>
        <c:axId val="0"/>
      </c:bar3DChart>
      <c:catAx>
        <c:axId val="10729548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297024"/>
        <c:crosses val="autoZero"/>
        <c:auto val="1"/>
        <c:lblAlgn val="ctr"/>
        <c:lblOffset val="100"/>
      </c:catAx>
      <c:valAx>
        <c:axId val="107297024"/>
        <c:scaling>
          <c:orientation val="minMax"/>
        </c:scaling>
        <c:axPos val="l"/>
        <c:majorGridlines/>
        <c:numFmt formatCode="#,##0" sourceLinked="1"/>
        <c:tickLblPos val="nextTo"/>
        <c:crossAx val="107295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091150276027972"/>
          <c:y val="0.6265945895274625"/>
          <c:w val="0.17529571282594741"/>
          <c:h val="8.3416938499704843E-2"/>
        </c:manualLayout>
      </c:layout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2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4"/>
          <c:dLbls>
            <c:dLbl>
              <c:idx val="0"/>
              <c:layout>
                <c:manualLayout>
                  <c:x val="4.7993578752094312E-2"/>
                  <c:y val="4.406491442090929E-4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7</a:t>
                    </a:r>
                    <a:r>
                      <a:rPr lang="ru-RU" dirty="0" smtClean="0"/>
                      <a:t>155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9876836723328932E-2"/>
                  <c:y val="-1.3556800118295081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3</a:t>
                    </a:r>
                    <a:r>
                      <a:rPr lang="ru-RU" dirty="0" smtClean="0"/>
                      <a:t>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238855997615811E-2"/>
                  <c:y val="-1.2114339580791748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3</a:t>
                    </a:r>
                    <a:r>
                      <a:rPr lang="ru-RU" dirty="0" smtClean="0"/>
                      <a:t>49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448549425875518E-2"/>
                  <c:y val="-5.0568925363202753E-2"/>
                </c:manualLayout>
              </c:layout>
              <c:tx>
                <c:rich>
                  <a:bodyPr/>
                  <a:lstStyle/>
                  <a:p>
                    <a:r>
                      <a:rPr lang="ru-RU" b="0" dirty="0" smtClean="0"/>
                      <a:t>2</a:t>
                    </a:r>
                    <a:r>
                      <a:rPr lang="ru-RU" dirty="0" smtClean="0"/>
                      <a:t>14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в проактивном режиме</c:v>
                </c:pt>
                <c:pt idx="1">
                  <c:v>заявления через МФЦ</c:v>
                </c:pt>
                <c:pt idx="2">
                  <c:v>заявления через ЕПГУ и ЛКЗЛ</c:v>
                </c:pt>
                <c:pt idx="4">
                  <c:v>заявления в клиентскую службу СФР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7155</c:v>
                </c:pt>
                <c:pt idx="1">
                  <c:v>37</c:v>
                </c:pt>
                <c:pt idx="2">
                  <c:v>349</c:v>
                </c:pt>
                <c:pt idx="4">
                  <c:v>214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62706915819041675"/>
          <c:y val="0.29790266533585386"/>
          <c:w val="0.35868586939454439"/>
          <c:h val="0.3721877194928134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65100"/>
            </a:sp3d>
          </c:spPr>
          <c:dPt>
            <c:idx val="0"/>
            <c:spPr>
              <a:solidFill>
                <a:srgbClr val="0070C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1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3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4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Pt>
            <c:idx val="5"/>
            <c:spPr>
              <a:solidFill>
                <a:srgbClr val="FF0000"/>
              </a:solidFill>
              <a:scene3d>
                <a:camera prst="orthographicFront"/>
                <a:lightRig rig="threePt" dir="t"/>
              </a:scene3d>
              <a:sp3d>
                <a:bevelT w="165100"/>
              </a:sp3d>
            </c:spPr>
          </c:dPt>
          <c:dLbls>
            <c:dLbl>
              <c:idx val="0"/>
              <c:layout>
                <c:manualLayout>
                  <c:x val="1.9430515253484562E-2"/>
                  <c:y val="-0.2250000000000000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45689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8398445370476741E-2"/>
                  <c:y val="-0.143750000000000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18133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2419825292481679E-2"/>
                  <c:y val="-0.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1.4946550194988204E-2"/>
                  <c:y val="-0.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2.8398445370476741E-2"/>
                  <c:y val="-0.403125000000000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112959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2.9893100389976446E-2"/>
                  <c:y val="-0.1343749999999999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24049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3.3333333333333354E-2"/>
                  <c:y val="-8.9041095890411065E-2"/>
                </c:manualLayout>
              </c:layout>
              <c:showVal val="1"/>
            </c:dLbl>
            <c:showVal val="1"/>
          </c:dLbls>
          <c:cat>
            <c:strRef>
              <c:f>Лист1!$A$2:$A$8</c:f>
              <c:strCache>
                <c:ptCount val="7"/>
                <c:pt idx="0">
                  <c:v>Улучшение жилищных условий</c:v>
                </c:pt>
                <c:pt idx="1">
                  <c:v>Получение образования детьми</c:v>
                </c:pt>
                <c:pt idx="2">
                  <c:v>Формирование накопительной пенсии матери</c:v>
                </c:pt>
                <c:pt idx="3">
                  <c:v>Социальная адаптация детей-инвалидов</c:v>
                </c:pt>
                <c:pt idx="4">
                  <c:v>Погашение жилищных кредитов (займов)</c:v>
                </c:pt>
                <c:pt idx="5">
                  <c:v>Ежемесячная выплата в связи с рождением ребенка</c:v>
                </c:pt>
                <c:pt idx="6">
                  <c:v>Единовременная выплаты в размере остатка не более 10 тыс.руб.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45689</c:v>
                </c:pt>
                <c:pt idx="1">
                  <c:v>18133</c:v>
                </c:pt>
                <c:pt idx="2">
                  <c:v>393</c:v>
                </c:pt>
                <c:pt idx="3">
                  <c:v>12</c:v>
                </c:pt>
                <c:pt idx="4">
                  <c:v>112959</c:v>
                </c:pt>
                <c:pt idx="5">
                  <c:v>24049</c:v>
                </c:pt>
                <c:pt idx="6">
                  <c:v>3161</c:v>
                </c:pt>
              </c:numCache>
            </c:numRef>
          </c:val>
        </c:ser>
        <c:gapWidth val="23"/>
        <c:gapDepth val="53"/>
        <c:shape val="box"/>
        <c:axId val="157223168"/>
        <c:axId val="157253632"/>
        <c:axId val="0"/>
      </c:bar3DChart>
      <c:catAx>
        <c:axId val="15722316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157253632"/>
        <c:crosses val="autoZero"/>
        <c:auto val="1"/>
        <c:lblAlgn val="ctr"/>
        <c:lblOffset val="100"/>
      </c:catAx>
      <c:valAx>
        <c:axId val="1572536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57223168"/>
        <c:crosses val="autoZero"/>
        <c:crossBetween val="between"/>
      </c:valAx>
    </c:plotArea>
    <c:plotVisOnly val="1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75"/>
      <c:rotY val="280"/>
      <c:perspective val="30"/>
    </c:view3D>
    <c:plotArea>
      <c:layout>
        <c:manualLayout>
          <c:layoutTarget val="inner"/>
          <c:xMode val="edge"/>
          <c:yMode val="edge"/>
          <c:x val="0.13745683610286674"/>
          <c:y val="9.9813334900301615E-2"/>
          <c:w val="0.45675222326121639"/>
          <c:h val="0.845149449602396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2"/>
          <c:dLbls>
            <c:dLbl>
              <c:idx val="0"/>
              <c:layout>
                <c:manualLayout>
                  <c:x val="-1.1551711752527645E-2"/>
                  <c:y val="-2.0135608048993881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881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</c:dLbl>
            <c:dLbl>
              <c:idx val="1"/>
              <c:layout>
                <c:manualLayout>
                  <c:x val="3.5256328636417192E-3"/>
                  <c:y val="-5.735005346553902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965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</c:dLbl>
            <c:dLbl>
              <c:idx val="2"/>
              <c:layout>
                <c:manualLayout>
                  <c:x val="-7.501091783139445E-2"/>
                  <c:y val="-4.1013901040148418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17643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</c:dLbl>
            <c:dLbl>
              <c:idx val="3"/>
              <c:layout>
                <c:manualLayout>
                  <c:x val="-1.6608002642053903E-2"/>
                  <c:y val="-1.8579552555930509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ru-RU" b="0" dirty="0" smtClean="0">
                        <a:solidFill>
                          <a:schemeClr val="tx1"/>
                        </a:solidFill>
                      </a:rPr>
                      <a:t>2931</a:t>
                    </a:r>
                    <a:endParaRPr lang="en-US" b="0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Val val="1"/>
            <c:showLeaderLines val="1"/>
          </c:dLbls>
          <c:cat>
            <c:strRef>
              <c:f>Лист1!$A$3:$A$6</c:f>
              <c:strCache>
                <c:ptCount val="4"/>
                <c:pt idx="0">
                  <c:v>ТО СФР 3,9%</c:v>
                </c:pt>
                <c:pt idx="1">
                  <c:v>кредитные организации 4,3%</c:v>
                </c:pt>
                <c:pt idx="2">
                  <c:v>ЕПГУ и ЛКЗЛ 78,7%</c:v>
                </c:pt>
                <c:pt idx="3">
                  <c:v>МФЦ 13,1%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888</c:v>
                </c:pt>
                <c:pt idx="1">
                  <c:v>965</c:v>
                </c:pt>
                <c:pt idx="2">
                  <c:v>20636</c:v>
                </c:pt>
                <c:pt idx="3">
                  <c:v>2931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54260263236612072"/>
          <c:y val="7.369981530086514E-2"/>
          <c:w val="0.3178034387463099"/>
          <c:h val="0.72200325653738306"/>
        </c:manualLayout>
      </c:layout>
      <c:txPr>
        <a:bodyPr/>
        <a:lstStyle/>
        <a:p>
          <a:pPr>
            <a:defRPr sz="1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2211538461538471"/>
          <c:y val="6.1468695986172474E-2"/>
          <c:w val="0.55799146981627301"/>
          <c:h val="0.66517691929133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оплата за оказанные услуги, млн.руб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morning" dir="t">
                <a:rot lat="0" lon="0" rev="1800000"/>
              </a:lightRig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163.30000000000001</c:v>
                </c:pt>
                <c:pt idx="1">
                  <c:v>153.19999999999999</c:v>
                </c:pt>
                <c:pt idx="2">
                  <c:v>144.30000000000001</c:v>
                </c:pt>
              </c:numCache>
            </c:numRef>
          </c:val>
        </c:ser>
        <c:axId val="157681536"/>
        <c:axId val="157683072"/>
      </c:barChart>
      <c:catAx>
        <c:axId val="157681536"/>
        <c:scaling>
          <c:orientation val="minMax"/>
        </c:scaling>
        <c:axPos val="b"/>
        <c:numFmt formatCode="General" sourceLinked="1"/>
        <c:tickLblPos val="nextTo"/>
        <c:crossAx val="157683072"/>
        <c:crosses val="autoZero"/>
        <c:auto val="1"/>
        <c:lblAlgn val="ctr"/>
        <c:lblOffset val="100"/>
      </c:catAx>
      <c:valAx>
        <c:axId val="15768307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tickLblPos val="none"/>
        <c:crossAx val="157681536"/>
        <c:crosses val="autoZero"/>
        <c:crossBetween val="between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0329299897118841"/>
          <c:y val="0.83199198507960004"/>
          <c:w val="0.51425226490515152"/>
          <c:h val="5.5675297795423039E-2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3.2482743463286896E-2"/>
          <c:y val="6.726399866089329E-2"/>
          <c:w val="0.93358978565179351"/>
          <c:h val="0.6619422669485993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Талон № 1 -наблюдение в период беременности</c:v>
                </c:pt>
              </c:strCache>
            </c:strRef>
          </c:tx>
          <c:spPr>
            <a:solidFill>
              <a:srgbClr val="00B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2441722800571824E-3"/>
                  <c:y val="0.20916597857126726"/>
                </c:manualLayout>
              </c:layout>
              <c:spPr/>
              <c:txPr>
                <a:bodyPr/>
                <a:lstStyle/>
                <a:p>
                  <a:pPr>
                    <a:defRPr sz="1598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8.8399276177435248E-4"/>
                  <c:y val="0.23705187718411064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513424952315744E-3"/>
                  <c:y val="0.17273164813336342"/>
                </c:manualLayout>
              </c:layout>
              <c:spPr/>
              <c:txPr>
                <a:bodyPr/>
                <a:lstStyle/>
                <a:p>
                  <a:pPr>
                    <a:defRPr sz="1598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31.12.2023</c:v>
                </c:pt>
                <c:pt idx="1">
                  <c:v>на 31.12.2024</c:v>
                </c:pt>
                <c:pt idx="2">
                  <c:v>на 31.12.2025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14097</c:v>
                </c:pt>
                <c:pt idx="1">
                  <c:v>12425</c:v>
                </c:pt>
                <c:pt idx="2">
                  <c:v>11508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Талон № 2 - роды 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5.3473770157175414E-3"/>
                  <c:y val="0.32565833050292886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8903832673090411E-3"/>
                  <c:y val="0.35658069873476489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1961004874390701E-3"/>
                  <c:y val="0.29515985071067502"/>
                </c:manualLayout>
              </c:layout>
              <c:spPr/>
              <c:txPr>
                <a:bodyPr/>
                <a:lstStyle/>
                <a:p>
                  <a:pPr>
                    <a:defRPr sz="1598" b="1"/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98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31.12.2023</c:v>
                </c:pt>
                <c:pt idx="1">
                  <c:v>на 31.12.2024</c:v>
                </c:pt>
                <c:pt idx="2">
                  <c:v>на 31.12.2025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15558</c:v>
                </c:pt>
                <c:pt idx="1">
                  <c:v>13748</c:v>
                </c:pt>
                <c:pt idx="2">
                  <c:v>13085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Талон № 3-1- первые шесть месяцев диспансерного наблюдения ребенка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3.3027148397632182E-3"/>
                  <c:y val="0.33444922652765147"/>
                </c:manualLayout>
              </c:layout>
              <c:showVal val="1"/>
            </c:dLbl>
            <c:dLbl>
              <c:idx val="1"/>
              <c:layout>
                <c:manualLayout>
                  <c:x val="6.1370046135537414E-3"/>
                  <c:y val="0.32869786624466529"/>
                </c:manualLayout>
              </c:layout>
              <c:showVal val="1"/>
            </c:dLbl>
            <c:dLbl>
              <c:idx val="2"/>
              <c:layout>
                <c:manualLayout>
                  <c:x val="3.9818392266184202E-3"/>
                  <c:y val="0.28558123046976497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</c:dLbls>
          <c:cat>
            <c:strRef>
              <c:f>Лист1!$A$2:$A$4</c:f>
              <c:strCache>
                <c:ptCount val="3"/>
                <c:pt idx="0">
                  <c:v>на 31.12.2023</c:v>
                </c:pt>
                <c:pt idx="1">
                  <c:v>на 31.12.2024</c:v>
                </c:pt>
                <c:pt idx="2">
                  <c:v>на 31.12.2025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">
                  <c:v>12557</c:v>
                </c:pt>
                <c:pt idx="1">
                  <c:v>11877</c:v>
                </c:pt>
                <c:pt idx="2">
                  <c:v>11036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Талон № 3-2- вторые шесть месяцев диспансерного наблюдения ребенка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1.6384568279240929E-3"/>
                  <c:y val="0.39481204288137872"/>
                </c:manualLayout>
              </c:layout>
              <c:showVal val="1"/>
            </c:dLbl>
            <c:dLbl>
              <c:idx val="1"/>
              <c:layout>
                <c:manualLayout>
                  <c:x val="4.3193785559413923E-3"/>
                  <c:y val="0.4047332744237061"/>
                </c:manualLayout>
              </c:layout>
              <c:showVal val="1"/>
            </c:dLbl>
            <c:dLbl>
              <c:idx val="2"/>
              <c:layout>
                <c:manualLayout>
                  <c:x val="2.1502746939241289E-3"/>
                  <c:y val="0.37135655066913831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 31.12.2023</c:v>
                </c:pt>
                <c:pt idx="1">
                  <c:v>на 31.12.2024</c:v>
                </c:pt>
                <c:pt idx="2">
                  <c:v>на 31.12.2025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 formatCode="#,##0">
                  <c:v>12383</c:v>
                </c:pt>
                <c:pt idx="1">
                  <c:v>11560</c:v>
                </c:pt>
                <c:pt idx="2">
                  <c:v>10913</c:v>
                </c:pt>
              </c:numCache>
            </c:numRef>
          </c:val>
        </c:ser>
        <c:gapWidth val="160"/>
        <c:gapDepth val="116"/>
        <c:shape val="box"/>
        <c:axId val="157913472"/>
        <c:axId val="157915008"/>
        <c:axId val="0"/>
      </c:bar3DChart>
      <c:catAx>
        <c:axId val="157913472"/>
        <c:scaling>
          <c:orientation val="minMax"/>
        </c:scaling>
        <c:delete val="1"/>
        <c:axPos val="b"/>
        <c:numFmt formatCode="General" sourceLinked="1"/>
        <c:tickLblPos val="none"/>
        <c:crossAx val="157915008"/>
        <c:crosses val="autoZero"/>
        <c:auto val="1"/>
        <c:lblAlgn val="ctr"/>
        <c:lblOffset val="100"/>
      </c:catAx>
      <c:valAx>
        <c:axId val="157915008"/>
        <c:scaling>
          <c:orientation val="minMax"/>
        </c:scaling>
        <c:delete val="1"/>
        <c:axPos val="l"/>
        <c:numFmt formatCode="#,##0" sourceLinked="1"/>
        <c:tickLblPos val="none"/>
        <c:crossAx val="157913472"/>
        <c:crosses val="autoZero"/>
        <c:crossBetween val="between"/>
      </c:valAx>
      <c:spPr>
        <a:noFill/>
        <a:ln w="25388">
          <a:noFill/>
        </a:ln>
      </c:spPr>
    </c:plotArea>
    <c:legend>
      <c:legendPos val="b"/>
      <c:layout>
        <c:manualLayout>
          <c:xMode val="edge"/>
          <c:yMode val="edge"/>
          <c:x val="9.3387538514207502E-2"/>
          <c:y val="0.83215602064675542"/>
          <c:w val="0.87245100785903063"/>
          <c:h val="0.1678440022363849"/>
        </c:manualLayout>
      </c:layout>
      <c:overlay val="1"/>
      <c:txPr>
        <a:bodyPr/>
        <a:lstStyle/>
        <a:p>
          <a:pPr>
            <a:defRPr sz="18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2"/>
      </a:pPr>
      <a:endParaRPr lang="ru-RU"/>
    </a:p>
  </c:txPr>
  <c:externalData r:id="rId1"/>
  <c:userShapes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rotX val="30"/>
      <c:hPercent val="50"/>
      <c:rotY val="40"/>
      <c:depthPercent val="30"/>
      <c:rAngAx val="1"/>
    </c:view3D>
    <c:sideWall>
      <c:spPr>
        <a:ln>
          <a:noFill/>
        </a:ln>
      </c:spPr>
    </c:sideWall>
    <c:backWall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2.2330751013156281E-2"/>
          <c:y val="0.13952203343003194"/>
          <c:w val="0.56537012526795016"/>
          <c:h val="0.845469908366717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dPt>
            <c:idx val="0"/>
            <c:spPr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679E2A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chemeClr val="tx1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D6A300"/>
              </a:solidFill>
              <a:effectLst>
                <a:glow rad="127000">
                  <a:srgbClr val="FFC000"/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38100" h="25400"/>
              </a:sp3d>
            </c:spPr>
          </c:dPt>
          <c:dPt>
            <c:idx val="4"/>
            <c:spPr>
              <a:solidFill>
                <a:srgbClr val="00B0F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1.3855627365824475E-2"/>
                  <c:y val="-8.108923884514351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i="1" dirty="0" smtClean="0"/>
                      <a:t>1</a:t>
                    </a:r>
                    <a:r>
                      <a:rPr lang="ru-RU" i="1" dirty="0" smtClean="0"/>
                      <a:t>09 681</a:t>
                    </a:r>
                    <a:endParaRPr lang="en-US" i="1" dirty="0"/>
                  </a:p>
                </c:rich>
              </c:tx>
              <c:spPr>
                <a:ln>
                  <a:solidFill>
                    <a:schemeClr val="tx1"/>
                  </a:solidFill>
                </a:ln>
                <a:effectLst>
                  <a:outerShdw blurRad="50800" dist="50800" dir="5400000" sx="7000" sy="7000" algn="ctr" rotWithShape="0">
                    <a:schemeClr val="accent1"/>
                  </a:outerShdw>
                </a:effectLst>
              </c:spPr>
              <c:dLblPos val="bestFit"/>
              <c:showLegendKey val="1"/>
              <c:showVal val="1"/>
            </c:dLbl>
            <c:dLbl>
              <c:idx val="1"/>
              <c:layout>
                <c:manualLayout>
                  <c:x val="6.361965311768461E-2"/>
                  <c:y val="-0.11202263779527559"/>
                </c:manualLayout>
              </c:layout>
              <c:tx>
                <c:rich>
                  <a:bodyPr/>
                  <a:lstStyle/>
                  <a:p>
                    <a:r>
                      <a:rPr lang="ru-RU" u="none" dirty="0" smtClean="0"/>
                      <a:t>7</a:t>
                    </a:r>
                    <a:r>
                      <a:rPr lang="en-US" u="none" dirty="0" smtClean="0"/>
                      <a:t> </a:t>
                    </a:r>
                    <a:r>
                      <a:rPr lang="ru-RU" u="none" dirty="0" smtClean="0"/>
                      <a:t>776</a:t>
                    </a:r>
                    <a:endParaRPr lang="en-US" u="none" dirty="0"/>
                  </a:p>
                </c:rich>
              </c:tx>
              <c:showLegendKey val="1"/>
              <c:showVal val="1"/>
            </c:dLbl>
            <c:dLbl>
              <c:idx val="2"/>
              <c:layout>
                <c:manualLayout>
                  <c:x val="1.3058363481591607E-2"/>
                  <c:y val="8.9913057742782146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41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dLbl>
              <c:idx val="3"/>
              <c:layout>
                <c:manualLayout>
                  <c:x val="0.25231880232848536"/>
                  <c:y val="-0.29970257695061386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349 172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dLbl>
              <c:idx val="4"/>
              <c:layout>
                <c:manualLayout>
                  <c:x val="-4.0916507058241037E-3"/>
                  <c:y val="-5.5535479940007584E-2"/>
                </c:manualLayout>
              </c:layout>
              <c:tx>
                <c:rich>
                  <a:bodyPr/>
                  <a:lstStyle/>
                  <a:p>
                    <a:r>
                      <a:rPr lang="en-US" i="1" dirty="0"/>
                      <a:t>6 </a:t>
                    </a:r>
                    <a:r>
                      <a:rPr lang="ru-RU" i="1" dirty="0" smtClean="0"/>
                      <a:t>019</a:t>
                    </a:r>
                    <a:endParaRPr lang="en-US" i="1" dirty="0"/>
                  </a:p>
                </c:rich>
              </c:tx>
              <c:showLegendKey val="1"/>
              <c:showVal val="1"/>
            </c:dLbl>
            <c:spPr>
              <a:ln>
                <a:solidFill>
                  <a:schemeClr val="tx1"/>
                </a:solidFill>
              </a:ln>
            </c:spPr>
            <c:showLegendKey val="1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Ежемесячное пособие по уходу за ребенком</c:v>
                </c:pt>
                <c:pt idx="1">
                  <c:v>Единовременное пособие при рождении ребенка</c:v>
                </c:pt>
                <c:pt idx="2">
                  <c:v>Пособие на погребение</c:v>
                </c:pt>
                <c:pt idx="3">
                  <c:v>Пособие по временной нетрудоспособности</c:v>
                </c:pt>
                <c:pt idx="4">
                  <c:v>Пособие по беременности и родам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112847</c:v>
                </c:pt>
                <c:pt idx="1">
                  <c:v>7774</c:v>
                </c:pt>
                <c:pt idx="2" formatCode="General">
                  <c:v>1019</c:v>
                </c:pt>
                <c:pt idx="3">
                  <c:v>364037</c:v>
                </c:pt>
                <c:pt idx="4">
                  <c:v>6416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 prstMaterial="metal"/>
      </c:spPr>
    </c:plotArea>
    <c:legend>
      <c:legendPos val="r"/>
      <c:layout>
        <c:manualLayout>
          <c:xMode val="edge"/>
          <c:yMode val="edge"/>
          <c:x val="0.69247344591023907"/>
          <c:y val="0.29723615140212623"/>
          <c:w val="0.30309672913692831"/>
          <c:h val="0.45339188370685057"/>
        </c:manualLayout>
      </c:layout>
      <c:spPr>
        <a:noFill/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40"/>
      <c:depthPercent val="80"/>
      <c:perspective val="100"/>
    </c:view3D>
    <c:sideWall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sideWall>
    <c:backWall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backWall>
    <c:plotArea>
      <c:layout>
        <c:manualLayout>
          <c:layoutTarget val="inner"/>
          <c:xMode val="edge"/>
          <c:yMode val="edge"/>
          <c:x val="2.9919269691470952E-2"/>
          <c:y val="0.22245942406344099"/>
          <c:w val="0.8145970482830367"/>
          <c:h val="0.76001063374240563"/>
        </c:manualLayout>
      </c:layout>
      <c:pie3DChart>
        <c:varyColors val="1"/>
        <c:ser>
          <c:idx val="1"/>
          <c:order val="0"/>
          <c:explosion val="14"/>
          <c:dLbls>
            <c:dLbl>
              <c:idx val="0"/>
              <c:layout>
                <c:manualLayout>
                  <c:x val="0.20049015748031751"/>
                  <c:y val="-1.0267302113551595E-3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В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рач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27,52%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.13455245278482991"/>
                  <c:y val="0.13750707722755418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Р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аботник с высшим немедицинским образованием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0,07%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27453792650918629"/>
                  <c:y val="-0.23485046277110141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Средний медицинский персонал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63,41%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2037755905511811"/>
                  <c:y val="0.12027714463323703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Младший  медицинский персонал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0,91%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5.7132020997375944E-2"/>
                  <c:y val="-5.0674644287885068E-2"/>
                </c:manualLayout>
              </c:layout>
              <c:tx>
                <c:rich>
                  <a:bodyPr anchor="t" anchorCtr="0"/>
                  <a:lstStyle/>
                  <a:p>
                    <a:pPr>
                      <a:defRPr sz="14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Фельдшер 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(медицинская сестра) по приему вызовов 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скорой помощи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1,30%</a:t>
                    </a:r>
                    <a:endParaRPr lang="ru-RU" sz="1400" dirty="0"/>
                  </a:p>
                </c:rich>
              </c:tx>
              <c:spPr>
                <a:solidFill>
                  <a:srgbClr val="FBF9D9"/>
                </a:solidFill>
              </c:spPr>
              <c:showLegendKey val="1"/>
              <c:showVal val="1"/>
              <c:showCatName val="1"/>
              <c:separator>
</c:separator>
            </c:dLbl>
            <c:dLbl>
              <c:idx val="5"/>
              <c:layout>
                <c:manualLayout>
                  <c:x val="0.21001207349081374"/>
                  <c:y val="-0.12153715982870561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М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едицинская сестра
</a:t>
                    </a:r>
                    <a:r>
                      <a:rPr lang="ru-RU" sz="1400" dirty="0" smtClean="0">
                        <a:latin typeface="Times New Roman" pitchFamily="18" charset="0"/>
                        <a:cs typeface="Times New Roman" pitchFamily="18" charset="0"/>
                      </a:rPr>
                      <a:t>0,96%</a:t>
                    </a:r>
                    <a:endParaRPr lang="ru-RU" sz="1400" dirty="0"/>
                  </a:p>
                </c:rich>
              </c:tx>
              <c:showLegendKey val="1"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0.39516850393701347"/>
                  <c:y val="-5.7881095455173413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>
                        <a:latin typeface="Times New Roman" pitchFamily="18" charset="0"/>
                        <a:cs typeface="Times New Roman" pitchFamily="18" charset="0"/>
                      </a:rPr>
                      <a:t>Ф</a:t>
                    </a:r>
                    <a:r>
                      <a:rPr lang="ru-RU" sz="1400" dirty="0">
                        <a:latin typeface="Times New Roman" pitchFamily="18" charset="0"/>
                        <a:cs typeface="Times New Roman" pitchFamily="18" charset="0"/>
                      </a:rPr>
                      <a:t>ельдшер</a:t>
                    </a:r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
</a:t>
                    </a:r>
                    <a:r>
                      <a:rPr lang="ru-RU" sz="1600" dirty="0" smtClean="0">
                        <a:latin typeface="Times New Roman" pitchFamily="18" charset="0"/>
                        <a:cs typeface="Times New Roman" pitchFamily="18" charset="0"/>
                      </a:rPr>
                      <a:t>5,83%</a:t>
                    </a:r>
                    <a:endParaRPr lang="ru-RU" sz="1400" dirty="0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1"/>
              <c:showVal val="1"/>
              <c:showCatName val="1"/>
              <c:separator>
</c:separator>
            </c:dLbl>
            <c:spPr>
              <a:solidFill>
                <a:srgbClr val="FBF9D9"/>
              </a:solidFill>
            </c:spPr>
            <c:txPr>
              <a:bodyPr/>
              <a:lstStyle/>
              <a:p>
                <a:pPr>
                  <a:defRPr sz="18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CatName val="1"/>
            <c:separator>
</c:separator>
            <c:showLeaderLines val="1"/>
          </c:dLbls>
          <c:cat>
            <c:strRef>
              <c:f>Лист1!$A$2:$A$8</c:f>
              <c:strCache>
                <c:ptCount val="7"/>
                <c:pt idx="0">
                  <c:v>Врач</c:v>
                </c:pt>
                <c:pt idx="1">
                  <c:v>Работник с высшим немедицинским образованием</c:v>
                </c:pt>
                <c:pt idx="2">
                  <c:v>СМП</c:v>
                </c:pt>
                <c:pt idx="3">
                  <c:v>ММП</c:v>
                </c:pt>
                <c:pt idx="4">
                  <c:v>Фельдшер (медицинская сестра) по приему вызовов СП</c:v>
                </c:pt>
                <c:pt idx="5">
                  <c:v>Медицинская сестра</c:v>
                </c:pt>
                <c:pt idx="6">
                  <c:v>Фельдшер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0.2752</c:v>
                </c:pt>
                <c:pt idx="1">
                  <c:v>7.2346336381526528E-4</c:v>
                </c:pt>
                <c:pt idx="2">
                  <c:v>0.6340722305822436</c:v>
                </c:pt>
                <c:pt idx="3">
                  <c:v>9.1156383840722728E-3</c:v>
                </c:pt>
                <c:pt idx="4">
                  <c:v>1.2964463479569395E-2</c:v>
                </c:pt>
                <c:pt idx="5">
                  <c:v>9.6292973723810724E-3</c:v>
                </c:pt>
                <c:pt idx="6">
                  <c:v>5.8296677856234484E-2</c:v>
                </c:pt>
              </c:numCache>
            </c:numRef>
          </c:val>
        </c:ser>
      </c:pie3DChart>
    </c:plotArea>
    <c:plotVisOnly val="1"/>
    <c:dispBlanksAs val="zero"/>
  </c:chart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2.9901150270760752E-2"/>
          <c:y val="0.1828296216009902"/>
          <c:w val="0.89928615052102256"/>
          <c:h val="0.62795556342333292"/>
        </c:manualLayout>
      </c:layout>
      <c:lineChart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ln w="57150" cap="rnd" cmpd="sng" algn="ctr">
              <a:solidFill>
                <a:schemeClr val="tx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57150" cap="flat" cmpd="sng" algn="ctr">
                <a:solidFill>
                  <a:schemeClr val="tx2">
                    <a:lumMod val="7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0.10996711274457899"/>
                  <c:y val="-0.171664996238540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000" b="0" smtClean="0">
                        <a:solidFill>
                          <a:schemeClr val="tx1"/>
                        </a:solidFill>
                      </a:rPr>
                      <a:t>5</a:t>
                    </a:r>
                    <a:r>
                      <a:rPr lang="ru-RU" sz="2000" smtClean="0"/>
                      <a:t>19 тыс. руб.</a:t>
                    </a:r>
                    <a:endParaRPr lang="en-US" sz="20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</c:dLbl>
            <c:dLbl>
              <c:idx val="1"/>
              <c:layout>
                <c:manualLayout>
                  <c:x val="4.9058336815869922E-4"/>
                  <c:y val="-0.113680994682593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ru-RU"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="0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sz="2000" smtClean="0"/>
                      <a:t>073</a:t>
                    </a:r>
                    <a:r>
                      <a:rPr lang="ru-RU" sz="2000" smtClean="0"/>
                      <a:t> тыс. руб.</a:t>
                    </a:r>
                    <a:endParaRPr lang="en-US" sz="200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Val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519</c:v>
                </c:pt>
                <c:pt idx="1">
                  <c:v>7073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8A-4E31-BF47-F2137EC35331}"/>
            </c:ext>
          </c:extLst>
        </c:ser>
        <c:dLbls>
          <c:showVal val="1"/>
        </c:dLbls>
        <c:marker val="1"/>
        <c:axId val="161990912"/>
        <c:axId val="161996800"/>
      </c:lineChart>
      <c:catAx>
        <c:axId val="161990912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 w="28575" cap="flat" cmpd="sng" algn="ctr">
            <a:solidFill>
              <a:srgbClr val="003399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1" i="0" u="none" strike="noStrike" kern="1200" cap="all" spc="120" normalizeH="0" baseline="0">
                <a:solidFill>
                  <a:schemeClr val="bg2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96800"/>
        <c:crosses val="autoZero"/>
        <c:auto val="1"/>
        <c:lblAlgn val="ctr"/>
        <c:lblOffset val="100"/>
      </c:catAx>
      <c:valAx>
        <c:axId val="161996800"/>
        <c:scaling>
          <c:orientation val="minMax"/>
        </c:scaling>
        <c:axPos val="l"/>
        <c:numFmt formatCode="General" sourceLinked="1"/>
        <c:majorTickMark val="none"/>
        <c:tickLblPos val="none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1990912"/>
        <c:crosses val="autoZero"/>
        <c:crossBetween val="between"/>
      </c:valAx>
    </c:plotArea>
    <c:plotVisOnly val="1"/>
    <c:dispBlanksAs val="zero"/>
    <c:extLst xmlns:c16r2="http://schemas.microsoft.com/office/drawing/2015/06/chart">
      <c:ext uri="{0b15fc19-7d7d-44ad-8c2d-2c3a37ce22c3}">
        <chartProps xmlns="https://web.wps.cn/et/2018/main" chartId="{9526445b-755a-4c19-913b-682e0968a414}"/>
      </c:ext>
    </c:extLst>
  </c:chart>
  <c:spPr>
    <a:noFill/>
    <a:ln>
      <a:noFill/>
    </a:ln>
    <a:effectLst/>
  </c:spPr>
  <c:txPr>
    <a:bodyPr/>
    <a:lstStyle/>
    <a:p>
      <a:pPr>
        <a:defRPr lang="ru-RU"/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5.834309180700481E-2"/>
          <c:y val="3.0066984150089477E-2"/>
          <c:w val="0.94165690819299652"/>
          <c:h val="0.854382810741826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CCFF"/>
            </a:solidFill>
            <a:ln w="5080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14"/>
              <c:layout>
                <c:manualLayout>
                  <c:x val="5.6893320097050164E-3"/>
                  <c:y val="-7.897339764901749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7.1116650121314934E-3"/>
                  <c:y val="-7.8971324910830833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 anchor="ctr" anchorCtr="1"/>
              <a:lstStyle/>
              <a:p>
                <a:pPr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Лист1!$A$2:$A$26</c:f>
              <c:strCache>
                <c:ptCount val="25"/>
                <c:pt idx="0">
                  <c:v>2001 г.</c:v>
                </c:pt>
                <c:pt idx="1">
                  <c:v>2002 г.</c:v>
                </c:pt>
                <c:pt idx="2">
                  <c:v>2003 г.</c:v>
                </c:pt>
                <c:pt idx="3">
                  <c:v>2004 г.</c:v>
                </c:pt>
                <c:pt idx="4">
                  <c:v>2005 г.</c:v>
                </c:pt>
                <c:pt idx="5">
                  <c:v>2006 г.</c:v>
                </c:pt>
                <c:pt idx="6">
                  <c:v>2007 г.</c:v>
                </c:pt>
                <c:pt idx="7">
                  <c:v>2008 г.</c:v>
                </c:pt>
                <c:pt idx="8">
                  <c:v>2009 г.</c:v>
                </c:pt>
                <c:pt idx="9">
                  <c:v>2010 г.</c:v>
                </c:pt>
                <c:pt idx="10">
                  <c:v>2011 г.</c:v>
                </c:pt>
                <c:pt idx="11">
                  <c:v>2012 г.</c:v>
                </c:pt>
                <c:pt idx="12">
                  <c:v>2013 г.</c:v>
                </c:pt>
                <c:pt idx="13">
                  <c:v>2014 г.</c:v>
                </c:pt>
                <c:pt idx="14">
                  <c:v>2015 г.</c:v>
                </c:pt>
                <c:pt idx="15">
                  <c:v>2016 г.</c:v>
                </c:pt>
                <c:pt idx="16">
                  <c:v>2017 г.</c:v>
                </c:pt>
                <c:pt idx="17">
                  <c:v>2018 г.</c:v>
                </c:pt>
                <c:pt idx="18">
                  <c:v>2019 г.</c:v>
                </c:pt>
                <c:pt idx="19">
                  <c:v>2020 г.</c:v>
                </c:pt>
                <c:pt idx="20">
                  <c:v>2021 г.</c:v>
                </c:pt>
                <c:pt idx="21">
                  <c:v>2022 г.</c:v>
                </c:pt>
                <c:pt idx="22">
                  <c:v>2023 г.</c:v>
                </c:pt>
                <c:pt idx="23">
                  <c:v>2024 г.</c:v>
                </c:pt>
                <c:pt idx="24">
                  <c:v>2025 г.</c:v>
                </c:pt>
              </c:strCache>
            </c:strRef>
          </c:cat>
          <c:val>
            <c:numRef>
              <c:f>Лист1!$B$2:$B$26</c:f>
              <c:numCache>
                <c:formatCode>0.0</c:formatCode>
                <c:ptCount val="25"/>
                <c:pt idx="0">
                  <c:v>0.5</c:v>
                </c:pt>
                <c:pt idx="1">
                  <c:v>2.1</c:v>
                </c:pt>
                <c:pt idx="2">
                  <c:v>8.3000000000000007</c:v>
                </c:pt>
                <c:pt idx="3">
                  <c:v>10</c:v>
                </c:pt>
                <c:pt idx="4">
                  <c:v>18.3</c:v>
                </c:pt>
                <c:pt idx="5">
                  <c:v>25.7</c:v>
                </c:pt>
                <c:pt idx="6">
                  <c:v>25.5</c:v>
                </c:pt>
                <c:pt idx="7">
                  <c:v>31.3</c:v>
                </c:pt>
                <c:pt idx="8">
                  <c:v>34.1</c:v>
                </c:pt>
                <c:pt idx="9">
                  <c:v>36.200000000000003</c:v>
                </c:pt>
                <c:pt idx="10">
                  <c:v>42</c:v>
                </c:pt>
                <c:pt idx="11">
                  <c:v>51.4</c:v>
                </c:pt>
                <c:pt idx="12">
                  <c:v>57.3</c:v>
                </c:pt>
                <c:pt idx="13">
                  <c:v>66.3</c:v>
                </c:pt>
                <c:pt idx="14">
                  <c:v>68.7</c:v>
                </c:pt>
                <c:pt idx="15">
                  <c:v>72.900000000000006</c:v>
                </c:pt>
                <c:pt idx="16">
                  <c:v>70.900000000000006</c:v>
                </c:pt>
                <c:pt idx="17">
                  <c:v>73.3</c:v>
                </c:pt>
                <c:pt idx="18">
                  <c:v>92.4</c:v>
                </c:pt>
                <c:pt idx="19">
                  <c:v>105.3</c:v>
                </c:pt>
                <c:pt idx="20">
                  <c:v>106.8</c:v>
                </c:pt>
                <c:pt idx="21">
                  <c:v>113.2</c:v>
                </c:pt>
                <c:pt idx="22">
                  <c:v>127.7</c:v>
                </c:pt>
                <c:pt idx="23">
                  <c:v>151.5</c:v>
                </c:pt>
                <c:pt idx="24">
                  <c:v>220.5</c:v>
                </c:pt>
              </c:numCache>
            </c:numRef>
          </c:val>
          <c:shape val="cylinder"/>
        </c:ser>
        <c:gapWidth val="36"/>
        <c:shape val="box"/>
        <c:axId val="162083968"/>
        <c:axId val="162085504"/>
        <c:axId val="0"/>
      </c:bar3DChart>
      <c:catAx>
        <c:axId val="16208396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62085504"/>
        <c:crosses val="autoZero"/>
        <c:auto val="1"/>
        <c:lblAlgn val="ctr"/>
        <c:lblOffset val="100"/>
      </c:catAx>
      <c:valAx>
        <c:axId val="162085504"/>
        <c:scaling>
          <c:orientation val="minMax"/>
        </c:scaling>
        <c:axPos val="l"/>
        <c:majorGridlines>
          <c:spPr>
            <a:ln w="3175">
              <a:solidFill>
                <a:schemeClr val="bg2">
                  <a:lumMod val="20000"/>
                  <a:lumOff val="80000"/>
                </a:schemeClr>
              </a:solidFill>
              <a:prstDash val="dash"/>
            </a:ln>
          </c:spPr>
        </c:majorGridlines>
        <c:numFmt formatCode="#,##0.0" sourceLinked="0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208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31097096012169601"/>
          <c:y val="0.36786203908978238"/>
          <c:w val="0.41599282473076532"/>
          <c:h val="0.585759437780557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>
                <c:manualLayout>
                  <c:x val="0.10048494267164022"/>
                  <c:y val="9.47209820427082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средств индивидуальной защиты
</a:t>
                    </a:r>
                    <a:r>
                      <a:rPr lang="ru-RU" dirty="0" smtClean="0"/>
                      <a:t>79 654,1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36,46%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"/>
              <c:layout>
                <c:manualLayout>
                  <c:x val="-0.19681005663765713"/>
                  <c:y val="-7.5264908831413194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Проведение </a:t>
                    </a:r>
                    <a:r>
                      <a:rPr lang="ru-RU" sz="1600" dirty="0"/>
                      <a:t>обязательных периодических медицинских осмотров (обследований) </a:t>
                    </a:r>
                    <a:r>
                      <a:rPr lang="ru-RU" sz="1600" dirty="0" smtClean="0"/>
                      <a:t>работников</a:t>
                    </a:r>
                  </a:p>
                  <a:p>
                    <a:r>
                      <a:rPr lang="ru-RU" sz="1600" dirty="0" smtClean="0"/>
                      <a:t>72 143,0 тыс.руб. </a:t>
                    </a:r>
                  </a:p>
                  <a:p>
                    <a:r>
                      <a:rPr lang="ru-RU" sz="1600" dirty="0" smtClean="0"/>
                      <a:t>32,7%</a:t>
                    </a:r>
                    <a:endParaRPr lang="ru-RU" sz="1600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2"/>
              <c:layout>
                <c:manualLayout>
                  <c:x val="-9.6497368292699823E-2"/>
                  <c:y val="0.110666347781295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Санаторно-курортное </a:t>
                    </a:r>
                    <a:r>
                      <a:rPr lang="ru-RU" dirty="0"/>
                      <a:t>лечение работников предпенсионного возраста
</a:t>
                    </a:r>
                    <a:r>
                      <a:rPr lang="ru-RU" dirty="0" smtClean="0"/>
                      <a:t>39 504,2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17,9%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3"/>
              <c:layout>
                <c:manualLayout>
                  <c:x val="-0.18665126956464934"/>
                  <c:y val="3.345782127701341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Санаторно-курортное </a:t>
                    </a:r>
                    <a:r>
                      <a:rPr lang="ru-RU" dirty="0"/>
                      <a:t>лечение работников
</a:t>
                    </a:r>
                    <a:r>
                      <a:rPr lang="ru-RU" dirty="0" smtClean="0"/>
                      <a:t>11 098,5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4"/>
              <c:layout>
                <c:manualLayout>
                  <c:x val="-0.25679292719989061"/>
                  <c:y val="-6.17341557266653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Проведение специальной оценки условий труда
</a:t>
                    </a:r>
                    <a:r>
                      <a:rPr lang="ru-RU" dirty="0" smtClean="0"/>
                      <a:t>8 199,9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3,7%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5"/>
              <c:layout>
                <c:manualLayout>
                  <c:x val="-0.18593597361213623"/>
                  <c:y val="-0.1931646920303186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отдельных приборов, предназначенных для обеспечения безопасности работников
</a:t>
                    </a:r>
                    <a:r>
                      <a:rPr lang="ru-RU" dirty="0" smtClean="0"/>
                      <a:t>4 914,90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6"/>
              <c:layout>
                <c:manualLayout>
                  <c:x val="-7.7015159156084024E-3"/>
                  <c:y val="-0.19277528393063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работников бесплатной выдачей молока или других равноценных пищевых продуктов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647,4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0,3 %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7"/>
              <c:layout>
                <c:manualLayout>
                  <c:x val="0.18876764746511998"/>
                  <c:y val="-0.182820568907644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Приобретение приборов контроля за режимом труда и отдыха водителей (тахографов)
</a:t>
                    </a:r>
                    <a:r>
                      <a:rPr lang="ru-RU" dirty="0" smtClean="0"/>
                      <a:t>105,7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8"/>
              <c:layout>
                <c:manualLayout>
                  <c:x val="0.39558951512639967"/>
                  <c:y val="-0.10599942593909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аптечек
</a:t>
                    </a:r>
                    <a:r>
                      <a:rPr lang="ru-RU" dirty="0" smtClean="0"/>
                      <a:t>1096,1 тыс.руб.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9"/>
              <c:layout>
                <c:manualLayout>
                  <c:x val="0.30639770686558931"/>
                  <c:y val="5.840329724922858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Приобретение </a:t>
                    </a:r>
                    <a:r>
                      <a:rPr lang="ru-RU" dirty="0"/>
                      <a:t>приборов для определения наличия алкоголя, а также психоактивных веществ
</a:t>
                    </a:r>
                    <a:r>
                      <a:rPr lang="ru-RU" dirty="0" smtClean="0"/>
                      <a:t>226,3 тыс. руб.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showSerName val="1"/>
              <c:showPercent val="1"/>
              <c:separator>
</c:separator>
            </c:dLbl>
            <c:dLbl>
              <c:idx val="10"/>
              <c:layout>
                <c:manualLayout>
                  <c:x val="-0.1163605470368842"/>
                  <c:y val="-6.1873766966465682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Обучение по охране труда </a:t>
                    </a:r>
                  </a:p>
                  <a:p>
                    <a:r>
                      <a:rPr lang="ru-RU" baseline="0" dirty="0" smtClean="0"/>
                      <a:t>1839,3 тыс.руб.</a:t>
                    </a:r>
                  </a:p>
                  <a:p>
                    <a:r>
                      <a:rPr lang="ru-RU" baseline="0" dirty="0" smtClean="0"/>
                      <a:t>   0,8%</a:t>
                    </a:r>
                  </a:p>
                </c:rich>
              </c:tx>
              <c:dLblPos val="bestFit"/>
              <c:showVal val="1"/>
              <c:showCatName val="1"/>
              <c:showPercent val="1"/>
              <c:separator>
</c:separator>
            </c:dLbl>
            <c:dLbl>
              <c:idx val="11"/>
              <c:layout>
                <c:manualLayout>
                  <c:x val="0.3700674126260533"/>
                  <c:y val="-0.23614052535546384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Проведение оценки профессиональных рисков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1075,7 тыс.руб.</a:t>
                    </a:r>
                  </a:p>
                  <a:p>
                    <a:r>
                      <a:rPr lang="ru-RU" baseline="0" dirty="0" smtClean="0"/>
                      <a:t>0,5%</a:t>
                    </a:r>
                  </a:p>
                </c:rich>
              </c:tx>
              <c:dLblPos val="bestFit"/>
              <c:showLegendKey val="1"/>
              <c:showVal val="1"/>
              <c:showCatName val="1"/>
              <c:showSerName val="1"/>
              <c:showPercent val="1"/>
              <c:separator>
</c:separator>
            </c:dLbl>
            <c:spPr>
              <a:solidFill>
                <a:schemeClr val="bg1"/>
              </a:solidFill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bestFit"/>
            <c:showVal val="1"/>
            <c:showCatName val="1"/>
            <c:showPercent val="1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Обеспечение работников бесплатной выдачей молока или других равноценных пищевых продуктов</c:v>
                </c:pt>
                <c:pt idx="7">
                  <c:v>Приобретение приборов контроля за режимом труда и отдыха водителей (тахографов)</c:v>
                </c:pt>
                <c:pt idx="8">
                  <c:v>Приобретение аптечек</c:v>
                </c:pt>
                <c:pt idx="9">
                  <c:v>Приобретение приборов для определения наличия алкоголя, а также психоактивных веществ</c:v>
                </c:pt>
                <c:pt idx="10">
                  <c:v>Обучение по охране труда и (или) обучение безопасным методам и приемам выполнения работ повышенной опасности, в том числе горных работ, а также действиям в случае аварии или инцидента на опасном производственном объекте</c:v>
                </c:pt>
                <c:pt idx="11">
                  <c:v>Проведение оценки профессиональных рисков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55464.9</c:v>
                </c:pt>
                <c:pt idx="1">
                  <c:v>51768.6</c:v>
                </c:pt>
                <c:pt idx="2">
                  <c:v>22206.400000000001</c:v>
                </c:pt>
                <c:pt idx="3">
                  <c:v>8873</c:v>
                </c:pt>
                <c:pt idx="4">
                  <c:v>6601.2</c:v>
                </c:pt>
                <c:pt idx="5">
                  <c:v>4428.8</c:v>
                </c:pt>
                <c:pt idx="6" formatCode="General">
                  <c:v>759.9</c:v>
                </c:pt>
                <c:pt idx="7" formatCode="General">
                  <c:v>235.8</c:v>
                </c:pt>
                <c:pt idx="8" formatCode="General">
                  <c:v>312.7</c:v>
                </c:pt>
                <c:pt idx="9" formatCode="General">
                  <c:v>399.6</c:v>
                </c:pt>
                <c:pt idx="10" formatCode="General">
                  <c:v>383.8</c:v>
                </c:pt>
                <c:pt idx="11" formatCode="General">
                  <c:v>28.4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Лист1!$A$2:$A$13</c:f>
              <c:strCache>
                <c:ptCount val="12"/>
                <c:pt idx="0">
                  <c:v>Приобретение средств индивидуальной защиты</c:v>
                </c:pt>
                <c:pt idx="1">
                  <c:v>Проведение обязательных периодических медицинских осмотров (обследований) работников</c:v>
                </c:pt>
                <c:pt idx="2">
                  <c:v>Санаторно-курортное лечение работников предпенсионного возраста</c:v>
                </c:pt>
                <c:pt idx="3">
                  <c:v>Санаторно-курортное лечение работников</c:v>
                </c:pt>
                <c:pt idx="4">
                  <c:v>Проведение специальной оценки условий труда</c:v>
                </c:pt>
                <c:pt idx="5">
                  <c:v>Приобретение отдельных приборов, предназначенных для обеспечения безопасности работников</c:v>
                </c:pt>
                <c:pt idx="6">
                  <c:v>Обеспечение работников бесплатной выдачей молока или других равноценных пищевых продуктов</c:v>
                </c:pt>
                <c:pt idx="7">
                  <c:v>Приобретение приборов контроля за режимом труда и отдыха водителей (тахографов)</c:v>
                </c:pt>
                <c:pt idx="8">
                  <c:v>Приобретение аптечек</c:v>
                </c:pt>
                <c:pt idx="9">
                  <c:v>Приобретение приборов для определения наличия алкоголя, а также психоактивных веществ</c:v>
                </c:pt>
                <c:pt idx="10">
                  <c:v>Обучение по охране труда и (или) обучение безопасным методам и приемам выполнения работ повышенной опасности, в том числе горных работ, а также действиям в случае аварии или инцидента на опасном производственном объекте</c:v>
                </c:pt>
                <c:pt idx="11">
                  <c:v>Проведение оценки профессиональных рисков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36.5</c:v>
                </c:pt>
                <c:pt idx="1">
                  <c:v>34</c:v>
                </c:pt>
                <c:pt idx="2">
                  <c:v>15</c:v>
                </c:pt>
                <c:pt idx="3">
                  <c:v>6</c:v>
                </c:pt>
                <c:pt idx="4">
                  <c:v>4</c:v>
                </c:pt>
                <c:pt idx="5">
                  <c:v>3</c:v>
                </c:pt>
                <c:pt idx="6">
                  <c:v>0.5</c:v>
                </c:pt>
                <c:pt idx="7">
                  <c:v>0.2</c:v>
                </c:pt>
                <c:pt idx="8">
                  <c:v>0.2</c:v>
                </c:pt>
                <c:pt idx="9">
                  <c:v>0.30000000000000032</c:v>
                </c:pt>
                <c:pt idx="10">
                  <c:v>0.29000000000000031</c:v>
                </c:pt>
                <c:pt idx="11">
                  <c:v>1.0000000000000005E-2</c:v>
                </c:pt>
              </c:numCache>
            </c:numRef>
          </c:val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10"/>
      <c:rotY val="30"/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Лист2!$B$5</c:f>
              <c:strCache>
                <c:ptCount val="1"/>
                <c:pt idx="0">
                  <c:v>по старости</c:v>
                </c:pt>
              </c:strCache>
            </c:strRef>
          </c:tx>
          <c:spPr>
            <a:solidFill>
              <a:srgbClr val="F9E027"/>
            </a:solidFill>
          </c:spPr>
          <c:dLbls>
            <c:dLbl>
              <c:idx val="0"/>
              <c:layout>
                <c:manualLayout>
                  <c:x val="2.0353971559746015E-2"/>
                  <c:y val="-4.1440159244993946E-2"/>
                </c:manualLayout>
              </c:layout>
              <c:showVal val="1"/>
            </c:dLbl>
            <c:dLbl>
              <c:idx val="1"/>
              <c:layout>
                <c:manualLayout>
                  <c:x val="1.6486187327597861E-2"/>
                  <c:y val="-2.5242978129152892E-2"/>
                </c:manualLayout>
              </c:layout>
              <c:showVal val="1"/>
            </c:dLbl>
            <c:dLbl>
              <c:idx val="2"/>
              <c:layout>
                <c:manualLayout>
                  <c:x val="1.496416343304499E-2"/>
                  <c:y val="-3.2394362231682322E-2"/>
                </c:manualLayout>
              </c:layout>
              <c:showVal val="1"/>
            </c:dLbl>
            <c:dLbl>
              <c:idx val="3"/>
              <c:layout>
                <c:manualLayout>
                  <c:x val="5.3262316910786343E-3"/>
                  <c:y val="-8.2051273216095528E-3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на 31.12.2023 г.</c:v>
                </c:pt>
                <c:pt idx="1">
                  <c:v>на 31.12.2024 г.</c:v>
                </c:pt>
                <c:pt idx="2">
                  <c:v>на 31.12.2025 г.</c:v>
                </c:pt>
              </c:strCache>
            </c:strRef>
          </c:cat>
          <c:val>
            <c:numRef>
              <c:f>Лист2!$C$5:$E$5</c:f>
              <c:numCache>
                <c:formatCode>#,##0.00</c:formatCode>
                <c:ptCount val="3"/>
                <c:pt idx="0">
                  <c:v>19633.95</c:v>
                </c:pt>
                <c:pt idx="1">
                  <c:v>21036.609999999826</c:v>
                </c:pt>
                <c:pt idx="2">
                  <c:v>23396.51</c:v>
                </c:pt>
              </c:numCache>
            </c:numRef>
          </c:val>
        </c:ser>
        <c:ser>
          <c:idx val="1"/>
          <c:order val="1"/>
          <c:tx>
            <c:strRef>
              <c:f>Лист2!$B$6</c:f>
              <c:strCache>
                <c:ptCount val="1"/>
                <c:pt idx="0">
                  <c:v>по инвалидности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5998836668553612E-3"/>
                  <c:y val="4.9550222988039912E-2"/>
                </c:manualLayout>
              </c:layout>
              <c:showVal val="1"/>
            </c:dLbl>
            <c:dLbl>
              <c:idx val="1"/>
              <c:layout>
                <c:manualLayout>
                  <c:x val="7.60927069744979E-4"/>
                  <c:y val="5.6595040205419292E-2"/>
                </c:manualLayout>
              </c:layout>
              <c:showVal val="1"/>
            </c:dLbl>
            <c:dLbl>
              <c:idx val="2"/>
              <c:layout>
                <c:manualLayout>
                  <c:x val="7.60927069744979E-4"/>
                  <c:y val="5.5861178683244361E-2"/>
                </c:manualLayout>
              </c:layout>
              <c:showVal val="1"/>
            </c:dLbl>
            <c:dLbl>
              <c:idx val="3"/>
              <c:layout>
                <c:manualLayout>
                  <c:x val="-1.7754105636928804E-3"/>
                  <c:y val="6.2905976132339891E-2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на 31.12.2023 г.</c:v>
                </c:pt>
                <c:pt idx="1">
                  <c:v>на 31.12.2024 г.</c:v>
                </c:pt>
                <c:pt idx="2">
                  <c:v>на 31.12.2025 г.</c:v>
                </c:pt>
              </c:strCache>
            </c:strRef>
          </c:cat>
          <c:val>
            <c:numRef>
              <c:f>Лист2!$C$6:$E$6</c:f>
              <c:numCache>
                <c:formatCode>#,##0.00</c:formatCode>
                <c:ptCount val="3"/>
                <c:pt idx="0">
                  <c:v>12485</c:v>
                </c:pt>
                <c:pt idx="1">
                  <c:v>13438.05</c:v>
                </c:pt>
                <c:pt idx="2">
                  <c:v>15432.93</c:v>
                </c:pt>
              </c:numCache>
            </c:numRef>
          </c:val>
        </c:ser>
        <c:ser>
          <c:idx val="2"/>
          <c:order val="2"/>
          <c:tx>
            <c:strRef>
              <c:f>Лист2!$B$7</c:f>
              <c:strCache>
                <c:ptCount val="1"/>
                <c:pt idx="0">
                  <c:v>по случаю потери кормильца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2.1304926764314256E-2"/>
                  <c:y val="-2.1880339524292212E-2"/>
                </c:manualLayout>
              </c:layout>
              <c:showVal val="1"/>
            </c:dLbl>
            <c:dLbl>
              <c:idx val="1"/>
              <c:layout>
                <c:manualLayout>
                  <c:x val="2.1304939422481392E-2"/>
                  <c:y val="-3.8705036376331735E-2"/>
                </c:manualLayout>
              </c:layout>
              <c:showVal val="1"/>
            </c:dLbl>
            <c:dLbl>
              <c:idx val="2"/>
              <c:layout>
                <c:manualLayout>
                  <c:x val="3.1830856734280981E-2"/>
                  <c:y val="-2.0933143005158052E-2"/>
                </c:manualLayout>
              </c:layout>
              <c:showVal val="1"/>
            </c:dLbl>
            <c:dLbl>
              <c:idx val="3"/>
              <c:layout>
                <c:manualLayout>
                  <c:x val="1.7754105636928703E-2"/>
                  <c:y val="-3.5555551726974742E-2"/>
                </c:manualLayout>
              </c:layout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5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Лист2!$C$4:$E$4</c:f>
              <c:strCache>
                <c:ptCount val="3"/>
                <c:pt idx="0">
                  <c:v>на 31.12.2023 г.</c:v>
                </c:pt>
                <c:pt idx="1">
                  <c:v>на 31.12.2024 г.</c:v>
                </c:pt>
                <c:pt idx="2">
                  <c:v>на 31.12.2025 г.</c:v>
                </c:pt>
              </c:strCache>
            </c:strRef>
          </c:cat>
          <c:val>
            <c:numRef>
              <c:f>Лист2!$C$7:$E$7</c:f>
              <c:numCache>
                <c:formatCode>#,##0.00</c:formatCode>
                <c:ptCount val="3"/>
                <c:pt idx="0">
                  <c:v>13775.09</c:v>
                </c:pt>
                <c:pt idx="1">
                  <c:v>15128.12</c:v>
                </c:pt>
                <c:pt idx="2">
                  <c:v>17209.38</c:v>
                </c:pt>
              </c:numCache>
            </c:numRef>
          </c:val>
        </c:ser>
        <c:shape val="box"/>
        <c:axId val="107227008"/>
        <c:axId val="107228544"/>
        <c:axId val="0"/>
      </c:bar3DChart>
      <c:catAx>
        <c:axId val="107227008"/>
        <c:scaling>
          <c:orientation val="minMax"/>
        </c:scaling>
        <c:axPos val="b"/>
        <c:tickLblPos val="nextTo"/>
        <c:txPr>
          <a:bodyPr/>
          <a:lstStyle/>
          <a:p>
            <a:pPr>
              <a:defRPr sz="15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7228544"/>
        <c:crosses val="autoZero"/>
        <c:auto val="1"/>
        <c:lblAlgn val="ctr"/>
        <c:lblOffset val="100"/>
      </c:catAx>
      <c:valAx>
        <c:axId val="107228544"/>
        <c:scaling>
          <c:orientation val="minMax"/>
        </c:scaling>
        <c:axPos val="l"/>
        <c:majorGridlines/>
        <c:numFmt formatCode="#,##0.00" sourceLinked="1"/>
        <c:tickLblPos val="nextTo"/>
        <c:crossAx val="107227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7030910954049156E-2"/>
          <c:y val="0.92114246616894324"/>
          <c:w val="0.94199121500574179"/>
          <c:h val="6.7493895772771401E-2"/>
        </c:manualLayout>
      </c:layout>
      <c:txPr>
        <a:bodyPr/>
        <a:lstStyle/>
        <a:p>
          <a:pPr>
            <a:defRPr sz="1600" b="1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329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b="0" dirty="0">
                <a:solidFill>
                  <a:srgbClr val="003399"/>
                </a:solidFill>
              </a:rPr>
              <a:t>Количество обращений граждан, поступивших</a:t>
            </a:r>
            <a:r>
              <a:rPr lang="ru-RU" b="0" baseline="0" dirty="0">
                <a:solidFill>
                  <a:srgbClr val="003399"/>
                </a:solidFill>
              </a:rPr>
              <a:t> в</a:t>
            </a:r>
            <a:r>
              <a:rPr lang="ru-RU" b="0" dirty="0">
                <a:solidFill>
                  <a:srgbClr val="003399"/>
                </a:solidFill>
              </a:rPr>
              <a:t> </a:t>
            </a:r>
            <a:r>
              <a:rPr lang="ru-RU" b="0" dirty="0" smtClean="0">
                <a:solidFill>
                  <a:srgbClr val="003399"/>
                </a:solidFill>
              </a:rPr>
              <a:t>2024-2025</a:t>
            </a:r>
            <a:r>
              <a:rPr lang="ru-RU" b="0" baseline="0" dirty="0" smtClean="0">
                <a:solidFill>
                  <a:srgbClr val="003399"/>
                </a:solidFill>
              </a:rPr>
              <a:t> </a:t>
            </a:r>
            <a:r>
              <a:rPr lang="ru-RU" b="0" dirty="0" smtClean="0">
                <a:solidFill>
                  <a:srgbClr val="003399"/>
                </a:solidFill>
              </a:rPr>
              <a:t>гг</a:t>
            </a:r>
            <a:r>
              <a:rPr lang="ru-RU" b="0" dirty="0">
                <a:solidFill>
                  <a:srgbClr val="003399"/>
                </a:solidFill>
              </a:rPr>
              <a:t>.</a:t>
            </a:r>
          </a:p>
        </c:rich>
      </c:tx>
      <c:layout>
        <c:manualLayout>
          <c:xMode val="edge"/>
          <c:yMode val="edge"/>
          <c:x val="0.12555153805774277"/>
          <c:y val="2.3010415155391997E-2"/>
        </c:manualLayout>
      </c:layout>
      <c:spPr>
        <a:noFill/>
        <a:ln w="38047">
          <a:noFill/>
        </a:ln>
      </c:spPr>
    </c:title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037417367671417"/>
          <c:y val="0.2265097880097299"/>
          <c:w val="0.80821632883319949"/>
          <c:h val="0.66932367740431364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52400" h="152400"/>
              <a:bevelB w="152400" h="152400"/>
            </a:sp3d>
          </c:spPr>
          <c:dPt>
            <c:idx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  <a:bevelB w="152400" h="152400"/>
              </a:sp3d>
            </c:spPr>
          </c:dPt>
          <c:dPt>
            <c:idx val="1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52400" h="152400"/>
                <a:bevelB w="152400" h="152400"/>
              </a:sp3d>
            </c:spPr>
          </c:dPt>
          <c:dLbls>
            <c:dLbl>
              <c:idx val="0"/>
              <c:layout>
                <c:manualLayout>
                  <c:x val="8.3333333333333766E-3"/>
                  <c:y val="0.12962962962962674"/>
                </c:manualLayout>
              </c:layout>
              <c:tx>
                <c:rich>
                  <a:bodyPr/>
                  <a:lstStyle/>
                  <a:p>
                    <a:pPr>
                      <a:defRPr sz="194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 dirty="0" smtClean="0"/>
                      <a:t>22</a:t>
                    </a:r>
                    <a:r>
                      <a:rPr lang="ru-RU" dirty="0" smtClean="0"/>
                      <a:t>75</a:t>
                    </a:r>
                    <a:r>
                      <a:rPr lang="en-US" dirty="0" smtClean="0"/>
                      <a:t>6</a:t>
                    </a:r>
                    <a:endParaRPr lang="en-US" dirty="0"/>
                  </a:p>
                </c:rich>
              </c:tx>
              <c:spPr>
                <a:noFill/>
                <a:ln w="38047">
                  <a:noFill/>
                </a:ln>
              </c:spPr>
              <c:showVal val="1"/>
            </c:dLbl>
            <c:dLbl>
              <c:idx val="1"/>
              <c:layout>
                <c:manualLayout>
                  <c:x val="-2.7777777777778768E-3"/>
                  <c:y val="0.12037037037037036"/>
                </c:manualLayout>
              </c:layout>
              <c:tx>
                <c:rich>
                  <a:bodyPr/>
                  <a:lstStyle/>
                  <a:p>
                    <a:pPr>
                      <a:defRPr sz="1940" b="1" i="0" u="none" strike="noStrike" baseline="0">
                        <a:solidFill>
                          <a:srgbClr val="3333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dirty="0" smtClean="0"/>
                      <a:t>22332</a:t>
                    </a:r>
                    <a:endParaRPr lang="en-US" dirty="0"/>
                  </a:p>
                </c:rich>
              </c:tx>
              <c:spPr>
                <a:noFill/>
                <a:ln w="38047">
                  <a:noFill/>
                </a:ln>
              </c:spPr>
              <c:showVal val="1"/>
            </c:dLbl>
            <c:delete val="1"/>
          </c:dLbls>
          <c:cat>
            <c:strRef>
              <c:f>Лист1!$A$3:$A$4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22756</c:v>
                </c:pt>
                <c:pt idx="1">
                  <c:v>22332</c:v>
                </c:pt>
              </c:numCache>
            </c:numRef>
          </c:val>
        </c:ser>
        <c:shape val="box"/>
        <c:axId val="163314304"/>
        <c:axId val="163524992"/>
        <c:axId val="0"/>
      </c:bar3DChart>
      <c:catAx>
        <c:axId val="163314304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512">
            <a:noFill/>
          </a:ln>
        </c:spPr>
        <c:txPr>
          <a:bodyPr rot="0" vert="horz"/>
          <a:lstStyle/>
          <a:p>
            <a:pPr>
              <a:defRPr sz="194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3524992"/>
        <c:crosses val="autoZero"/>
        <c:auto val="1"/>
        <c:lblAlgn val="ctr"/>
        <c:lblOffset val="100"/>
      </c:catAx>
      <c:valAx>
        <c:axId val="163524992"/>
        <c:scaling>
          <c:orientation val="minMax"/>
          <c:min val="0"/>
        </c:scaling>
        <c:axPos val="l"/>
        <c:majorGridlines>
          <c:spPr>
            <a:ln w="14237" cap="flat" cmpd="sng" algn="ctr">
              <a:solidFill>
                <a:schemeClr val="accent4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12">
            <a:noFill/>
          </a:ln>
        </c:spPr>
        <c:txPr>
          <a:bodyPr rot="0" vert="horz"/>
          <a:lstStyle/>
          <a:p>
            <a:pPr>
              <a:defRPr sz="194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63314304"/>
        <c:crosses val="autoZero"/>
        <c:crossBetween val="between"/>
      </c:valAx>
      <c:spPr>
        <a:noFill/>
        <a:ln w="25403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4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66040372971715189"/>
          <c:y val="0.2992544376389068"/>
          <c:w val="0.32986677812899245"/>
          <c:h val="0.42326485413470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Процентное соотношение количества поступивших обращений от граждан</c:v>
                </c:pt>
              </c:strCache>
            </c:strRef>
          </c:tx>
          <c:dPt>
            <c:idx val="0"/>
            <c:spPr>
              <a:solidFill>
                <a:srgbClr val="156082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1"/>
            <c:spPr>
              <a:solidFill>
                <a:srgbClr val="E97132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2"/>
            <c:spPr>
              <a:solidFill>
                <a:srgbClr val="196B24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3"/>
            <c:spPr>
              <a:solidFill>
                <a:srgbClr val="0F9ED5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4"/>
            <c:spPr>
              <a:solidFill>
                <a:srgbClr val="A02B93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5"/>
            <c:spPr>
              <a:solidFill>
                <a:srgbClr val="4EA72E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43">
                <a:solidFill>
                  <a:schemeClr val="lt1"/>
                </a:solidFill>
              </a:ln>
              <a:effectLst/>
            </c:spPr>
          </c:dPt>
          <c:dPt>
            <c:idx val="11"/>
            <c:spPr>
              <a:solidFill>
                <a:srgbClr val="E4E286"/>
              </a:solidFill>
              <a:ln w="12695">
                <a:solidFill>
                  <a:srgbClr val="FFFFFF"/>
                </a:solidFill>
                <a:prstDash val="solid"/>
              </a:ln>
            </c:spPr>
          </c:dPt>
          <c:dLbls>
            <c:dLbl>
              <c:idx val="0"/>
              <c:spPr>
                <a:noFill/>
                <a:ln w="2538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 w="25389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 w="25389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0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</c:dLbls>
          <c:cat>
            <c:strRef>
              <c:f>Лист1!$A$2:$A$13</c:f>
              <c:strCache>
                <c:ptCount val="12"/>
                <c:pt idx="0">
                  <c:v>По вопросам назначения, перерасчёта и выплаты пенсии</c:v>
                </c:pt>
                <c:pt idx="1">
                  <c:v>По вопросам назначения и выплаты пособий семьям, имеющим детей</c:v>
                </c:pt>
                <c:pt idx="2">
                  <c:v>По вопросам обеспечения пособиями в связи с материнством по обязательному соц. страхованию</c:v>
                </c:pt>
                <c:pt idx="3">
                  <c:v>По вопросам обеспечения по обязательному соц. страхованию от несчастных случаев на произ-ве и проф. заболеваниях</c:v>
                </c:pt>
                <c:pt idx="4">
                  <c:v>По вопросам обеспечения инвалидов техническими средствами реабилитации</c:v>
                </c:pt>
                <c:pt idx="5">
                  <c:v>По вопросам назначения и выплат пособий по временной нетрудоспособности</c:v>
                </c:pt>
                <c:pt idx="6">
                  <c:v>По вопросам санаторно-курортного лечения</c:v>
                </c:pt>
                <c:pt idx="7">
                  <c:v>По вопросам материнского (семейного) капитала</c:v>
                </c:pt>
                <c:pt idx="8">
                  <c:v>По вопросам трудового стажа и трудовых книжек</c:v>
                </c:pt>
                <c:pt idx="9">
                  <c:v>По вопросам льгот и мер соц.поддержки отдельных категорий граждан (ЧС, военосл.и т.д.)</c:v>
                </c:pt>
                <c:pt idx="10">
                  <c:v>По вопросам оказания услуг в электронной форме</c:v>
                </c:pt>
                <c:pt idx="11">
                  <c:v>Прочие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5964</c:v>
                </c:pt>
                <c:pt idx="1">
                  <c:v>9686</c:v>
                </c:pt>
                <c:pt idx="2">
                  <c:v>584</c:v>
                </c:pt>
                <c:pt idx="3">
                  <c:v>101</c:v>
                </c:pt>
                <c:pt idx="4">
                  <c:v>660</c:v>
                </c:pt>
                <c:pt idx="5">
                  <c:v>1224</c:v>
                </c:pt>
                <c:pt idx="6">
                  <c:v>102</c:v>
                </c:pt>
                <c:pt idx="7">
                  <c:v>418</c:v>
                </c:pt>
                <c:pt idx="8">
                  <c:v>585</c:v>
                </c:pt>
                <c:pt idx="9">
                  <c:v>211</c:v>
                </c:pt>
                <c:pt idx="10">
                  <c:v>1084</c:v>
                </c:pt>
                <c:pt idx="11">
                  <c:v>1713</c:v>
                </c:pt>
              </c:numCache>
            </c:numRef>
          </c:val>
        </c:ser>
        <c:firstSliceAng val="0"/>
      </c:pieChart>
      <c:spPr>
        <a:noFill/>
        <a:ln w="2539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1405939859343355"/>
          <c:w val="0.64009280409915592"/>
          <c:h val="0.6887389982254486"/>
        </c:manualLayout>
      </c:layout>
      <c:spPr>
        <a:noFill/>
        <a:ln w="25389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6.9682600515643817E-2"/>
          <c:y val="0.27576581153162305"/>
          <c:w val="0.37597672785362396"/>
          <c:h val="0.5639650657608719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МЕРОПРИЯТИЯ</c:v>
                </c:pt>
              </c:strCache>
            </c:strRef>
          </c:tx>
          <c:explosion val="4"/>
          <c:dPt>
            <c:idx val="3"/>
            <c:explosion val="3"/>
          </c:dPt>
          <c:dPt>
            <c:idx val="4"/>
            <c:explosion val="1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000" b="1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mtClean="0"/>
                      <a:t>9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4.8122005642099459E-2"/>
                  <c:y val="-0.1038282876872092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smtClean="0">
                        <a:solidFill>
                          <a:schemeClr val="bg1"/>
                        </a:solidFill>
                      </a:rPr>
                      <a:t>3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2000" b="1" smtClean="0">
                        <a:solidFill>
                          <a:schemeClr val="bg1"/>
                        </a:solidFill>
                      </a:rPr>
                      <a:t>7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000" b="1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mtClean="0"/>
                      <a:t>0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>
                <c:manualLayout>
                  <c:x val="7.826893166132011E-2"/>
                  <c:y val="0.10231178339549638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dirty="0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Культура и просвещение</c:v>
                </c:pt>
                <c:pt idx="1">
                  <c:v>Экология</c:v>
                </c:pt>
                <c:pt idx="2">
                  <c:v>Спортивные</c:v>
                </c:pt>
                <c:pt idx="3">
                  <c:v>Благотворительность и волонтерство</c:v>
                </c:pt>
                <c:pt idx="4">
                  <c:v>Военно-патриотическое воспитание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5</c:v>
                </c:pt>
                <c:pt idx="2">
                  <c:v>9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44298519976669581"/>
          <c:y val="0.24757494129023389"/>
          <c:w val="0.51950580830174009"/>
          <c:h val="0.5333467249950502"/>
        </c:manualLayout>
      </c:layout>
    </c:legend>
    <c:plotVisOnly val="1"/>
  </c:chart>
  <c:txPr>
    <a:bodyPr/>
    <a:lstStyle/>
    <a:p>
      <a:pPr>
        <a:defRPr sz="16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60"/>
      <c:rotY val="90"/>
      <c:rAngAx val="1"/>
    </c:view3D>
    <c:plotArea>
      <c:layout>
        <c:manualLayout>
          <c:layoutTarget val="inner"/>
          <c:xMode val="edge"/>
          <c:yMode val="edge"/>
          <c:x val="9.6338061229820943E-2"/>
          <c:y val="2.1736990756590212E-2"/>
          <c:w val="0.66008873090442566"/>
          <c:h val="0.90688919319868111"/>
        </c:manualLayout>
      </c:layout>
      <c:bar3DChart>
        <c:barDir val="col"/>
        <c:grouping val="clustered"/>
        <c:ser>
          <c:idx val="0"/>
          <c:order val="0"/>
          <c:tx>
            <c:strRef>
              <c:f>'слайд 8'!$C$7</c:f>
              <c:strCache>
                <c:ptCount val="1"/>
                <c:pt idx="0">
                  <c:v>Средний размер страховой пенсии по старости (руб.)</c:v>
                </c:pt>
              </c:strCache>
            </c:strRef>
          </c:tx>
          <c:spPr>
            <a:gradFill flip="none" rotWithShape="1">
              <a:gsLst>
                <a:gs pos="10000">
                  <a:srgbClr val="E5700A"/>
                </a:gs>
                <a:gs pos="7000">
                  <a:srgbClr val="EA7D08"/>
                </a:gs>
                <a:gs pos="0">
                  <a:schemeClr val="accent6">
                    <a:lumMod val="75000"/>
                  </a:schemeClr>
                </a:gs>
                <a:gs pos="0">
                  <a:srgbClr val="FF6600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5580524826800885E-2"/>
                  <c:y val="-5.1794048841720904E-2"/>
                </c:manualLayout>
              </c:layout>
              <c:showVal val="1"/>
            </c:dLbl>
            <c:dLbl>
              <c:idx val="1"/>
              <c:layout>
                <c:manualLayout>
                  <c:x val="1.7073184219259921E-2"/>
                  <c:y val="-4.9735107839781675E-2"/>
                </c:manualLayout>
              </c:layout>
              <c:showVal val="1"/>
            </c:dLbl>
            <c:dLbl>
              <c:idx val="2"/>
              <c:layout>
                <c:manualLayout>
                  <c:x val="1.6628729100189261E-2"/>
                  <c:y val="-5.3797215565445734E-2"/>
                </c:manualLayout>
              </c:layout>
              <c:showVal val="1"/>
            </c:dLbl>
            <c:dLbl>
              <c:idx val="3"/>
              <c:layout>
                <c:manualLayout>
                  <c:x val="1.7945261864467737E-3"/>
                  <c:y val="-7.3421439060205582E-2"/>
                </c:manualLayout>
              </c:layout>
              <c:showVal val="1"/>
            </c:dLbl>
            <c:spPr>
              <a:gradFill>
                <a:gsLst>
                  <a:gs pos="100000">
                    <a:srgbClr val="FFC00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'слайд 8'!$D$7:$F$7</c:f>
              <c:numCache>
                <c:formatCode>#,##0</c:formatCode>
                <c:ptCount val="3"/>
                <c:pt idx="0">
                  <c:v>19634</c:v>
                </c:pt>
                <c:pt idx="1">
                  <c:v>21037</c:v>
                </c:pt>
                <c:pt idx="2">
                  <c:v>23397</c:v>
                </c:pt>
              </c:numCache>
            </c:numRef>
          </c:val>
        </c:ser>
        <c:ser>
          <c:idx val="1"/>
          <c:order val="1"/>
          <c:tx>
            <c:strRef>
              <c:f>'слайд 8'!$C$8</c:f>
              <c:strCache>
                <c:ptCount val="1"/>
                <c:pt idx="0">
                  <c:v>Прожиточный минимум пенсионера (руб.)</c:v>
                </c:pt>
              </c:strCache>
            </c:strRef>
          </c:tx>
          <c:spPr>
            <a:gradFill>
              <a:gsLst>
                <a:gs pos="100000">
                  <a:srgbClr val="FFFF00"/>
                </a:gs>
                <a:gs pos="100000">
                  <a:srgbClr val="EA7D08"/>
                </a:gs>
                <a:gs pos="4000">
                  <a:srgbClr val="F9E027"/>
                </a:gs>
                <a:gs pos="0">
                  <a:srgbClr val="FFFF00"/>
                </a:gs>
                <a:gs pos="0">
                  <a:srgbClr val="F9E027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</a:gradFill>
          </c:spPr>
          <c:dLbls>
            <c:dLbl>
              <c:idx val="0"/>
              <c:layout>
                <c:manualLayout>
                  <c:x val="7.6225084617734364E-3"/>
                  <c:y val="3.6231884057971092E-2"/>
                </c:manualLayout>
              </c:layout>
              <c:showVal val="1"/>
            </c:dLbl>
            <c:dLbl>
              <c:idx val="1"/>
              <c:layout>
                <c:manualLayout>
                  <c:x val="1.0641336769132459E-2"/>
                  <c:y val="3.8538314504165255E-2"/>
                </c:manualLayout>
              </c:layout>
              <c:showVal val="1"/>
            </c:dLbl>
            <c:dLbl>
              <c:idx val="2"/>
              <c:layout>
                <c:manualLayout>
                  <c:x val="6.2891431045617131E-3"/>
                  <c:y val="3.0853018372703791E-2"/>
                </c:manualLayout>
              </c:layout>
              <c:showVal val="1"/>
            </c:dLbl>
            <c:dLbl>
              <c:idx val="3"/>
              <c:layout>
                <c:manualLayout>
                  <c:x val="-3.5891936741680292E-3"/>
                  <c:y val="-2.3494860499265802E-2"/>
                </c:manualLayout>
              </c:layout>
              <c:showVal val="1"/>
            </c:dLbl>
            <c:spPr>
              <a:gradFill>
                <a:gsLst>
                  <a:gs pos="100000">
                    <a:srgbClr val="FFFF0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'слайд 8'!$D$8:$F$8</c:f>
              <c:numCache>
                <c:formatCode>#,##0</c:formatCode>
                <c:ptCount val="3"/>
                <c:pt idx="0">
                  <c:v>11348</c:v>
                </c:pt>
                <c:pt idx="1">
                  <c:v>11802</c:v>
                </c:pt>
                <c:pt idx="2">
                  <c:v>13268</c:v>
                </c:pt>
              </c:numCache>
            </c:numRef>
          </c:val>
        </c:ser>
        <c:ser>
          <c:idx val="2"/>
          <c:order val="2"/>
          <c:tx>
            <c:strRef>
              <c:f>'слайд 8'!$C$9</c:f>
              <c:strCache>
                <c:ptCount val="1"/>
                <c:pt idx="0">
                  <c:v>Средняя заработная плата работников (руб.) (по данным Омскстата) за 2025 год – (январь- ноябрь)
</c:v>
                </c:pt>
              </c:strCache>
            </c:strRef>
          </c:tx>
          <c:spPr>
            <a:gradFill flip="none" rotWithShape="1">
              <a:gsLst>
                <a:gs pos="100000">
                  <a:srgbClr val="92D050"/>
                </a:gs>
                <a:gs pos="100000">
                  <a:srgbClr val="EA7D08"/>
                </a:gs>
                <a:gs pos="3000">
                  <a:srgbClr val="82A280"/>
                </a:gs>
                <a:gs pos="0">
                  <a:srgbClr val="6DB36F"/>
                </a:gs>
                <a:gs pos="0">
                  <a:srgbClr val="7DAB75"/>
                </a:gs>
                <a:gs pos="0">
                  <a:srgbClr val="82A280"/>
                </a:gs>
                <a:gs pos="100000">
                  <a:srgbClr val="FFC00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1.7358262767313757E-2"/>
                  <c:y val="-5.154670204267945E-2"/>
                </c:manualLayout>
              </c:layout>
              <c:showVal val="1"/>
            </c:dLbl>
            <c:dLbl>
              <c:idx val="1"/>
              <c:layout>
                <c:manualLayout>
                  <c:x val="1.9899126433161461E-2"/>
                  <c:y val="-5.6981484651375112E-2"/>
                </c:manualLayout>
              </c:layout>
              <c:showVal val="1"/>
            </c:dLbl>
            <c:dLbl>
              <c:idx val="2"/>
              <c:layout>
                <c:manualLayout>
                  <c:x val="2.1249164015824416E-2"/>
                  <c:y val="-6.148265434212094E-2"/>
                </c:manualLayout>
              </c:layout>
              <c:showVal val="1"/>
            </c:dLbl>
            <c:dLbl>
              <c:idx val="3"/>
              <c:layout>
                <c:manualLayout>
                  <c:x val="1.0767015817405981E-2"/>
                  <c:y val="-2.9368575624082228E-2"/>
                </c:manualLayout>
              </c:layout>
              <c:showVal val="1"/>
            </c:dLbl>
            <c:spPr>
              <a:gradFill>
                <a:gsLst>
                  <a:gs pos="100000">
                    <a:srgbClr val="92D050"/>
                  </a:gs>
                  <a:gs pos="100000">
                    <a:srgbClr val="EA7D08"/>
                  </a:gs>
                  <a:gs pos="0">
                    <a:srgbClr val="82A280"/>
                  </a:gs>
                  <a:gs pos="0">
                    <a:srgbClr val="6DB36F"/>
                  </a:gs>
                  <a:gs pos="0">
                    <a:srgbClr val="7DAB75">
                      <a:alpha val="15000"/>
                    </a:srgbClr>
                  </a:gs>
                  <a:gs pos="0">
                    <a:srgbClr val="67BB69">
                      <a:alpha val="8000"/>
                    </a:srgbClr>
                  </a:gs>
                  <a:gs pos="100000">
                    <a:srgbClr val="FFC0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'слайд 8'!$D$9:$F$9</c:f>
              <c:numCache>
                <c:formatCode>#,##0</c:formatCode>
                <c:ptCount val="3"/>
                <c:pt idx="0">
                  <c:v>54549.3</c:v>
                </c:pt>
                <c:pt idx="1">
                  <c:v>64428</c:v>
                </c:pt>
                <c:pt idx="2">
                  <c:v>70835</c:v>
                </c:pt>
              </c:numCache>
            </c:numRef>
          </c:val>
        </c:ser>
        <c:ser>
          <c:idx val="3"/>
          <c:order val="3"/>
          <c:tx>
            <c:strRef>
              <c:f>'слайд 8'!$C$10</c:f>
              <c:strCache>
                <c:ptCount val="1"/>
                <c:pt idx="0">
                  <c:v>Минимальный размер оплаты труда (РФ) (руб.)</c:v>
                </c:pt>
              </c:strCache>
            </c:strRef>
          </c:tx>
          <c:spPr>
            <a:gradFill>
              <a:gsLst>
                <a:gs pos="35800">
                  <a:srgbClr val="FF6600"/>
                </a:gs>
                <a:gs pos="100000">
                  <a:srgbClr val="FF6600"/>
                </a:gs>
                <a:gs pos="100000">
                  <a:srgbClr val="EA7D08"/>
                </a:gs>
                <a:gs pos="0">
                  <a:srgbClr val="FF6600"/>
                </a:gs>
                <a:gs pos="0">
                  <a:srgbClr val="FF0000"/>
                </a:gs>
                <a:gs pos="0">
                  <a:srgbClr val="FF0000"/>
                </a:gs>
                <a:gs pos="100000">
                  <a:srgbClr val="FFC000"/>
                </a:gs>
                <a:gs pos="0">
                  <a:srgbClr val="FF6600"/>
                </a:gs>
                <a:gs pos="100000">
                  <a:srgbClr val="FFC000"/>
                </a:gs>
              </a:gsLst>
              <a:lin ang="16200000" scaled="1"/>
            </a:gradFill>
          </c:spPr>
          <c:dLbls>
            <c:dLbl>
              <c:idx val="0"/>
              <c:layout>
                <c:manualLayout>
                  <c:x val="2.1534325099647551E-2"/>
                  <c:y val="-5.6789912130548924E-2"/>
                </c:manualLayout>
              </c:layout>
              <c:showVal val="1"/>
            </c:dLbl>
            <c:dLbl>
              <c:idx val="1"/>
              <c:layout>
                <c:manualLayout>
                  <c:x val="2.5743896954421849E-2"/>
                  <c:y val="-4.9543535318954696E-2"/>
                </c:manualLayout>
              </c:layout>
              <c:showVal val="1"/>
            </c:dLbl>
            <c:dLbl>
              <c:idx val="2"/>
              <c:layout>
                <c:manualLayout>
                  <c:x val="2.3488111836628113E-2"/>
                  <c:y val="-6.2416267260070914E-2"/>
                </c:manualLayout>
              </c:layout>
              <c:showVal val="1"/>
            </c:dLbl>
            <c:dLbl>
              <c:idx val="3"/>
              <c:layout>
                <c:manualLayout>
                  <c:x val="1.9739788050914243E-2"/>
                  <c:y val="-2.6431718061674804E-2"/>
                </c:manualLayout>
              </c:layout>
              <c:showVal val="1"/>
            </c:dLbl>
            <c:spPr>
              <a:gradFill>
                <a:gsLst>
                  <a:gs pos="57000">
                    <a:srgbClr val="FF6600">
                      <a:alpha val="41000"/>
                    </a:srgbClr>
                  </a:gs>
                  <a:gs pos="100000">
                    <a:srgbClr val="FF6600"/>
                  </a:gs>
                  <a:gs pos="100000">
                    <a:srgbClr val="EA7D08"/>
                  </a:gs>
                  <a:gs pos="0">
                    <a:srgbClr val="FF6600"/>
                  </a:gs>
                  <a:gs pos="0">
                    <a:srgbClr val="FF0000"/>
                  </a:gs>
                  <a:gs pos="0">
                    <a:srgbClr val="FF0000"/>
                  </a:gs>
                  <a:gs pos="100000">
                    <a:srgbClr val="FFC000"/>
                  </a:gs>
                  <a:gs pos="20000">
                    <a:srgbClr val="FF6600"/>
                  </a:gs>
                  <a:gs pos="100000">
                    <a:srgbClr val="FFC000"/>
                  </a:gs>
                </a:gsLst>
                <a:lin ang="16200000" scaled="1"/>
              </a:gra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3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'слайд 8'!$D$6:$F$6</c:f>
              <c:strCache>
                <c:ptCount val="3"/>
                <c:pt idx="0">
                  <c:v>за 2023 год</c:v>
                </c:pt>
                <c:pt idx="1">
                  <c:v>за 2024 год</c:v>
                </c:pt>
                <c:pt idx="2">
                  <c:v>за 2025 год</c:v>
                </c:pt>
              </c:strCache>
            </c:strRef>
          </c:cat>
          <c:val>
            <c:numRef>
              <c:f>'слайд 8'!$D$10:$F$10</c:f>
              <c:numCache>
                <c:formatCode>#,##0</c:formatCode>
                <c:ptCount val="3"/>
                <c:pt idx="0">
                  <c:v>16242</c:v>
                </c:pt>
                <c:pt idx="1">
                  <c:v>19242</c:v>
                </c:pt>
                <c:pt idx="2">
                  <c:v>22440</c:v>
                </c:pt>
              </c:numCache>
            </c:numRef>
          </c:val>
        </c:ser>
        <c:shape val="cylinder"/>
        <c:axId val="107548672"/>
        <c:axId val="107550208"/>
        <c:axId val="0"/>
      </c:bar3DChart>
      <c:catAx>
        <c:axId val="107548672"/>
        <c:scaling>
          <c:orientation val="minMax"/>
        </c:scaling>
        <c:axPos val="b"/>
        <c:tickLblPos val="low"/>
        <c:txPr>
          <a:bodyPr/>
          <a:lstStyle/>
          <a:p>
            <a:pPr>
              <a:defRPr sz="1400" b="1"/>
            </a:pPr>
            <a:endParaRPr lang="ru-RU"/>
          </a:p>
        </c:txPr>
        <c:crossAx val="107550208"/>
        <c:crosses val="autoZero"/>
        <c:lblAlgn val="ctr"/>
        <c:lblOffset val="100"/>
      </c:catAx>
      <c:valAx>
        <c:axId val="107550208"/>
        <c:scaling>
          <c:orientation val="minMax"/>
        </c:scaling>
        <c:axPos val="l"/>
        <c:majorGridlines/>
        <c:numFmt formatCode="#,##0" sourceLinked="1"/>
        <c:tickLblPos val="nextTo"/>
        <c:crossAx val="107548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17258743819907"/>
          <c:y val="0.14478278105861769"/>
          <c:w val="0.22154977720808117"/>
          <c:h val="0.79136619641294226"/>
        </c:manualLayout>
      </c:layout>
      <c:txPr>
        <a:bodyPr/>
        <a:lstStyle/>
        <a:p>
          <a:pPr>
            <a:defRPr sz="1600" baseline="0">
              <a:latin typeface="+mn-lt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1183996142733732E-2"/>
          <c:y val="2.5819440297921152E-2"/>
          <c:w val="0.67962759793824135"/>
          <c:h val="0.93108177118524149"/>
        </c:manualLayout>
      </c:layout>
      <c:bar3DChart>
        <c:barDir val="col"/>
        <c:grouping val="stacked"/>
        <c:ser>
          <c:idx val="0"/>
          <c:order val="0"/>
          <c:tx>
            <c:strRef>
              <c:f>Лист3!$B$6</c:f>
              <c:strCache>
                <c:ptCount val="1"/>
                <c:pt idx="0">
                  <c:v>пенсионное обеспечение и федеральная социальная доплата к пенсии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13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Лист3!$C$5:$F$5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2026 г. (потребность)</c:v>
                </c:pt>
              </c:strCache>
            </c:strRef>
          </c:cat>
          <c:val>
            <c:numRef>
              <c:f>Лист3!$C$6:$F$6</c:f>
              <c:numCache>
                <c:formatCode>#,##0.00</c:formatCode>
                <c:ptCount val="4"/>
                <c:pt idx="0">
                  <c:v>124.61999999999999</c:v>
                </c:pt>
                <c:pt idx="1">
                  <c:v>136.41999999999999</c:v>
                </c:pt>
                <c:pt idx="2">
                  <c:v>150.89000000000001</c:v>
                </c:pt>
                <c:pt idx="3">
                  <c:v>148.39000000000001</c:v>
                </c:pt>
              </c:numCache>
            </c:numRef>
          </c:val>
        </c:ser>
        <c:ser>
          <c:idx val="2"/>
          <c:order val="1"/>
          <c:tx>
            <c:strRef>
              <c:f>Лист3!$B$7</c:f>
              <c:strCache>
                <c:ptCount val="1"/>
                <c:pt idx="0">
                  <c:v>меры социальной поддержки отдельным категориям граждан из числа военнослужащих и членов их семей, реабилитированным лицам и выплату государственных пособий гражданам и семьям, имеющим детей </c:v>
                </c:pt>
              </c:strCache>
            </c:strRef>
          </c:tx>
          <c:spPr>
            <a:solidFill>
              <a:srgbClr val="66FFFF"/>
            </a:solidFill>
          </c:spPr>
          <c:dLbls>
            <c:txPr>
              <a:bodyPr/>
              <a:lstStyle/>
              <a:p>
                <a:pPr>
                  <a:defRPr sz="14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Лист3!$C$5:$F$5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2026 г. (потребность)</c:v>
                </c:pt>
              </c:strCache>
            </c:strRef>
          </c:cat>
          <c:val>
            <c:numRef>
              <c:f>Лист3!$C$7:$F$7</c:f>
              <c:numCache>
                <c:formatCode>#,##0.00</c:formatCode>
                <c:ptCount val="4"/>
                <c:pt idx="0">
                  <c:v>22.1</c:v>
                </c:pt>
                <c:pt idx="1">
                  <c:v>22.89</c:v>
                </c:pt>
                <c:pt idx="2">
                  <c:v>21.650000000000031</c:v>
                </c:pt>
                <c:pt idx="3">
                  <c:v>20.810000000000031</c:v>
                </c:pt>
              </c:numCache>
            </c:numRef>
          </c:val>
        </c:ser>
        <c:ser>
          <c:idx val="3"/>
          <c:order val="2"/>
          <c:tx>
            <c:strRef>
              <c:f>Лист3!$B$8</c:f>
              <c:strCache>
                <c:ptCount val="1"/>
                <c:pt idx="0">
                  <c:v>социальная поддержка по обязательному социальному страхованию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3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Лист3!$C$5:$F$5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2026 г. (потребность)</c:v>
                </c:pt>
              </c:strCache>
            </c:strRef>
          </c:cat>
          <c:val>
            <c:numRef>
              <c:f>Лист3!$C$8:$F$8</c:f>
              <c:numCache>
                <c:formatCode>#,##0.00</c:formatCode>
                <c:ptCount val="4"/>
                <c:pt idx="0">
                  <c:v>10.350000000000026</c:v>
                </c:pt>
                <c:pt idx="1">
                  <c:v>12.950000000000006</c:v>
                </c:pt>
                <c:pt idx="2">
                  <c:v>15.19</c:v>
                </c:pt>
                <c:pt idx="3">
                  <c:v>15.54</c:v>
                </c:pt>
              </c:numCache>
            </c:numRef>
          </c:val>
        </c:ser>
        <c:ser>
          <c:idx val="1"/>
          <c:order val="3"/>
          <c:tx>
            <c:strRef>
              <c:f>Лист3!$B$9</c:f>
              <c:strCache>
                <c:ptCount val="1"/>
                <c:pt idx="0">
                  <c:v>ежемесячная денежная выплата отдельным категориям граждан, улучшение материального положения некоторых категорий граждан РФ и меры социальной поддержки лицам, подвергшимся воздействию по радиации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Лист3!$C$5:$F$5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2026 г. (потребность)</c:v>
                </c:pt>
              </c:strCache>
            </c:strRef>
          </c:cat>
          <c:val>
            <c:numRef>
              <c:f>Лист3!$C$9:$F$9</c:f>
              <c:numCache>
                <c:formatCode>#,##0.00</c:formatCode>
                <c:ptCount val="4"/>
                <c:pt idx="0">
                  <c:v>5.1199999999999966</c:v>
                </c:pt>
                <c:pt idx="1">
                  <c:v>5.91</c:v>
                </c:pt>
                <c:pt idx="2">
                  <c:v>6.99</c:v>
                </c:pt>
                <c:pt idx="3">
                  <c:v>6.94</c:v>
                </c:pt>
              </c:numCache>
            </c:numRef>
          </c:val>
        </c:ser>
        <c:ser>
          <c:idx val="4"/>
          <c:order val="4"/>
          <c:tx>
            <c:strRef>
              <c:f>Лист3!$B$10</c:f>
              <c:strCache>
                <c:ptCount val="1"/>
                <c:pt idx="0">
                  <c:v>материнский (семейный) капитал и средства  пенсионных накоплений, правопреемникам умерших застрахованных лиц</c:v>
                </c:pt>
              </c:strCache>
            </c:strRef>
          </c:tx>
          <c:spPr>
            <a:solidFill>
              <a:srgbClr val="FFFF66"/>
            </a:solidFill>
          </c:spPr>
          <c:dLbls>
            <c:txPr>
              <a:bodyPr/>
              <a:lstStyle/>
              <a:p>
                <a:pPr>
                  <a:defRPr sz="1200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Лист3!$C$5:$F$5</c:f>
              <c:strCache>
                <c:ptCount val="4"/>
                <c:pt idx="0">
                  <c:v>2023 г.</c:v>
                </c:pt>
                <c:pt idx="1">
                  <c:v>2024 г.</c:v>
                </c:pt>
                <c:pt idx="2">
                  <c:v>2025 г.</c:v>
                </c:pt>
                <c:pt idx="3">
                  <c:v>2026 г. (потребность)</c:v>
                </c:pt>
              </c:strCache>
            </c:strRef>
          </c:cat>
          <c:val>
            <c:numRef>
              <c:f>Лист3!$C$10:$F$10</c:f>
              <c:numCache>
                <c:formatCode>#,##0.00</c:formatCode>
                <c:ptCount val="4"/>
                <c:pt idx="0">
                  <c:v>6.03</c:v>
                </c:pt>
                <c:pt idx="1">
                  <c:v>5.13</c:v>
                </c:pt>
                <c:pt idx="2">
                  <c:v>5.29</c:v>
                </c:pt>
                <c:pt idx="3">
                  <c:v>4.2</c:v>
                </c:pt>
              </c:numCache>
            </c:numRef>
          </c:val>
        </c:ser>
        <c:shape val="box"/>
        <c:axId val="108622592"/>
        <c:axId val="108624128"/>
        <c:axId val="0"/>
      </c:bar3DChart>
      <c:catAx>
        <c:axId val="108622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624128"/>
        <c:crosses val="autoZero"/>
        <c:auto val="1"/>
        <c:lblAlgn val="ctr"/>
        <c:lblOffset val="100"/>
      </c:catAx>
      <c:valAx>
        <c:axId val="108624128"/>
        <c:scaling>
          <c:orientation val="minMax"/>
          <c:max val="210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050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8622592"/>
        <c:crosses val="autoZero"/>
        <c:crossBetween val="between"/>
        <c:majorUnit val="30"/>
      </c:valAx>
    </c:plotArea>
    <c:legend>
      <c:legendPos val="tr"/>
      <c:layout>
        <c:manualLayout>
          <c:xMode val="edge"/>
          <c:yMode val="edge"/>
          <c:x val="0.74519206953930461"/>
          <c:y val="4.8892747337932571E-2"/>
          <c:w val="0.2548079304606955"/>
          <c:h val="0.95110725266206864"/>
        </c:manualLayout>
      </c:layout>
      <c:spPr>
        <a:ln w="0"/>
        <a:effectLst>
          <a:softEdge rad="0"/>
        </a:effectLst>
      </c:spPr>
      <c:txPr>
        <a:bodyPr/>
        <a:lstStyle/>
        <a:p>
          <a:pPr>
            <a:defRPr sz="1200" b="1" kern="600" spc="0" baseline="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vert="horz"/>
          <a:lstStyle/>
          <a:p>
            <a: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Установление кодового слова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Лист1!$D$33</c:f>
              <c:strCache>
                <c:ptCount val="1"/>
                <c:pt idx="0">
                  <c:v>Установление кодового слова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dk1"/>
              </a:solidFill>
            </a:ln>
          </c:spPr>
          <c:explosion val="6"/>
          <c:dPt>
            <c:idx val="0"/>
            <c:explosion val="4"/>
            <c:spPr>
              <a:pattFill prst="wdUpDiag">
                <a:fgClr>
                  <a:schemeClr val="accent5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 w="9525"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CDA-4CA4-86AA-0947726FB5EC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DA-4CA4-86AA-0947726FB5EC}"/>
              </c:ext>
            </c:extLst>
          </c:dPt>
          <c:dLbls>
            <c:dLbl>
              <c:idx val="0"/>
              <c:layout>
                <c:manualLayout>
                  <c:x val="5.6304301248058533E-2"/>
                  <c:y val="-4.3185812952953092E-3"/>
                </c:manualLayout>
              </c:layout>
              <c:tx>
                <c:rich>
                  <a:bodyPr/>
                  <a:lstStyle/>
                  <a:p>
                    <a:r>
                      <a:rPr lang="ru-RU" sz="2400" b="1" dirty="0" smtClean="0">
                        <a:latin typeface="Times New Roman" pitchFamily="18" charset="0"/>
                        <a:cs typeface="Times New Roman" pitchFamily="18" charset="0"/>
                      </a:rPr>
                      <a:t>23</a:t>
                    </a:r>
                    <a:r>
                      <a:rPr lang="ru-RU" dirty="0" smtClean="0"/>
                      <a:t>,49%</a:t>
                    </a:r>
                    <a:endParaRPr lang="ru-RU" dirty="0"/>
                  </a:p>
                </c:rich>
              </c:tx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DA-4CA4-86AA-0947726FB5E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DA-4CA4-86AA-0947726FB5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ysClr val="windowText" lastClr="000000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Лист1!$C$34:$C$35</c:f>
              <c:strCache>
                <c:ptCount val="2"/>
                <c:pt idx="0">
                  <c:v>Кодовое слово</c:v>
                </c:pt>
                <c:pt idx="1">
                  <c:v>Личные обращения</c:v>
                </c:pt>
              </c:strCache>
            </c:strRef>
          </c:cat>
          <c:val>
            <c:numRef>
              <c:f>Лист1!$D$34:$D$35</c:f>
              <c:numCache>
                <c:formatCode>0.00%</c:formatCode>
                <c:ptCount val="2"/>
                <c:pt idx="0">
                  <c:v>0.31820000000000032</c:v>
                </c:pt>
                <c:pt idx="1">
                  <c:v>0.68180000000001229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DA-4CA4-86AA-0947726FB5EC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 rot="0" vert="horz"/>
          <a:lstStyle/>
          <a:p>
            <a:pPr>
              <a:defRPr sz="1800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72410533504740482"/>
          <c:y val="0.35397947540126956"/>
          <c:w val="0.22346148695699358"/>
          <c:h val="0.30439924176145305"/>
        </c:manualLayout>
      </c:layout>
      <c:spPr>
        <a:noFill/>
        <a:ln>
          <a:noFill/>
        </a:ln>
        <a:effectLst/>
      </c:spPr>
      <c:txPr>
        <a:bodyPr rot="0" vert="horz"/>
        <a:lstStyle/>
        <a:p>
          <a:pPr>
            <a:defRPr sz="18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C00000"/>
          </a:solidFill>
        </a:defRPr>
      </a:pPr>
      <a:endParaRPr lang="ru-RU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Предоставление услуг по регистрации в ЕСИА</a:t>
            </a:r>
          </a:p>
        </c:rich>
      </c:tx>
      <c:layout>
        <c:manualLayout>
          <c:xMode val="edge"/>
          <c:yMode val="edge"/>
          <c:x val="0.1146186396047069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Лист1!$D$51</c:f>
              <c:strCache>
                <c:ptCount val="1"/>
                <c:pt idx="0">
                  <c:v>Предоставление услуг по регистрации в ЕСИА</c:v>
                </c:pt>
              </c:strCache>
            </c:strRef>
          </c:tx>
          <c:dPt>
            <c:idx val="0"/>
            <c:explosion val="9"/>
            <c:spPr>
              <a:pattFill prst="wdUpDiag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chemeClr val="dk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47-40FA-B30C-30FC72E9AC5D}"/>
              </c:ext>
            </c:extLst>
          </c:dPt>
          <c:dPt>
            <c:idx val="1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47-40FA-B30C-30FC72E9AC5D}"/>
              </c:ext>
            </c:extLst>
          </c:dPt>
          <c:dLbls>
            <c:dLbl>
              <c:idx val="0"/>
              <c:layout>
                <c:manualLayout>
                  <c:x val="3.3151867658179852E-2"/>
                  <c:y val="-2.15385857439473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2400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26,27%</a:t>
                    </a:r>
                    <a:endParaRPr lang="ru-RU" sz="2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C47-40FA-B30C-30FC72E9AC5D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47-40FA-B30C-30FC72E9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Percent val="1"/>
            <c:showLeaderLines val="1"/>
            <c:leaderLines>
              <c:spPr>
                <a:ln w="9525">
                  <a:solidFill>
                    <a:schemeClr val="tx1"/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Лист1!$C$52:$C$53</c:f>
              <c:strCache>
                <c:ptCount val="2"/>
                <c:pt idx="0">
                  <c:v>Доля ЕСИА</c:v>
                </c:pt>
                <c:pt idx="1">
                  <c:v>Личные обращения</c:v>
                </c:pt>
              </c:strCache>
            </c:strRef>
          </c:cat>
          <c:val>
            <c:numRef>
              <c:f>Лист1!$D$52:$D$53</c:f>
              <c:numCache>
                <c:formatCode>0.00%</c:formatCode>
                <c:ptCount val="2"/>
                <c:pt idx="0">
                  <c:v>0.30260000000000031</c:v>
                </c:pt>
                <c:pt idx="1">
                  <c:v>0.69740000000000002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C47-40FA-B30C-30FC72E9AC5D}"/>
            </c:ext>
          </c:extLst>
        </c:ser>
        <c:dLbls>
          <c:showPercent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30012774111703"/>
          <c:y val="0.36319323995330416"/>
          <c:w val="0.32469987225889158"/>
          <c:h val="0.280533011868347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"/>
            <c:spPr>
              <a:solidFill>
                <a:srgbClr val="E7FD77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0243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19110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29155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0.11114240336435215"/>
                  <c:y val="0.1500190974262577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16444</a:t>
                    </a:r>
                    <a:endParaRPr lang="en-US" dirty="0"/>
                  </a:p>
                </c:rich>
              </c:tx>
              <c:spPr/>
              <c:showVal val="1"/>
            </c:dLbl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Заявления о выдаче, замене СНИЛС</c:v>
                </c:pt>
                <c:pt idx="1">
                  <c:v>Справки о размере пенсий</c:v>
                </c:pt>
                <c:pt idx="2">
                  <c:v>Сведения о трудовой деятельности</c:v>
                </c:pt>
                <c:pt idx="3">
                  <c:v>Сведения о состоянии ИЛС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35953</c:v>
                </c:pt>
                <c:pt idx="1">
                  <c:v>27317</c:v>
                </c:pt>
                <c:pt idx="2">
                  <c:v>33739</c:v>
                </c:pt>
                <c:pt idx="3">
                  <c:v>15966</c:v>
                </c:pt>
              </c:numCache>
            </c:numRef>
          </c:val>
        </c:ser>
        <c:firstSliceAng val="0"/>
      </c:pieChart>
      <c:spPr>
        <a:noFill/>
        <a:ln w="30773">
          <a:noFill/>
        </a:ln>
      </c:spPr>
    </c:plotArea>
    <c:legend>
      <c:legendPos val="r"/>
      <c:layout>
        <c:manualLayout>
          <c:xMode val="edge"/>
          <c:yMode val="edge"/>
          <c:x val="0.60711462880611433"/>
          <c:y val="5.1304323801630532E-2"/>
          <c:w val="0.37213604776087561"/>
          <c:h val="0.86455624625869165"/>
        </c:manualLayout>
      </c:layout>
      <c:txPr>
        <a:bodyPr/>
        <a:lstStyle/>
        <a:p>
          <a:pPr>
            <a:defRPr sz="1454"/>
          </a:pPr>
          <a:endParaRPr lang="ru-RU"/>
        </a:p>
      </c:txPr>
    </c:legend>
    <c:plotVisOnly val="1"/>
    <c:dispBlanksAs val="zero"/>
  </c:chart>
  <c:txPr>
    <a:bodyPr/>
    <a:lstStyle/>
    <a:p>
      <a:pPr>
        <a:defRPr sz="2181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 sz="2400">
                <a:solidFill>
                  <a:srgbClr val="FF0000"/>
                </a:solidFill>
              </a:defRPr>
            </a:pP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Страховые пенсии </a:t>
            </a:r>
            <a:r>
              <a:rPr lang="ru-RU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(14847)</a:t>
            </a:r>
            <a:endParaRPr lang="ru-RU" sz="24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546513750998517"/>
          <c:y val="2.627874625845644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8113774395437528E-2"/>
          <c:y val="5.6856427717184236E-4"/>
          <c:w val="0.5243082536821837"/>
          <c:h val="0.709122046913794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1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spPr>
              <a:solidFill>
                <a:srgbClr val="DEF6F1">
                  <a:lumMod val="75000"/>
                </a:srgbClr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9.2369643838124682E-2"/>
                  <c:y val="2.3801513851967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45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21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10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mtClean="0"/>
                      <a:t>19</a:t>
                    </a:r>
                    <a:r>
                      <a:rPr lang="en-US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3.699951931880608E-2"/>
                  <c:y val="6.52819400737419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по старости на общих основаниях</c:v>
                </c:pt>
                <c:pt idx="1">
                  <c:v> по инвалидности</c:v>
                </c:pt>
                <c:pt idx="2">
                  <c:v>по случаю потери кормильца</c:v>
                </c:pt>
                <c:pt idx="3">
                  <c:v>со специальным стажем</c:v>
                </c:pt>
                <c:pt idx="4">
                  <c:v> женщинам, родивших трех и более детей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</c:v>
                </c:pt>
                <c:pt idx="1">
                  <c:v>21</c:v>
                </c:pt>
                <c:pt idx="2">
                  <c:v>10</c:v>
                </c:pt>
                <c:pt idx="3">
                  <c:v>19</c:v>
                </c:pt>
                <c:pt idx="4">
                  <c:v>5</c:v>
                </c:pt>
              </c:numCache>
            </c:numRef>
          </c:val>
        </c:ser>
        <c:dLbls>
          <c:showPercent val="1"/>
        </c:dLbls>
      </c:pie3DChart>
      <c:spPr>
        <a:noFill/>
        <a:ln w="32771">
          <a:noFill/>
        </a:ln>
      </c:spPr>
    </c:plotArea>
    <c:legend>
      <c:legendPos val="r"/>
      <c:layout>
        <c:manualLayout>
          <c:xMode val="edge"/>
          <c:yMode val="edge"/>
          <c:x val="1.4044943820224487E-3"/>
          <c:y val="0.54189944134079215"/>
          <c:w val="0.58286516853932557"/>
          <c:h val="0.45437616387337754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zero"/>
  </c:chart>
  <c:txPr>
    <a:bodyPr/>
    <a:lstStyle/>
    <a:p>
      <a:pPr>
        <a:defRPr sz="2318"/>
      </a:pPr>
      <a:endParaRPr lang="ru-RU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56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7.jpeg"/><Relationship Id="rId1" Type="http://schemas.openxmlformats.org/officeDocument/2006/relationships/image" Target="../media/image5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462C0A-6C47-4CF1-8A13-CBCD093903EB}" type="doc">
      <dgm:prSet loTypeId="urn:microsoft.com/office/officeart/2005/8/layout/pyramid2" loCatId="list" qsTypeId="urn:microsoft.com/office/officeart/2005/8/quickstyle/3d3" qsCatId="3D" csTypeId="urn:microsoft.com/office/officeart/2005/8/colors/accent1_2" csCatId="accent1" phldr="1"/>
      <dgm:spPr/>
    </dgm:pt>
    <dgm:pt modelId="{8014FEFD-CD7D-4AE3-8A12-B8C399E08004}">
      <dgm:prSet phldrT="[Текст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spcAft>
              <a:spcPts val="0"/>
            </a:spcAft>
          </a:pPr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страховой пенсии и фиксированной выплаты к ней, </a:t>
          </a:r>
        </a:p>
        <a:p>
          <a:pPr>
            <a:spcAft>
              <a:spcPts val="0"/>
            </a:spcAft>
          </a:pPr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января 2025 на 9,5% 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372D8-62D8-49C1-A3D0-4CA05CC03A68}" type="parTrans" cxnId="{A8B5E9C2-2F77-4F37-8A94-768A42C0ACD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B464D-74C0-4D03-B927-B618BDADC647}" type="sibTrans" cxnId="{A8B5E9C2-2F77-4F37-8A94-768A42C0ACD6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C14629-A485-45E9-97D5-0BEAD1888FB4}">
      <dgm:prSet phldrT="[Текст]"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размеров накопительной части (НЧ) и срочной пенсионной выплаты (СПВ) </a:t>
          </a:r>
        </a:p>
        <a:p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августа 2025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6B83C1-A399-46C0-8CCA-EC602465D4FA}" type="parTrans" cxnId="{889314A8-0EDF-4D84-9DEF-F097CFF72D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9B3A19-EC03-4383-A00B-C67693C576A7}" type="sibTrans" cxnId="{889314A8-0EDF-4D84-9DEF-F097CFF72D64}">
      <dgm:prSet/>
      <dgm:spPr/>
      <dgm:t>
        <a:bodyPr/>
        <a:lstStyle/>
        <a:p>
          <a:endParaRPr lang="ru-RU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1A7AE08-5000-4383-841D-0A0FFDB70E3D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ЕВ СПН </a:t>
          </a:r>
        </a:p>
        <a:p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июля 2025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4994703-29CE-4E71-8EA1-6CCE6FB36346}" type="parTrans" cxnId="{FC341D9F-D6C0-4AEC-8579-A635B2274C6F}">
      <dgm:prSet/>
      <dgm:spPr/>
      <dgm:t>
        <a:bodyPr/>
        <a:lstStyle/>
        <a:p>
          <a:endParaRPr lang="ru-RU"/>
        </a:p>
      </dgm:t>
    </dgm:pt>
    <dgm:pt modelId="{05058CA3-DD98-438D-8E0B-E938F2CB0071}" type="sibTrans" cxnId="{FC341D9F-D6C0-4AEC-8579-A635B2274C6F}">
      <dgm:prSet/>
      <dgm:spPr/>
      <dgm:t>
        <a:bodyPr/>
        <a:lstStyle/>
        <a:p>
          <a:endParaRPr lang="ru-RU"/>
        </a:p>
      </dgm:t>
    </dgm:pt>
    <dgm:pt modelId="{0F2C855F-D7B3-4F89-AFFD-CB5FEEF473BD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страховой пенсии пенсионеров, работавших в 2024 году, </a:t>
          </a:r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августа 2025</a:t>
          </a:r>
          <a:endParaRPr lang="ru-RU" sz="1200" b="1" dirty="0">
            <a:solidFill>
              <a:srgbClr val="FF0000"/>
            </a:solidFill>
          </a:endParaRPr>
        </a:p>
      </dgm:t>
    </dgm:pt>
    <dgm:pt modelId="{183E0D33-AD12-4B84-B5E3-1A2F414C7F41}" type="parTrans" cxnId="{C583FEFE-F91D-4E5D-871D-7812F67CAEB2}">
      <dgm:prSet/>
      <dgm:spPr/>
      <dgm:t>
        <a:bodyPr/>
        <a:lstStyle/>
        <a:p>
          <a:endParaRPr lang="ru-RU"/>
        </a:p>
      </dgm:t>
    </dgm:pt>
    <dgm:pt modelId="{837AF809-9FD3-4EB4-97D6-5FEA5DD5B605}" type="sibTrans" cxnId="{C583FEFE-F91D-4E5D-871D-7812F67CAEB2}">
      <dgm:prSet/>
      <dgm:spPr/>
      <dgm:t>
        <a:bodyPr/>
        <a:lstStyle/>
        <a:p>
          <a:endParaRPr lang="ru-RU"/>
        </a:p>
      </dgm:t>
    </dgm:pt>
    <dgm:pt modelId="{CE3BF08A-0030-4031-8E7E-D5F62F941AB7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ежемесячной денежной выплаты, </a:t>
          </a:r>
        </a:p>
        <a:p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февраля 2025 на  9,5% 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2DB4B-8235-4699-95E6-9BBAA49BAC38}" type="parTrans" cxnId="{30A93097-41C8-4751-AC27-263C98FA47AA}">
      <dgm:prSet/>
      <dgm:spPr/>
      <dgm:t>
        <a:bodyPr/>
        <a:lstStyle/>
        <a:p>
          <a:endParaRPr lang="ru-RU"/>
        </a:p>
      </dgm:t>
    </dgm:pt>
    <dgm:pt modelId="{7F1DA00D-90E6-48D1-ABEA-4C817CAF434A}" type="sibTrans" cxnId="{30A93097-41C8-4751-AC27-263C98FA47AA}">
      <dgm:prSet/>
      <dgm:spPr/>
      <dgm:t>
        <a:bodyPr/>
        <a:lstStyle/>
        <a:p>
          <a:endParaRPr lang="ru-RU"/>
        </a:p>
      </dgm:t>
    </dgm:pt>
    <dgm:pt modelId="{3FF655BB-9FE8-4CCB-90DD-048223982F29}">
      <dgm:prSet cust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ru-RU" sz="12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государственных и социальных пенсий, </a:t>
          </a:r>
        </a:p>
        <a:p>
          <a:r>
            <a:rPr lang="ru-RU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апреля 2025 на 14,75% </a:t>
          </a:r>
          <a:endParaRPr lang="ru-RU" sz="1200" b="1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E2DB18-CAC3-47AC-BA50-83E044B213C7}" type="parTrans" cxnId="{C7DB91B5-A44D-4339-BC14-B6EAA329AB6C}">
      <dgm:prSet/>
      <dgm:spPr/>
      <dgm:t>
        <a:bodyPr/>
        <a:lstStyle/>
        <a:p>
          <a:endParaRPr lang="ru-RU"/>
        </a:p>
      </dgm:t>
    </dgm:pt>
    <dgm:pt modelId="{CF530603-1B94-4A59-A705-E1734119CECC}" type="sibTrans" cxnId="{C7DB91B5-A44D-4339-BC14-B6EAA329AB6C}">
      <dgm:prSet/>
      <dgm:spPr/>
      <dgm:t>
        <a:bodyPr/>
        <a:lstStyle/>
        <a:p>
          <a:endParaRPr lang="ru-RU"/>
        </a:p>
      </dgm:t>
    </dgm:pt>
    <dgm:pt modelId="{F0504E6D-C42B-49D1-B015-D3C80C306A70}" type="pres">
      <dgm:prSet presAssocID="{2A462C0A-6C47-4CF1-8A13-CBCD093903EB}" presName="compositeShape" presStyleCnt="0">
        <dgm:presLayoutVars>
          <dgm:dir/>
          <dgm:resizeHandles/>
        </dgm:presLayoutVars>
      </dgm:prSet>
      <dgm:spPr/>
    </dgm:pt>
    <dgm:pt modelId="{79529443-035E-4010-9AAF-EA2662010EDC}" type="pres">
      <dgm:prSet presAssocID="{2A462C0A-6C47-4CF1-8A13-CBCD093903EB}" presName="pyramid" presStyleLbl="node1" presStyleIdx="0" presStyleCnt="1"/>
      <dgm:spPr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</dgm:spPr>
    </dgm:pt>
    <dgm:pt modelId="{C907FFE0-7E2B-4AD3-B31A-9B57DB4AEB9E}" type="pres">
      <dgm:prSet presAssocID="{2A462C0A-6C47-4CF1-8A13-CBCD093903EB}" presName="theList" presStyleCnt="0"/>
      <dgm:spPr/>
    </dgm:pt>
    <dgm:pt modelId="{E80BE98C-8743-4483-821C-B9E0F55F81AD}" type="pres">
      <dgm:prSet presAssocID="{8014FEFD-CD7D-4AE3-8A12-B8C399E08004}" presName="aNode" presStyleLbl="fgAcc1" presStyleIdx="0" presStyleCnt="6" custScaleX="79386" custLinFactY="-38483" custLinFactNeighborX="-8166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2FDF3-ED3B-4AB8-9B89-D8AA99A8CD36}" type="pres">
      <dgm:prSet presAssocID="{8014FEFD-CD7D-4AE3-8A12-B8C399E08004}" presName="aSpace" presStyleCnt="0"/>
      <dgm:spPr/>
    </dgm:pt>
    <dgm:pt modelId="{67D7E7A3-A207-4C51-BB42-A3924FEA8D89}" type="pres">
      <dgm:prSet presAssocID="{3FF655BB-9FE8-4CCB-90DD-048223982F29}" presName="aNode" presStyleLbl="fgAcc1" presStyleIdx="1" presStyleCnt="6" custScaleX="80919" custLinFactY="102849" custLinFactNeighborX="-6322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B40EF-A846-4A5A-B33B-62D83051C6BC}" type="pres">
      <dgm:prSet presAssocID="{3FF655BB-9FE8-4CCB-90DD-048223982F29}" presName="aSpace" presStyleCnt="0"/>
      <dgm:spPr/>
    </dgm:pt>
    <dgm:pt modelId="{5FD36B87-743B-4E97-891F-2AC8E6D07E4A}" type="pres">
      <dgm:prSet presAssocID="{CE3BF08A-0030-4031-8E7E-D5F62F941AB7}" presName="aNode" presStyleLbl="fgAcc1" presStyleIdx="2" presStyleCnt="6" custScaleX="80191" custLinFactY="-102309" custLinFactNeighborX="-6431" custLinFactNeighborY="-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0EA8D-3BC8-48BF-BE7B-BC1CE207D2E6}" type="pres">
      <dgm:prSet presAssocID="{CE3BF08A-0030-4031-8E7E-D5F62F941AB7}" presName="aSpace" presStyleCnt="0"/>
      <dgm:spPr/>
    </dgm:pt>
    <dgm:pt modelId="{BDCF37B0-AD2A-4E23-8382-112CFF671FAC}" type="pres">
      <dgm:prSet presAssocID="{51A7AE08-5000-4383-841D-0A0FFDB70E3D}" presName="aNode" presStyleLbl="fgAcc1" presStyleIdx="3" presStyleCnt="6" custScaleX="79889" custLinFactY="22755" custLinFactNeighborX="-580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91493-3AE9-41A5-944F-1672EA5A5252}" type="pres">
      <dgm:prSet presAssocID="{51A7AE08-5000-4383-841D-0A0FFDB70E3D}" presName="aSpace" presStyleCnt="0"/>
      <dgm:spPr/>
    </dgm:pt>
    <dgm:pt modelId="{094E0944-7494-4C0F-A111-C10A0116D369}" type="pres">
      <dgm:prSet presAssocID="{0F2C855F-D7B3-4F89-AFFD-CB5FEEF473BD}" presName="aNode" presStyleLbl="fgAcc1" presStyleIdx="4" presStyleCnt="6" custScaleX="77629" custLinFactY="47928" custLinFactNeighborX="-502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634CA-64CC-4167-9235-949CC97A5BD0}" type="pres">
      <dgm:prSet presAssocID="{0F2C855F-D7B3-4F89-AFFD-CB5FEEF473BD}" presName="aSpace" presStyleCnt="0"/>
      <dgm:spPr/>
    </dgm:pt>
    <dgm:pt modelId="{2448D00A-BB74-439A-A9F6-84073F750B2B}" type="pres">
      <dgm:prSet presAssocID="{3DC14629-A485-45E9-97D5-0BEAD1888FB4}" presName="aNode" presStyleLbl="fgAcc1" presStyleIdx="5" presStyleCnt="6" custScaleX="79090" custLinFactY="59005" custLinFactNeighborX="-477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C2EE6-5D81-467B-87B3-44C23A7BDDA2}" type="pres">
      <dgm:prSet presAssocID="{3DC14629-A485-45E9-97D5-0BEAD1888FB4}" presName="aSpace" presStyleCnt="0"/>
      <dgm:spPr/>
    </dgm:pt>
  </dgm:ptLst>
  <dgm:cxnLst>
    <dgm:cxn modelId="{FC341D9F-D6C0-4AEC-8579-A635B2274C6F}" srcId="{2A462C0A-6C47-4CF1-8A13-CBCD093903EB}" destId="{51A7AE08-5000-4383-841D-0A0FFDB70E3D}" srcOrd="3" destOrd="0" parTransId="{C4994703-29CE-4E71-8EA1-6CCE6FB36346}" sibTransId="{05058CA3-DD98-438D-8E0B-E938F2CB0071}"/>
    <dgm:cxn modelId="{30A93097-41C8-4751-AC27-263C98FA47AA}" srcId="{2A462C0A-6C47-4CF1-8A13-CBCD093903EB}" destId="{CE3BF08A-0030-4031-8E7E-D5F62F941AB7}" srcOrd="2" destOrd="0" parTransId="{AF42DB4B-8235-4699-95E6-9BBAA49BAC38}" sibTransId="{7F1DA00D-90E6-48D1-ABEA-4C817CAF434A}"/>
    <dgm:cxn modelId="{C583FEFE-F91D-4E5D-871D-7812F67CAEB2}" srcId="{2A462C0A-6C47-4CF1-8A13-CBCD093903EB}" destId="{0F2C855F-D7B3-4F89-AFFD-CB5FEEF473BD}" srcOrd="4" destOrd="0" parTransId="{183E0D33-AD12-4B84-B5E3-1A2F414C7F41}" sibTransId="{837AF809-9FD3-4EB4-97D6-5FEA5DD5B605}"/>
    <dgm:cxn modelId="{28C924F3-378F-47E6-99AF-4D9510058F06}" type="presOf" srcId="{51A7AE08-5000-4383-841D-0A0FFDB70E3D}" destId="{BDCF37B0-AD2A-4E23-8382-112CFF671FAC}" srcOrd="0" destOrd="0" presId="urn:microsoft.com/office/officeart/2005/8/layout/pyramid2"/>
    <dgm:cxn modelId="{B93F6BE6-21E1-4EA3-90E0-84E3105B06A9}" type="presOf" srcId="{3FF655BB-9FE8-4CCB-90DD-048223982F29}" destId="{67D7E7A3-A207-4C51-BB42-A3924FEA8D89}" srcOrd="0" destOrd="0" presId="urn:microsoft.com/office/officeart/2005/8/layout/pyramid2"/>
    <dgm:cxn modelId="{889314A8-0EDF-4D84-9DEF-F097CFF72D64}" srcId="{2A462C0A-6C47-4CF1-8A13-CBCD093903EB}" destId="{3DC14629-A485-45E9-97D5-0BEAD1888FB4}" srcOrd="5" destOrd="0" parTransId="{3B6B83C1-A399-46C0-8CCA-EC602465D4FA}" sibTransId="{E59B3A19-EC03-4383-A00B-C67693C576A7}"/>
    <dgm:cxn modelId="{A8B5E9C2-2F77-4F37-8A94-768A42C0ACD6}" srcId="{2A462C0A-6C47-4CF1-8A13-CBCD093903EB}" destId="{8014FEFD-CD7D-4AE3-8A12-B8C399E08004}" srcOrd="0" destOrd="0" parTransId="{E6B372D8-62D8-49C1-A3D0-4CA05CC03A68}" sibTransId="{C3EB464D-74C0-4D03-B927-B618BDADC647}"/>
    <dgm:cxn modelId="{C7DB91B5-A44D-4339-BC14-B6EAA329AB6C}" srcId="{2A462C0A-6C47-4CF1-8A13-CBCD093903EB}" destId="{3FF655BB-9FE8-4CCB-90DD-048223982F29}" srcOrd="1" destOrd="0" parTransId="{FCE2DB18-CAC3-47AC-BA50-83E044B213C7}" sibTransId="{CF530603-1B94-4A59-A705-E1734119CECC}"/>
    <dgm:cxn modelId="{52451A7D-B82F-4001-ABE2-48F5A71FCF5F}" type="presOf" srcId="{0F2C855F-D7B3-4F89-AFFD-CB5FEEF473BD}" destId="{094E0944-7494-4C0F-A111-C10A0116D369}" srcOrd="0" destOrd="0" presId="urn:microsoft.com/office/officeart/2005/8/layout/pyramid2"/>
    <dgm:cxn modelId="{0407DEF9-A6F5-4FB2-84F2-E3C5E4771313}" type="presOf" srcId="{8014FEFD-CD7D-4AE3-8A12-B8C399E08004}" destId="{E80BE98C-8743-4483-821C-B9E0F55F81AD}" srcOrd="0" destOrd="0" presId="urn:microsoft.com/office/officeart/2005/8/layout/pyramid2"/>
    <dgm:cxn modelId="{25266D31-B783-4066-86B8-778F57C3F6B4}" type="presOf" srcId="{2A462C0A-6C47-4CF1-8A13-CBCD093903EB}" destId="{F0504E6D-C42B-49D1-B015-D3C80C306A70}" srcOrd="0" destOrd="0" presId="urn:microsoft.com/office/officeart/2005/8/layout/pyramid2"/>
    <dgm:cxn modelId="{CF65EA1F-080C-419C-937E-A9E631B67DC1}" type="presOf" srcId="{CE3BF08A-0030-4031-8E7E-D5F62F941AB7}" destId="{5FD36B87-743B-4E97-891F-2AC8E6D07E4A}" srcOrd="0" destOrd="0" presId="urn:microsoft.com/office/officeart/2005/8/layout/pyramid2"/>
    <dgm:cxn modelId="{999BA33C-7D72-40A4-85EB-4CCA1C1205FD}" type="presOf" srcId="{3DC14629-A485-45E9-97D5-0BEAD1888FB4}" destId="{2448D00A-BB74-439A-A9F6-84073F750B2B}" srcOrd="0" destOrd="0" presId="urn:microsoft.com/office/officeart/2005/8/layout/pyramid2"/>
    <dgm:cxn modelId="{2F0DEE8E-BDE5-4D95-B616-3CC8190C6F37}" type="presParOf" srcId="{F0504E6D-C42B-49D1-B015-D3C80C306A70}" destId="{79529443-035E-4010-9AAF-EA2662010EDC}" srcOrd="0" destOrd="0" presId="urn:microsoft.com/office/officeart/2005/8/layout/pyramid2"/>
    <dgm:cxn modelId="{9E9F61EC-8C1E-4626-B0B0-456D0F55B64B}" type="presParOf" srcId="{F0504E6D-C42B-49D1-B015-D3C80C306A70}" destId="{C907FFE0-7E2B-4AD3-B31A-9B57DB4AEB9E}" srcOrd="1" destOrd="0" presId="urn:microsoft.com/office/officeart/2005/8/layout/pyramid2"/>
    <dgm:cxn modelId="{D69B2D51-6762-43C1-A4B6-369736AB0669}" type="presParOf" srcId="{C907FFE0-7E2B-4AD3-B31A-9B57DB4AEB9E}" destId="{E80BE98C-8743-4483-821C-B9E0F55F81AD}" srcOrd="0" destOrd="0" presId="urn:microsoft.com/office/officeart/2005/8/layout/pyramid2"/>
    <dgm:cxn modelId="{A5CF3B84-C7BA-4881-B96C-F6FDEF94EB14}" type="presParOf" srcId="{C907FFE0-7E2B-4AD3-B31A-9B57DB4AEB9E}" destId="{7C22FDF3-ED3B-4AB8-9B89-D8AA99A8CD36}" srcOrd="1" destOrd="0" presId="urn:microsoft.com/office/officeart/2005/8/layout/pyramid2"/>
    <dgm:cxn modelId="{4714900B-868C-45AF-AC59-526D23FE0CAA}" type="presParOf" srcId="{C907FFE0-7E2B-4AD3-B31A-9B57DB4AEB9E}" destId="{67D7E7A3-A207-4C51-BB42-A3924FEA8D89}" srcOrd="2" destOrd="0" presId="urn:microsoft.com/office/officeart/2005/8/layout/pyramid2"/>
    <dgm:cxn modelId="{21AD3BBE-36CA-4008-B382-02848B0121DA}" type="presParOf" srcId="{C907FFE0-7E2B-4AD3-B31A-9B57DB4AEB9E}" destId="{16FB40EF-A846-4A5A-B33B-62D83051C6BC}" srcOrd="3" destOrd="0" presId="urn:microsoft.com/office/officeart/2005/8/layout/pyramid2"/>
    <dgm:cxn modelId="{87D9D67D-72CA-482B-98E0-1BA94A45A8BF}" type="presParOf" srcId="{C907FFE0-7E2B-4AD3-B31A-9B57DB4AEB9E}" destId="{5FD36B87-743B-4E97-891F-2AC8E6D07E4A}" srcOrd="4" destOrd="0" presId="urn:microsoft.com/office/officeart/2005/8/layout/pyramid2"/>
    <dgm:cxn modelId="{1DFCA7D4-AD9E-40C9-8C25-307BE8ECB667}" type="presParOf" srcId="{C907FFE0-7E2B-4AD3-B31A-9B57DB4AEB9E}" destId="{E2D0EA8D-3BC8-48BF-BE7B-BC1CE207D2E6}" srcOrd="5" destOrd="0" presId="urn:microsoft.com/office/officeart/2005/8/layout/pyramid2"/>
    <dgm:cxn modelId="{E1C8E0D0-9C7B-41BB-8E14-43C2B903402A}" type="presParOf" srcId="{C907FFE0-7E2B-4AD3-B31A-9B57DB4AEB9E}" destId="{BDCF37B0-AD2A-4E23-8382-112CFF671FAC}" srcOrd="6" destOrd="0" presId="urn:microsoft.com/office/officeart/2005/8/layout/pyramid2"/>
    <dgm:cxn modelId="{6738B844-03EB-4C40-AB81-AC8C0BADDAA9}" type="presParOf" srcId="{C907FFE0-7E2B-4AD3-B31A-9B57DB4AEB9E}" destId="{60491493-3AE9-41A5-944F-1672EA5A5252}" srcOrd="7" destOrd="0" presId="urn:microsoft.com/office/officeart/2005/8/layout/pyramid2"/>
    <dgm:cxn modelId="{C43B268E-2BE8-4161-AFC0-98F05A2A2CFF}" type="presParOf" srcId="{C907FFE0-7E2B-4AD3-B31A-9B57DB4AEB9E}" destId="{094E0944-7494-4C0F-A111-C10A0116D369}" srcOrd="8" destOrd="0" presId="urn:microsoft.com/office/officeart/2005/8/layout/pyramid2"/>
    <dgm:cxn modelId="{5EA5A0D5-4192-4339-B030-C862AEF5DF34}" type="presParOf" srcId="{C907FFE0-7E2B-4AD3-B31A-9B57DB4AEB9E}" destId="{948634CA-64CC-4167-9235-949CC97A5BD0}" srcOrd="9" destOrd="0" presId="urn:microsoft.com/office/officeart/2005/8/layout/pyramid2"/>
    <dgm:cxn modelId="{781E4D5F-BBD9-4E96-8356-885011889BF4}" type="presParOf" srcId="{C907FFE0-7E2B-4AD3-B31A-9B57DB4AEB9E}" destId="{2448D00A-BB74-439A-A9F6-84073F750B2B}" srcOrd="10" destOrd="0" presId="urn:microsoft.com/office/officeart/2005/8/layout/pyramid2"/>
    <dgm:cxn modelId="{AFEED2D5-6135-4AC0-AA99-3190018B1F7F}" type="presParOf" srcId="{C907FFE0-7E2B-4AD3-B31A-9B57DB4AEB9E}" destId="{065C2EE6-5D81-467B-87B3-44C23A7BDDA2}" srcOrd="1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DE5CAB-8725-47E2-B521-535584777A3A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E4469C-AD33-4C79-A5CD-CE4051A145EB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Индексация +</a:t>
          </a:r>
          <a:r>
            <a:rPr lang="ru-RU" sz="16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Доиндексация</a:t>
          </a: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</a:t>
          </a:r>
        </a:p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Возобновление индексации страховых пенсий работающим пенсионерам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1D266EE-1759-44A0-92BB-1E6CC528313D}" type="parTrans" cxnId="{F9041CDB-2DE0-413E-8CF4-0C9256FD9293}">
      <dgm:prSet/>
      <dgm:spPr/>
      <dgm:t>
        <a:bodyPr/>
        <a:lstStyle/>
        <a:p>
          <a:endParaRPr lang="ru-RU"/>
        </a:p>
      </dgm:t>
    </dgm:pt>
    <dgm:pt modelId="{A3046E81-092D-46B3-855C-9624E846EB18}" type="sibTrans" cxnId="{F9041CDB-2DE0-413E-8CF4-0C9256FD9293}">
      <dgm:prSet/>
      <dgm:spPr/>
      <dgm:t>
        <a:bodyPr/>
        <a:lstStyle/>
        <a:p>
          <a:endParaRPr lang="ru-RU"/>
        </a:p>
      </dgm:t>
    </dgm:pt>
    <dgm:pt modelId="{9161E58D-F245-44C5-8E49-1CB4B511E14B}">
      <dgm:prSet phldrT="[Текст]" custT="1"/>
      <dgm:spPr/>
      <dgm:t>
        <a:bodyPr/>
        <a:lstStyle/>
        <a:p>
          <a:pPr algn="l"/>
          <a:r>
            <a:rPr lang="ru-RU" sz="1800" b="0" smtClean="0">
              <a:effectLst/>
            </a:rPr>
            <a:t>Осуществлена индексация страховых пенсий более </a:t>
          </a:r>
          <a:r>
            <a:rPr lang="ru-RU" sz="1800" b="1" smtClean="0">
              <a:solidFill>
                <a:srgbClr val="FF0000"/>
              </a:solidFill>
              <a:effectLst/>
            </a:rPr>
            <a:t>130 тыс. </a:t>
          </a:r>
          <a:r>
            <a:rPr lang="ru-RU" sz="1800" b="0" smtClean="0">
              <a:effectLst/>
            </a:rPr>
            <a:t>работающим пенсионерам</a:t>
          </a:r>
          <a:endParaRPr lang="ru-RU" sz="1800" b="0" dirty="0">
            <a:effectLst/>
          </a:endParaRPr>
        </a:p>
      </dgm:t>
    </dgm:pt>
    <dgm:pt modelId="{13E36C28-BFAC-47CE-A403-92B8B6B223BE}" type="parTrans" cxnId="{E0EEA6A9-C1E6-4654-8173-E1CCC59923D7}">
      <dgm:prSet/>
      <dgm:spPr/>
      <dgm:t>
        <a:bodyPr/>
        <a:lstStyle/>
        <a:p>
          <a:endParaRPr lang="ru-RU"/>
        </a:p>
      </dgm:t>
    </dgm:pt>
    <dgm:pt modelId="{CB92A311-1F0D-4EBA-A035-908A0ED16112}" type="sibTrans" cxnId="{E0EEA6A9-C1E6-4654-8173-E1CCC59923D7}">
      <dgm:prSet/>
      <dgm:spPr/>
      <dgm:t>
        <a:bodyPr/>
        <a:lstStyle/>
        <a:p>
          <a:endParaRPr lang="ru-RU"/>
        </a:p>
      </dgm:t>
    </dgm:pt>
    <dgm:pt modelId="{0326CA9C-D941-4315-B425-0D2B6B7C27A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Трансформация компенсационной выплаты по уходу  за пенсионерами достигшими             80 лет и инвалидами 1 группы</a:t>
          </a:r>
        </a:p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(кроме инвалидов с детства 1 группы)</a:t>
          </a:r>
        </a:p>
        <a:p>
          <a:pPr>
            <a:spcAft>
              <a:spcPts val="0"/>
            </a:spcAft>
          </a:pPr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надбавку к пенсии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3B780821-86D3-4FA1-A27C-8A37693DCCF8}" type="parTrans" cxnId="{61D588D4-64EA-41CF-8937-C077F78EF346}">
      <dgm:prSet/>
      <dgm:spPr/>
      <dgm:t>
        <a:bodyPr/>
        <a:lstStyle/>
        <a:p>
          <a:endParaRPr lang="ru-RU"/>
        </a:p>
      </dgm:t>
    </dgm:pt>
    <dgm:pt modelId="{293C6CC4-2E28-48C7-AA84-B3F422AF4C5A}" type="sibTrans" cxnId="{61D588D4-64EA-41CF-8937-C077F78EF346}">
      <dgm:prSet/>
      <dgm:spPr/>
      <dgm:t>
        <a:bodyPr/>
        <a:lstStyle/>
        <a:p>
          <a:endParaRPr lang="ru-RU"/>
        </a:p>
      </dgm:t>
    </dgm:pt>
    <dgm:pt modelId="{6C1BAAF0-0328-4268-B333-6F37F5D10044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Изменение порядка ежемесячной выплаты по уходу за детьми инвалидами и инвалидами с детства 1 группы  ухаживающим лицам, не являющимися их родителями/опекунами 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EEFF5EF8-01A8-4178-9EC0-31C11B7BE337}" type="parTrans" cxnId="{DD8808CC-05BB-4764-9FEB-6212CED2C9F2}">
      <dgm:prSet/>
      <dgm:spPr/>
      <dgm:t>
        <a:bodyPr/>
        <a:lstStyle/>
        <a:p>
          <a:endParaRPr lang="ru-RU"/>
        </a:p>
      </dgm:t>
    </dgm:pt>
    <dgm:pt modelId="{FA18631C-F4C3-41A1-9582-CF00BBCA6B77}" type="sibTrans" cxnId="{DD8808CC-05BB-4764-9FEB-6212CED2C9F2}">
      <dgm:prSet/>
      <dgm:spPr/>
      <dgm:t>
        <a:bodyPr/>
        <a:lstStyle/>
        <a:p>
          <a:endParaRPr lang="ru-RU"/>
        </a:p>
      </dgm:t>
    </dgm:pt>
    <dgm:pt modelId="{C0AA4EED-D220-494B-8563-15D748E2AB58}">
      <dgm:prSet phldrT="[Текст]" custT="1"/>
      <dgm:spPr/>
      <dgm:t>
        <a:bodyPr/>
        <a:lstStyle/>
        <a:p>
          <a:r>
            <a:rPr lang="ru-RU" sz="1800" b="0" dirty="0" smtClean="0">
              <a:effectLst/>
            </a:rPr>
            <a:t>Выплата по новому порядку произведена иным лицам  - </a:t>
          </a:r>
          <a:r>
            <a:rPr lang="ru-RU" sz="1800" b="1" dirty="0" smtClean="0">
              <a:solidFill>
                <a:srgbClr val="FF0000"/>
              </a:solidFill>
              <a:effectLst/>
            </a:rPr>
            <a:t>1741</a:t>
          </a:r>
          <a:r>
            <a:rPr lang="ru-RU" sz="1800" b="0" dirty="0" smtClean="0">
              <a:solidFill>
                <a:srgbClr val="FF0000"/>
              </a:solidFill>
              <a:effectLst/>
            </a:rPr>
            <a:t> </a:t>
          </a:r>
          <a:endParaRPr lang="ru-RU" sz="1800" b="0" dirty="0">
            <a:solidFill>
              <a:srgbClr val="FF0000"/>
            </a:solidFill>
            <a:effectLst/>
          </a:endParaRPr>
        </a:p>
      </dgm:t>
    </dgm:pt>
    <dgm:pt modelId="{9D1FA1AE-25B7-419A-9362-2A3EE9FAFBE8}" type="parTrans" cxnId="{703F0E11-F71F-4F07-BEBA-0A014BD3F9DF}">
      <dgm:prSet/>
      <dgm:spPr/>
      <dgm:t>
        <a:bodyPr/>
        <a:lstStyle/>
        <a:p>
          <a:endParaRPr lang="ru-RU"/>
        </a:p>
      </dgm:t>
    </dgm:pt>
    <dgm:pt modelId="{AAF79EA0-FE4A-4394-9D17-07210093F8E9}" type="sibTrans" cxnId="{703F0E11-F71F-4F07-BEBA-0A014BD3F9DF}">
      <dgm:prSet/>
      <dgm:spPr/>
      <dgm:t>
        <a:bodyPr/>
        <a:lstStyle/>
        <a:p>
          <a:endParaRPr lang="ru-RU"/>
        </a:p>
      </dgm:t>
    </dgm:pt>
    <dgm:pt modelId="{604F9636-BBCF-4F21-861C-37BCA6915206}">
      <dgm:prSet phldrT="[Текст]" custT="1"/>
      <dgm:spPr/>
      <dgm:t>
        <a:bodyPr/>
        <a:lstStyle/>
        <a:p>
          <a:r>
            <a: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Реализация нового порядка выплаты социального пособия на погребение и возмещения специализированной службе</a:t>
          </a:r>
          <a:endParaRPr lang="ru-RU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969BFF6F-5286-490F-A17E-515BE9E71014}" type="parTrans" cxnId="{BDF68588-5E1A-4609-B002-43B89D096078}">
      <dgm:prSet/>
      <dgm:spPr/>
      <dgm:t>
        <a:bodyPr/>
        <a:lstStyle/>
        <a:p>
          <a:endParaRPr lang="ru-RU"/>
        </a:p>
      </dgm:t>
    </dgm:pt>
    <dgm:pt modelId="{4D9DEDC6-C762-4368-A881-3C31947BA304}" type="sibTrans" cxnId="{BDF68588-5E1A-4609-B002-43B89D096078}">
      <dgm:prSet/>
      <dgm:spPr/>
      <dgm:t>
        <a:bodyPr/>
        <a:lstStyle/>
        <a:p>
          <a:endParaRPr lang="ru-RU"/>
        </a:p>
      </dgm:t>
    </dgm:pt>
    <dgm:pt modelId="{3DC29DDC-D5F4-40C7-BF8C-A8184225B194}">
      <dgm:prSet phldrT="[Текст]" custT="1"/>
      <dgm:spPr/>
      <dgm:t>
        <a:bodyPr/>
        <a:lstStyle/>
        <a:p>
          <a:r>
            <a:rPr lang="ru-RU" sz="1800" b="0" dirty="0" smtClean="0">
              <a:effectLst/>
            </a:rPr>
            <a:t>Гражданам, достигшим возраста 80 лет - </a:t>
          </a:r>
          <a:r>
            <a:rPr lang="ru-RU" sz="1800" b="1" dirty="0" smtClean="0">
              <a:solidFill>
                <a:srgbClr val="FF0000"/>
              </a:solidFill>
              <a:effectLst/>
            </a:rPr>
            <a:t>50822</a:t>
          </a:r>
          <a:r>
            <a:rPr lang="ru-RU" sz="1800" b="0" dirty="0" smtClean="0">
              <a:solidFill>
                <a:srgbClr val="FF0000"/>
              </a:solidFill>
              <a:effectLst/>
            </a:rPr>
            <a:t> </a:t>
          </a:r>
          <a:endParaRPr lang="ru-RU" sz="1800" b="0" dirty="0">
            <a:solidFill>
              <a:srgbClr val="FF0000"/>
            </a:solidFill>
            <a:effectLst/>
          </a:endParaRPr>
        </a:p>
      </dgm:t>
    </dgm:pt>
    <dgm:pt modelId="{C7796A21-7492-48AC-858D-2F417F2C775F}" type="sibTrans" cxnId="{AB804548-2794-4944-A28C-9AA87866BB9F}">
      <dgm:prSet/>
      <dgm:spPr/>
      <dgm:t>
        <a:bodyPr/>
        <a:lstStyle/>
        <a:p>
          <a:endParaRPr lang="ru-RU"/>
        </a:p>
      </dgm:t>
    </dgm:pt>
    <dgm:pt modelId="{67D0C2C6-D315-40EC-BA2F-7E10B7CE36F1}" type="parTrans" cxnId="{AB804548-2794-4944-A28C-9AA87866BB9F}">
      <dgm:prSet/>
      <dgm:spPr/>
      <dgm:t>
        <a:bodyPr/>
        <a:lstStyle/>
        <a:p>
          <a:endParaRPr lang="ru-RU"/>
        </a:p>
      </dgm:t>
    </dgm:pt>
    <dgm:pt modelId="{5FAF2815-D3BE-4681-B76B-9477041A1169}">
      <dgm:prSet phldrT="[Текст]" custT="1"/>
      <dgm:spPr/>
      <dgm:t>
        <a:bodyPr/>
        <a:lstStyle/>
        <a:p>
          <a:r>
            <a:rPr lang="ru-RU" sz="1800" b="0" smtClean="0">
              <a:effectLst/>
            </a:rPr>
            <a:t>Инвалидам 1 группы – </a:t>
          </a:r>
          <a:r>
            <a:rPr lang="ru-RU" sz="1800" b="1" smtClean="0">
              <a:solidFill>
                <a:srgbClr val="FF0000"/>
              </a:solidFill>
              <a:effectLst/>
            </a:rPr>
            <a:t>9707</a:t>
          </a:r>
          <a:r>
            <a:rPr lang="ru-RU" sz="1800" b="0" smtClean="0">
              <a:solidFill>
                <a:srgbClr val="FF0000"/>
              </a:solidFill>
              <a:effectLst/>
            </a:rPr>
            <a:t> </a:t>
          </a:r>
          <a:endParaRPr lang="ru-RU" sz="1800" b="0" dirty="0">
            <a:solidFill>
              <a:srgbClr val="FF0000"/>
            </a:solidFill>
            <a:effectLst/>
          </a:endParaRPr>
        </a:p>
      </dgm:t>
    </dgm:pt>
    <dgm:pt modelId="{D3A1D2FC-6180-450E-83D1-D68995089496}" type="sibTrans" cxnId="{72606613-9AAB-4B6D-90BC-F8944A36F7F6}">
      <dgm:prSet/>
      <dgm:spPr/>
      <dgm:t>
        <a:bodyPr/>
        <a:lstStyle/>
        <a:p>
          <a:endParaRPr lang="ru-RU"/>
        </a:p>
      </dgm:t>
    </dgm:pt>
    <dgm:pt modelId="{A12F0F70-505F-408A-B988-0133B6E6092A}" type="parTrans" cxnId="{72606613-9AAB-4B6D-90BC-F8944A36F7F6}">
      <dgm:prSet/>
      <dgm:spPr/>
      <dgm:t>
        <a:bodyPr/>
        <a:lstStyle/>
        <a:p>
          <a:endParaRPr lang="ru-RU"/>
        </a:p>
      </dgm:t>
    </dgm:pt>
    <dgm:pt modelId="{C5DEAE8C-645F-4B9A-836C-68809FF18B17}">
      <dgm:prSet phldrT="[Текст]" custT="1"/>
      <dgm:spPr/>
      <dgm:t>
        <a:bodyPr/>
        <a:lstStyle/>
        <a:p>
          <a:r>
            <a:rPr lang="ru-RU" sz="1800" b="0" dirty="0" smtClean="0">
              <a:effectLst/>
            </a:rPr>
            <a:t>Выплачено </a:t>
          </a:r>
          <a:r>
            <a:rPr lang="ru-RU" sz="1800" b="1" dirty="0" smtClean="0">
              <a:solidFill>
                <a:srgbClr val="FF0000"/>
              </a:solidFill>
              <a:effectLst/>
            </a:rPr>
            <a:t>17501</a:t>
          </a:r>
          <a:r>
            <a:rPr lang="ru-RU" sz="1800" b="0" dirty="0" smtClean="0">
              <a:solidFill>
                <a:srgbClr val="FF0000"/>
              </a:solidFill>
              <a:effectLst/>
            </a:rPr>
            <a:t> </a:t>
          </a:r>
          <a:r>
            <a:rPr lang="ru-RU" sz="1800" b="0" dirty="0" smtClean="0">
              <a:effectLst/>
            </a:rPr>
            <a:t>пособий на погребение </a:t>
          </a:r>
          <a:endParaRPr lang="ru-RU" sz="1800" b="0" dirty="0">
            <a:effectLst/>
            <a:latin typeface="Arial" pitchFamily="34" charset="0"/>
            <a:cs typeface="Arial" pitchFamily="34" charset="0"/>
          </a:endParaRPr>
        </a:p>
      </dgm:t>
    </dgm:pt>
    <dgm:pt modelId="{BF093140-018C-41AC-8E42-F99C47DAC3F0}" type="parTrans" cxnId="{75B182AA-A661-430F-9BF1-0E7C6B254316}">
      <dgm:prSet/>
      <dgm:spPr/>
      <dgm:t>
        <a:bodyPr/>
        <a:lstStyle/>
        <a:p>
          <a:endParaRPr lang="ru-RU"/>
        </a:p>
      </dgm:t>
    </dgm:pt>
    <dgm:pt modelId="{F1601770-5D75-450D-9DFC-EBC568EA9791}" type="sibTrans" cxnId="{75B182AA-A661-430F-9BF1-0E7C6B254316}">
      <dgm:prSet/>
      <dgm:spPr/>
      <dgm:t>
        <a:bodyPr/>
        <a:lstStyle/>
        <a:p>
          <a:endParaRPr lang="ru-RU"/>
        </a:p>
      </dgm:t>
    </dgm:pt>
    <dgm:pt modelId="{833D5AE7-48C6-4821-BC8D-F79E380AF5DF}">
      <dgm:prSet phldrT="[Текст]" custT="1"/>
      <dgm:spPr/>
      <dgm:t>
        <a:bodyPr/>
        <a:lstStyle/>
        <a:p>
          <a:r>
            <a:rPr lang="ru-RU" sz="1800" b="0" dirty="0" smtClean="0">
              <a:effectLst/>
            </a:rPr>
            <a:t>Выдано </a:t>
          </a:r>
          <a:r>
            <a:rPr lang="ru-RU" sz="1800" b="1" dirty="0" smtClean="0">
              <a:solidFill>
                <a:srgbClr val="FF0000"/>
              </a:solidFill>
              <a:effectLst/>
            </a:rPr>
            <a:t>218</a:t>
          </a:r>
          <a:r>
            <a:rPr lang="ru-RU" sz="1800" b="0" dirty="0" smtClean="0">
              <a:effectLst/>
            </a:rPr>
            <a:t> выписок для предоставления в специализированные службы</a:t>
          </a:r>
          <a:r>
            <a:rPr lang="ru-RU" sz="1800" b="0" dirty="0" smtClean="0">
              <a:solidFill>
                <a:srgbClr val="FF0000"/>
              </a:solidFill>
              <a:effectLst/>
            </a:rPr>
            <a:t> </a:t>
          </a:r>
          <a:endParaRPr lang="ru-RU" sz="1800" b="0" dirty="0">
            <a:effectLst/>
            <a:latin typeface="Arial" pitchFamily="34" charset="0"/>
            <a:cs typeface="Arial" pitchFamily="34" charset="0"/>
          </a:endParaRPr>
        </a:p>
      </dgm:t>
    </dgm:pt>
    <dgm:pt modelId="{210F52A8-F2B2-42EB-A1C8-25DDF4D9A1C1}" type="parTrans" cxnId="{968855B6-B7B7-4FC0-81AA-A2C6A9B4111C}">
      <dgm:prSet/>
      <dgm:spPr/>
      <dgm:t>
        <a:bodyPr/>
        <a:lstStyle/>
        <a:p>
          <a:endParaRPr lang="ru-RU"/>
        </a:p>
      </dgm:t>
    </dgm:pt>
    <dgm:pt modelId="{4494E7F3-3932-4AC4-A959-1C588E8A7E4C}" type="sibTrans" cxnId="{968855B6-B7B7-4FC0-81AA-A2C6A9B4111C}">
      <dgm:prSet/>
      <dgm:spPr/>
      <dgm:t>
        <a:bodyPr/>
        <a:lstStyle/>
        <a:p>
          <a:endParaRPr lang="ru-RU"/>
        </a:p>
      </dgm:t>
    </dgm:pt>
    <dgm:pt modelId="{4DD041A7-BB90-45DF-9A73-F3D3CF461186}" type="pres">
      <dgm:prSet presAssocID="{D0DE5CAB-8725-47E2-B521-535584777A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CC05A1-BEC8-4210-9275-E058AB6335A5}" type="pres">
      <dgm:prSet presAssocID="{BEE4469C-AD33-4C79-A5CD-CE4051A145EB}" presName="linNode" presStyleCnt="0"/>
      <dgm:spPr/>
      <dgm:t>
        <a:bodyPr/>
        <a:lstStyle/>
        <a:p>
          <a:endParaRPr lang="ru-RU"/>
        </a:p>
      </dgm:t>
    </dgm:pt>
    <dgm:pt modelId="{DB4CF733-C824-4D93-9A82-2D640497C3B7}" type="pres">
      <dgm:prSet presAssocID="{BEE4469C-AD33-4C79-A5CD-CE4051A145E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6D7FE-5BE5-417C-B5D1-C1C25FA0FEBC}" type="pres">
      <dgm:prSet presAssocID="{BEE4469C-AD33-4C79-A5CD-CE4051A145EB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6A3A47-48BD-4628-BF6B-8A2C6D30CA56}" type="pres">
      <dgm:prSet presAssocID="{A3046E81-092D-46B3-855C-9624E846EB18}" presName="sp" presStyleCnt="0"/>
      <dgm:spPr/>
      <dgm:t>
        <a:bodyPr/>
        <a:lstStyle/>
        <a:p>
          <a:endParaRPr lang="ru-RU"/>
        </a:p>
      </dgm:t>
    </dgm:pt>
    <dgm:pt modelId="{14D5EA15-E033-403B-9E96-D98B4177B144}" type="pres">
      <dgm:prSet presAssocID="{0326CA9C-D941-4315-B425-0D2B6B7C27A2}" presName="linNode" presStyleCnt="0"/>
      <dgm:spPr/>
      <dgm:t>
        <a:bodyPr/>
        <a:lstStyle/>
        <a:p>
          <a:endParaRPr lang="ru-RU"/>
        </a:p>
      </dgm:t>
    </dgm:pt>
    <dgm:pt modelId="{0557F2F6-7AA3-4628-B1DF-C86BC720082E}" type="pres">
      <dgm:prSet presAssocID="{0326CA9C-D941-4315-B425-0D2B6B7C27A2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DC31BC-834E-44B1-BA72-6DF2BE043E98}" type="pres">
      <dgm:prSet presAssocID="{0326CA9C-D941-4315-B425-0D2B6B7C27A2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83B9C-427E-4621-BE65-93DD878653C2}" type="pres">
      <dgm:prSet presAssocID="{293C6CC4-2E28-48C7-AA84-B3F422AF4C5A}" presName="sp" presStyleCnt="0"/>
      <dgm:spPr/>
      <dgm:t>
        <a:bodyPr/>
        <a:lstStyle/>
        <a:p>
          <a:endParaRPr lang="ru-RU"/>
        </a:p>
      </dgm:t>
    </dgm:pt>
    <dgm:pt modelId="{C425C04E-4399-460E-905B-645DA3424E54}" type="pres">
      <dgm:prSet presAssocID="{6C1BAAF0-0328-4268-B333-6F37F5D10044}" presName="linNode" presStyleCnt="0"/>
      <dgm:spPr/>
      <dgm:t>
        <a:bodyPr/>
        <a:lstStyle/>
        <a:p>
          <a:endParaRPr lang="ru-RU"/>
        </a:p>
      </dgm:t>
    </dgm:pt>
    <dgm:pt modelId="{C67AC96F-5305-4160-86FA-23C0FA306ABA}" type="pres">
      <dgm:prSet presAssocID="{6C1BAAF0-0328-4268-B333-6F37F5D1004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07425-83E9-44E9-8D7D-F1A57EBC5E3E}" type="pres">
      <dgm:prSet presAssocID="{6C1BAAF0-0328-4268-B333-6F37F5D10044}" presName="descendantText" presStyleLbl="alignAccFollowNode1" presStyleIdx="2" presStyleCnt="4" custLinFactNeighborX="453" custLinFactNeighborY="-2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35FA1-7F41-44A8-A654-51997EC5DA78}" type="pres">
      <dgm:prSet presAssocID="{FA18631C-F4C3-41A1-9582-CF00BBCA6B77}" presName="sp" presStyleCnt="0"/>
      <dgm:spPr/>
      <dgm:t>
        <a:bodyPr/>
        <a:lstStyle/>
        <a:p>
          <a:endParaRPr lang="ru-RU"/>
        </a:p>
      </dgm:t>
    </dgm:pt>
    <dgm:pt modelId="{B1B5CF70-1AE8-4F9D-8EA9-ECB5A4B3FDC4}" type="pres">
      <dgm:prSet presAssocID="{604F9636-BBCF-4F21-861C-37BCA6915206}" presName="linNode" presStyleCnt="0"/>
      <dgm:spPr/>
      <dgm:t>
        <a:bodyPr/>
        <a:lstStyle/>
        <a:p>
          <a:endParaRPr lang="ru-RU"/>
        </a:p>
      </dgm:t>
    </dgm:pt>
    <dgm:pt modelId="{D2DDC7E9-63ED-4C2C-9374-DD8D6C648AEA}" type="pres">
      <dgm:prSet presAssocID="{604F9636-BBCF-4F21-861C-37BCA6915206}" presName="parentText" presStyleLbl="node1" presStyleIdx="3" presStyleCnt="4" custLinFactNeighborX="-45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AA9D4-64FA-4CD8-BFA2-409F9C15EC03}" type="pres">
      <dgm:prSet presAssocID="{604F9636-BBCF-4F21-861C-37BCA691520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24FFAE-B865-43EF-AFF0-6468688F7940}" type="presOf" srcId="{0326CA9C-D941-4315-B425-0D2B6B7C27A2}" destId="{0557F2F6-7AA3-4628-B1DF-C86BC720082E}" srcOrd="0" destOrd="0" presId="urn:microsoft.com/office/officeart/2005/8/layout/vList5"/>
    <dgm:cxn modelId="{AD7090D5-1D59-448F-BB21-01AB43E11BD0}" type="presOf" srcId="{6C1BAAF0-0328-4268-B333-6F37F5D10044}" destId="{C67AC96F-5305-4160-86FA-23C0FA306ABA}" srcOrd="0" destOrd="0" presId="urn:microsoft.com/office/officeart/2005/8/layout/vList5"/>
    <dgm:cxn modelId="{993BDA09-ACC9-4DB7-9B2C-C2E4FC565DA0}" type="presOf" srcId="{BEE4469C-AD33-4C79-A5CD-CE4051A145EB}" destId="{DB4CF733-C824-4D93-9A82-2D640497C3B7}" srcOrd="0" destOrd="0" presId="urn:microsoft.com/office/officeart/2005/8/layout/vList5"/>
    <dgm:cxn modelId="{B624085C-222B-498C-92A3-233049189463}" type="presOf" srcId="{3DC29DDC-D5F4-40C7-BF8C-A8184225B194}" destId="{83DC31BC-834E-44B1-BA72-6DF2BE043E98}" srcOrd="0" destOrd="1" presId="urn:microsoft.com/office/officeart/2005/8/layout/vList5"/>
    <dgm:cxn modelId="{F9041CDB-2DE0-413E-8CF4-0C9256FD9293}" srcId="{D0DE5CAB-8725-47E2-B521-535584777A3A}" destId="{BEE4469C-AD33-4C79-A5CD-CE4051A145EB}" srcOrd="0" destOrd="0" parTransId="{61D266EE-1759-44A0-92BB-1E6CC528313D}" sibTransId="{A3046E81-092D-46B3-855C-9624E846EB18}"/>
    <dgm:cxn modelId="{F53993E8-3585-456A-A4F8-A4C05305DEE3}" type="presOf" srcId="{9161E58D-F245-44C5-8E49-1CB4B511E14B}" destId="{6826D7FE-5BE5-417C-B5D1-C1C25FA0FEBC}" srcOrd="0" destOrd="0" presId="urn:microsoft.com/office/officeart/2005/8/layout/vList5"/>
    <dgm:cxn modelId="{703F0E11-F71F-4F07-BEBA-0A014BD3F9DF}" srcId="{6C1BAAF0-0328-4268-B333-6F37F5D10044}" destId="{C0AA4EED-D220-494B-8563-15D748E2AB58}" srcOrd="0" destOrd="0" parTransId="{9D1FA1AE-25B7-419A-9362-2A3EE9FAFBE8}" sibTransId="{AAF79EA0-FE4A-4394-9D17-07210093F8E9}"/>
    <dgm:cxn modelId="{75B182AA-A661-430F-9BF1-0E7C6B254316}" srcId="{604F9636-BBCF-4F21-861C-37BCA6915206}" destId="{C5DEAE8C-645F-4B9A-836C-68809FF18B17}" srcOrd="0" destOrd="0" parTransId="{BF093140-018C-41AC-8E42-F99C47DAC3F0}" sibTransId="{F1601770-5D75-450D-9DFC-EBC568EA9791}"/>
    <dgm:cxn modelId="{176E6018-670D-45BD-8366-9B019B0BE8CB}" type="presOf" srcId="{D0DE5CAB-8725-47E2-B521-535584777A3A}" destId="{4DD041A7-BB90-45DF-9A73-F3D3CF461186}" srcOrd="0" destOrd="0" presId="urn:microsoft.com/office/officeart/2005/8/layout/vList5"/>
    <dgm:cxn modelId="{968855B6-B7B7-4FC0-81AA-A2C6A9B4111C}" srcId="{604F9636-BBCF-4F21-861C-37BCA6915206}" destId="{833D5AE7-48C6-4821-BC8D-F79E380AF5DF}" srcOrd="1" destOrd="0" parTransId="{210F52A8-F2B2-42EB-A1C8-25DDF4D9A1C1}" sibTransId="{4494E7F3-3932-4AC4-A959-1C588E8A7E4C}"/>
    <dgm:cxn modelId="{80689915-D98D-456E-8BFB-2CA5783FD3A1}" type="presOf" srcId="{604F9636-BBCF-4F21-861C-37BCA6915206}" destId="{D2DDC7E9-63ED-4C2C-9374-DD8D6C648AEA}" srcOrd="0" destOrd="0" presId="urn:microsoft.com/office/officeart/2005/8/layout/vList5"/>
    <dgm:cxn modelId="{7342943F-63A9-4FD2-9C65-8A4273F678DC}" type="presOf" srcId="{833D5AE7-48C6-4821-BC8D-F79E380AF5DF}" destId="{830AA9D4-64FA-4CD8-BFA2-409F9C15EC03}" srcOrd="0" destOrd="1" presId="urn:microsoft.com/office/officeart/2005/8/layout/vList5"/>
    <dgm:cxn modelId="{E0EEA6A9-C1E6-4654-8173-E1CCC59923D7}" srcId="{BEE4469C-AD33-4C79-A5CD-CE4051A145EB}" destId="{9161E58D-F245-44C5-8E49-1CB4B511E14B}" srcOrd="0" destOrd="0" parTransId="{13E36C28-BFAC-47CE-A403-92B8B6B223BE}" sibTransId="{CB92A311-1F0D-4EBA-A035-908A0ED16112}"/>
    <dgm:cxn modelId="{AB804548-2794-4944-A28C-9AA87866BB9F}" srcId="{0326CA9C-D941-4315-B425-0D2B6B7C27A2}" destId="{3DC29DDC-D5F4-40C7-BF8C-A8184225B194}" srcOrd="1" destOrd="0" parTransId="{67D0C2C6-D315-40EC-BA2F-7E10B7CE36F1}" sibTransId="{C7796A21-7492-48AC-858D-2F417F2C775F}"/>
    <dgm:cxn modelId="{BDF68588-5E1A-4609-B002-43B89D096078}" srcId="{D0DE5CAB-8725-47E2-B521-535584777A3A}" destId="{604F9636-BBCF-4F21-861C-37BCA6915206}" srcOrd="3" destOrd="0" parTransId="{969BFF6F-5286-490F-A17E-515BE9E71014}" sibTransId="{4D9DEDC6-C762-4368-A881-3C31947BA304}"/>
    <dgm:cxn modelId="{B8DF24F8-56F1-4857-B77B-38886DAC2933}" type="presOf" srcId="{5FAF2815-D3BE-4681-B76B-9477041A1169}" destId="{83DC31BC-834E-44B1-BA72-6DF2BE043E98}" srcOrd="0" destOrd="0" presId="urn:microsoft.com/office/officeart/2005/8/layout/vList5"/>
    <dgm:cxn modelId="{61D588D4-64EA-41CF-8937-C077F78EF346}" srcId="{D0DE5CAB-8725-47E2-B521-535584777A3A}" destId="{0326CA9C-D941-4315-B425-0D2B6B7C27A2}" srcOrd="1" destOrd="0" parTransId="{3B780821-86D3-4FA1-A27C-8A37693DCCF8}" sibTransId="{293C6CC4-2E28-48C7-AA84-B3F422AF4C5A}"/>
    <dgm:cxn modelId="{EB544EA9-2393-4E43-9049-6393046A2638}" type="presOf" srcId="{C0AA4EED-D220-494B-8563-15D748E2AB58}" destId="{BAC07425-83E9-44E9-8D7D-F1A57EBC5E3E}" srcOrd="0" destOrd="0" presId="urn:microsoft.com/office/officeart/2005/8/layout/vList5"/>
    <dgm:cxn modelId="{2DE211F2-66DF-47AE-8EB6-DC4A4F8CFC48}" type="presOf" srcId="{C5DEAE8C-645F-4B9A-836C-68809FF18B17}" destId="{830AA9D4-64FA-4CD8-BFA2-409F9C15EC03}" srcOrd="0" destOrd="0" presId="urn:microsoft.com/office/officeart/2005/8/layout/vList5"/>
    <dgm:cxn modelId="{DD8808CC-05BB-4764-9FEB-6212CED2C9F2}" srcId="{D0DE5CAB-8725-47E2-B521-535584777A3A}" destId="{6C1BAAF0-0328-4268-B333-6F37F5D10044}" srcOrd="2" destOrd="0" parTransId="{EEFF5EF8-01A8-4178-9EC0-31C11B7BE337}" sibTransId="{FA18631C-F4C3-41A1-9582-CF00BBCA6B77}"/>
    <dgm:cxn modelId="{72606613-9AAB-4B6D-90BC-F8944A36F7F6}" srcId="{0326CA9C-D941-4315-B425-0D2B6B7C27A2}" destId="{5FAF2815-D3BE-4681-B76B-9477041A1169}" srcOrd="0" destOrd="0" parTransId="{A12F0F70-505F-408A-B988-0133B6E6092A}" sibTransId="{D3A1D2FC-6180-450E-83D1-D68995089496}"/>
    <dgm:cxn modelId="{6CCE8FC2-66A8-4A18-BD1F-376890A4D928}" type="presParOf" srcId="{4DD041A7-BB90-45DF-9A73-F3D3CF461186}" destId="{03CC05A1-BEC8-4210-9275-E058AB6335A5}" srcOrd="0" destOrd="0" presId="urn:microsoft.com/office/officeart/2005/8/layout/vList5"/>
    <dgm:cxn modelId="{72C658EF-2D0C-4579-8B41-18FD9BC631FB}" type="presParOf" srcId="{03CC05A1-BEC8-4210-9275-E058AB6335A5}" destId="{DB4CF733-C824-4D93-9A82-2D640497C3B7}" srcOrd="0" destOrd="0" presId="urn:microsoft.com/office/officeart/2005/8/layout/vList5"/>
    <dgm:cxn modelId="{AFBC1A37-525B-46C4-88DC-BD8C9BC514FE}" type="presParOf" srcId="{03CC05A1-BEC8-4210-9275-E058AB6335A5}" destId="{6826D7FE-5BE5-417C-B5D1-C1C25FA0FEBC}" srcOrd="1" destOrd="0" presId="urn:microsoft.com/office/officeart/2005/8/layout/vList5"/>
    <dgm:cxn modelId="{4FDA55B1-97C5-4C70-A35E-D86ABCBDEC70}" type="presParOf" srcId="{4DD041A7-BB90-45DF-9A73-F3D3CF461186}" destId="{2F6A3A47-48BD-4628-BF6B-8A2C6D30CA56}" srcOrd="1" destOrd="0" presId="urn:microsoft.com/office/officeart/2005/8/layout/vList5"/>
    <dgm:cxn modelId="{926886EE-8285-441D-900B-1A6DA76FF6ED}" type="presParOf" srcId="{4DD041A7-BB90-45DF-9A73-F3D3CF461186}" destId="{14D5EA15-E033-403B-9E96-D98B4177B144}" srcOrd="2" destOrd="0" presId="urn:microsoft.com/office/officeart/2005/8/layout/vList5"/>
    <dgm:cxn modelId="{6DA20A06-4D36-4BB0-8934-1FC70E69DCB5}" type="presParOf" srcId="{14D5EA15-E033-403B-9E96-D98B4177B144}" destId="{0557F2F6-7AA3-4628-B1DF-C86BC720082E}" srcOrd="0" destOrd="0" presId="urn:microsoft.com/office/officeart/2005/8/layout/vList5"/>
    <dgm:cxn modelId="{E9C7DABC-3DA5-4FF1-ABDB-C09BD3578A78}" type="presParOf" srcId="{14D5EA15-E033-403B-9E96-D98B4177B144}" destId="{83DC31BC-834E-44B1-BA72-6DF2BE043E98}" srcOrd="1" destOrd="0" presId="urn:microsoft.com/office/officeart/2005/8/layout/vList5"/>
    <dgm:cxn modelId="{DF8C8826-F506-4E52-8C8E-5F8BA40B2692}" type="presParOf" srcId="{4DD041A7-BB90-45DF-9A73-F3D3CF461186}" destId="{36783B9C-427E-4621-BE65-93DD878653C2}" srcOrd="3" destOrd="0" presId="urn:microsoft.com/office/officeart/2005/8/layout/vList5"/>
    <dgm:cxn modelId="{1D14E9C5-6061-4178-B67C-C854E5B41852}" type="presParOf" srcId="{4DD041A7-BB90-45DF-9A73-F3D3CF461186}" destId="{C425C04E-4399-460E-905B-645DA3424E54}" srcOrd="4" destOrd="0" presId="urn:microsoft.com/office/officeart/2005/8/layout/vList5"/>
    <dgm:cxn modelId="{D9FFB943-45EB-423D-908B-AED118291629}" type="presParOf" srcId="{C425C04E-4399-460E-905B-645DA3424E54}" destId="{C67AC96F-5305-4160-86FA-23C0FA306ABA}" srcOrd="0" destOrd="0" presId="urn:microsoft.com/office/officeart/2005/8/layout/vList5"/>
    <dgm:cxn modelId="{D7380EB0-4319-49A8-AC61-D1C1B4E929FB}" type="presParOf" srcId="{C425C04E-4399-460E-905B-645DA3424E54}" destId="{BAC07425-83E9-44E9-8D7D-F1A57EBC5E3E}" srcOrd="1" destOrd="0" presId="urn:microsoft.com/office/officeart/2005/8/layout/vList5"/>
    <dgm:cxn modelId="{FC9F3BD7-2B46-4195-B65F-7C3EEDDE9D44}" type="presParOf" srcId="{4DD041A7-BB90-45DF-9A73-F3D3CF461186}" destId="{60135FA1-7F41-44A8-A654-51997EC5DA78}" srcOrd="5" destOrd="0" presId="urn:microsoft.com/office/officeart/2005/8/layout/vList5"/>
    <dgm:cxn modelId="{ADA19ABD-3C17-4A52-9B87-6E778686C053}" type="presParOf" srcId="{4DD041A7-BB90-45DF-9A73-F3D3CF461186}" destId="{B1B5CF70-1AE8-4F9D-8EA9-ECB5A4B3FDC4}" srcOrd="6" destOrd="0" presId="urn:microsoft.com/office/officeart/2005/8/layout/vList5"/>
    <dgm:cxn modelId="{D18B055A-5E36-4A6D-B1E7-144A3AD82773}" type="presParOf" srcId="{B1B5CF70-1AE8-4F9D-8EA9-ECB5A4B3FDC4}" destId="{D2DDC7E9-63ED-4C2C-9374-DD8D6C648AEA}" srcOrd="0" destOrd="0" presId="urn:microsoft.com/office/officeart/2005/8/layout/vList5"/>
    <dgm:cxn modelId="{6A4A3184-A8A7-4B99-B020-75B56B1057C8}" type="presParOf" srcId="{B1B5CF70-1AE8-4F9D-8EA9-ECB5A4B3FDC4}" destId="{830AA9D4-64FA-4CD8-BFA2-409F9C15EC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87476F-FF23-4511-8BF6-6651415F41B2}" type="doc">
      <dgm:prSet loTypeId="urn:microsoft.com/office/officeart/2005/8/layout/chevron2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BC748B0-4026-4D2F-BB01-EF4C5D2373A4}">
      <dgm:prSet phldrT="[Текст]" custT="1"/>
      <dgm:spPr/>
      <dgm:t>
        <a:bodyPr/>
        <a:lstStyle/>
        <a:p>
          <a:endParaRPr lang="ru-RU" alt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altLang="ru-RU" sz="2000" b="1" dirty="0" smtClean="0">
              <a:latin typeface="Times New Roman" pitchFamily="18" charset="0"/>
              <a:cs typeface="Times New Roman" pitchFamily="18" charset="0"/>
            </a:rPr>
            <a:t>4957</a:t>
          </a:r>
          <a:endParaRPr lang="ru-RU" sz="2000" b="1" dirty="0"/>
        </a:p>
      </dgm:t>
    </dgm:pt>
    <dgm:pt modelId="{2056D1B3-0091-441B-8E13-03BA4370B7A6}" type="parTrans" cxnId="{3F6E3F51-25BA-4ED3-AA4B-FBC9F1406285}">
      <dgm:prSet/>
      <dgm:spPr/>
      <dgm:t>
        <a:bodyPr/>
        <a:lstStyle/>
        <a:p>
          <a:endParaRPr lang="ru-RU" sz="1800"/>
        </a:p>
      </dgm:t>
    </dgm:pt>
    <dgm:pt modelId="{35212479-968E-4FAD-9BB3-AED8BA47410A}" type="sibTrans" cxnId="{3F6E3F51-25BA-4ED3-AA4B-FBC9F1406285}">
      <dgm:prSet/>
      <dgm:spPr/>
      <dgm:t>
        <a:bodyPr/>
        <a:lstStyle/>
        <a:p>
          <a:endParaRPr lang="ru-RU" sz="1800"/>
        </a:p>
      </dgm:t>
    </dgm:pt>
    <dgm:pt modelId="{CE592214-7288-4645-9EB5-FAC8860455D4}">
      <dgm:prSet phldrT="[Текст]" custT="1"/>
      <dgm:spPr/>
      <dgm:t>
        <a:bodyPr/>
        <a:lstStyle/>
        <a:p>
          <a:r>
            <a:rPr lang="ru-RU" altLang="ru-RU" sz="1800" dirty="0" smtClean="0">
              <a:latin typeface="Times New Roman" pitchFamily="18" charset="0"/>
              <a:cs typeface="Times New Roman" pitchFamily="18" charset="0"/>
            </a:rPr>
            <a:t>пенсии по инвалидности </a:t>
          </a:r>
          <a:endParaRPr lang="ru-RU" sz="1800" dirty="0"/>
        </a:p>
      </dgm:t>
    </dgm:pt>
    <dgm:pt modelId="{B01A3767-8F3E-4D1D-AA02-F652028B06A4}" type="parTrans" cxnId="{BF14BF1B-A24E-4C51-BE7F-BC753E1C2D05}">
      <dgm:prSet/>
      <dgm:spPr/>
      <dgm:t>
        <a:bodyPr/>
        <a:lstStyle/>
        <a:p>
          <a:endParaRPr lang="ru-RU" sz="1800"/>
        </a:p>
      </dgm:t>
    </dgm:pt>
    <dgm:pt modelId="{A7A6987F-AD3D-4D5C-B0BA-9842487E8202}" type="sibTrans" cxnId="{BF14BF1B-A24E-4C51-BE7F-BC753E1C2D05}">
      <dgm:prSet/>
      <dgm:spPr/>
      <dgm:t>
        <a:bodyPr/>
        <a:lstStyle/>
        <a:p>
          <a:endParaRPr lang="ru-RU" sz="1800"/>
        </a:p>
      </dgm:t>
    </dgm:pt>
    <dgm:pt modelId="{05BCDB16-D9BF-4C66-8B1D-A2B4BCE90BF2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60</a:t>
          </a:r>
          <a:endParaRPr lang="ru-RU" sz="2000" b="1" dirty="0"/>
        </a:p>
      </dgm:t>
    </dgm:pt>
    <dgm:pt modelId="{26A45089-A141-45DE-A92C-FC6C81E0A679}" type="parTrans" cxnId="{687E507E-F1C1-42BE-9688-3D165CD9C94A}">
      <dgm:prSet/>
      <dgm:spPr/>
      <dgm:t>
        <a:bodyPr/>
        <a:lstStyle/>
        <a:p>
          <a:endParaRPr lang="ru-RU" sz="1800"/>
        </a:p>
      </dgm:t>
    </dgm:pt>
    <dgm:pt modelId="{2C1FDD94-4851-484A-ADB5-AD120494BFC3}" type="sibTrans" cxnId="{687E507E-F1C1-42BE-9688-3D165CD9C94A}">
      <dgm:prSet/>
      <dgm:spPr/>
      <dgm:t>
        <a:bodyPr/>
        <a:lstStyle/>
        <a:p>
          <a:endParaRPr lang="ru-RU" sz="1800"/>
        </a:p>
      </dgm:t>
    </dgm:pt>
    <dgm:pt modelId="{34B734A4-F37D-4831-9DA1-7B6F89A950D6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досрочные пенсии по старости безработным гражданам по предложению органов службы  занятости  </a:t>
          </a:r>
          <a:endParaRPr lang="ru-RU" sz="1800" dirty="0"/>
        </a:p>
      </dgm:t>
    </dgm:pt>
    <dgm:pt modelId="{8F2C9D1D-4A03-4C7D-849A-90C5AFA68D18}" type="parTrans" cxnId="{878CC3DD-951C-489B-BA1E-9C2ECA15445F}">
      <dgm:prSet/>
      <dgm:spPr/>
      <dgm:t>
        <a:bodyPr/>
        <a:lstStyle/>
        <a:p>
          <a:endParaRPr lang="ru-RU" sz="1800"/>
        </a:p>
      </dgm:t>
    </dgm:pt>
    <dgm:pt modelId="{D3CFAA5E-91AB-4551-8DCA-C9E4A058F6F7}" type="sibTrans" cxnId="{878CC3DD-951C-489B-BA1E-9C2ECA15445F}">
      <dgm:prSet/>
      <dgm:spPr/>
      <dgm:t>
        <a:bodyPr/>
        <a:lstStyle/>
        <a:p>
          <a:endParaRPr lang="ru-RU" sz="1800"/>
        </a:p>
      </dgm:t>
    </dgm:pt>
    <dgm:pt modelId="{72FE7042-392D-45D6-A12D-C6A528AD618F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362</a:t>
          </a:r>
          <a:endParaRPr lang="ru-RU" sz="2000" b="1" dirty="0"/>
        </a:p>
      </dgm:t>
    </dgm:pt>
    <dgm:pt modelId="{C6B8E093-FC23-410B-8C98-0C646FBD6E41}" type="parTrans" cxnId="{A5EE55AE-1251-466D-93E8-F22C56616799}">
      <dgm:prSet/>
      <dgm:spPr/>
      <dgm:t>
        <a:bodyPr/>
        <a:lstStyle/>
        <a:p>
          <a:endParaRPr lang="ru-RU" sz="1800"/>
        </a:p>
      </dgm:t>
    </dgm:pt>
    <dgm:pt modelId="{53CFCC46-7600-440F-9C85-08A0C1A7DB96}" type="sibTrans" cxnId="{A5EE55AE-1251-466D-93E8-F22C56616799}">
      <dgm:prSet/>
      <dgm:spPr/>
      <dgm:t>
        <a:bodyPr/>
        <a:lstStyle/>
        <a:p>
          <a:endParaRPr lang="ru-RU" sz="1800"/>
        </a:p>
      </dgm:t>
    </dgm:pt>
    <dgm:pt modelId="{8F4A6D8B-3837-42C7-9B6F-68D178B6BC1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страховые пенсии по старости получателям пенсии по случаю потери кормильца при достижении возраста 80 лет</a:t>
          </a:r>
          <a:endParaRPr lang="ru-RU" sz="1800" dirty="0"/>
        </a:p>
      </dgm:t>
    </dgm:pt>
    <dgm:pt modelId="{A0869AF9-006B-4BFA-A8E1-E3B4ED881BE7}" type="parTrans" cxnId="{31E5B0D7-F026-4499-8DAD-92B73829CCBA}">
      <dgm:prSet/>
      <dgm:spPr/>
      <dgm:t>
        <a:bodyPr/>
        <a:lstStyle/>
        <a:p>
          <a:endParaRPr lang="ru-RU" sz="1800"/>
        </a:p>
      </dgm:t>
    </dgm:pt>
    <dgm:pt modelId="{A8750049-EB1A-4333-8C1D-51932617E605}" type="sibTrans" cxnId="{31E5B0D7-F026-4499-8DAD-92B73829CCBA}">
      <dgm:prSet/>
      <dgm:spPr/>
      <dgm:t>
        <a:bodyPr/>
        <a:lstStyle/>
        <a:p>
          <a:endParaRPr lang="ru-RU" sz="1800"/>
        </a:p>
      </dgm:t>
    </dgm:pt>
    <dgm:pt modelId="{4F43BD35-7E55-44D5-A48C-0BE611E294AE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dirty="0" smtClean="0">
              <a:latin typeface="+mn-lt"/>
              <a:cs typeface="Times New Roman" pitchFamily="18" charset="0"/>
            </a:rPr>
            <a:t>1781</a:t>
          </a:r>
          <a:endParaRPr lang="ru-RU" sz="1800" b="1" dirty="0">
            <a:latin typeface="+mn-lt"/>
          </a:endParaRPr>
        </a:p>
      </dgm:t>
    </dgm:pt>
    <dgm:pt modelId="{D0C8CD65-6C41-42C6-80B7-75F1508434AE}" type="parTrans" cxnId="{4B87C3BB-A8AF-4112-A360-05677DD68F22}">
      <dgm:prSet/>
      <dgm:spPr/>
      <dgm:t>
        <a:bodyPr/>
        <a:lstStyle/>
        <a:p>
          <a:endParaRPr lang="ru-RU"/>
        </a:p>
      </dgm:t>
    </dgm:pt>
    <dgm:pt modelId="{A63F0B2A-9ECF-4010-97D4-BF4C09B30776}" type="sibTrans" cxnId="{4B87C3BB-A8AF-4112-A360-05677DD68F22}">
      <dgm:prSet/>
      <dgm:spPr/>
      <dgm:t>
        <a:bodyPr/>
        <a:lstStyle/>
        <a:p>
          <a:endParaRPr lang="ru-RU"/>
        </a:p>
      </dgm:t>
    </dgm:pt>
    <dgm:pt modelId="{D7331967-8C30-48A0-B915-1CF1FF05E341}">
      <dgm:prSet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страховые (социальные) пенсии по случаю потери кормильца детям умершего кормильца, не достигшим возраста 18 лет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 (данная норма действует с 01.01.2024)</a:t>
          </a:r>
          <a:endParaRPr lang="ru-RU" sz="1800" dirty="0"/>
        </a:p>
      </dgm:t>
    </dgm:pt>
    <dgm:pt modelId="{9C450108-CCC3-4C49-8B26-A17FD566624D}" type="parTrans" cxnId="{EBFF31E2-4D24-49C3-AF94-9147FEE3E71F}">
      <dgm:prSet/>
      <dgm:spPr/>
      <dgm:t>
        <a:bodyPr/>
        <a:lstStyle/>
        <a:p>
          <a:endParaRPr lang="ru-RU"/>
        </a:p>
      </dgm:t>
    </dgm:pt>
    <dgm:pt modelId="{07F186F4-60EC-4821-9BF0-3DB9369BC41D}" type="sibTrans" cxnId="{EBFF31E2-4D24-49C3-AF94-9147FEE3E71F}">
      <dgm:prSet/>
      <dgm:spPr/>
      <dgm:t>
        <a:bodyPr/>
        <a:lstStyle/>
        <a:p>
          <a:endParaRPr lang="ru-RU"/>
        </a:p>
      </dgm:t>
    </dgm:pt>
    <dgm:pt modelId="{18D29E0B-8355-468C-9743-D0004B430B49}" type="pres">
      <dgm:prSet presAssocID="{A487476F-FF23-4511-8BF6-6651415F41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A110576-DFA1-4542-B862-C97B087DAE86}" type="pres">
      <dgm:prSet presAssocID="{DBC748B0-4026-4D2F-BB01-EF4C5D2373A4}" presName="composite" presStyleCnt="0"/>
      <dgm:spPr/>
      <dgm:t>
        <a:bodyPr/>
        <a:lstStyle/>
        <a:p>
          <a:endParaRPr lang="ru-RU"/>
        </a:p>
      </dgm:t>
    </dgm:pt>
    <dgm:pt modelId="{A0610D4C-C212-47AB-BD8F-BE5A31FC4D0B}" type="pres">
      <dgm:prSet presAssocID="{DBC748B0-4026-4D2F-BB01-EF4C5D2373A4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E47E0-FD6C-442F-8336-2456D09D96DA}" type="pres">
      <dgm:prSet presAssocID="{DBC748B0-4026-4D2F-BB01-EF4C5D2373A4}" presName="descendantText" presStyleLbl="alignAcc1" presStyleIdx="0" presStyleCnt="4" custAng="0" custScaleX="69789" custScaleY="53825" custLinFactNeighborX="-15089" custLinFactNeighborY="30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D274B-CAA9-40D3-ADE2-2AC3B7AF27BB}" type="pres">
      <dgm:prSet presAssocID="{35212479-968E-4FAD-9BB3-AED8BA47410A}" presName="sp" presStyleCnt="0"/>
      <dgm:spPr/>
      <dgm:t>
        <a:bodyPr/>
        <a:lstStyle/>
        <a:p>
          <a:endParaRPr lang="ru-RU"/>
        </a:p>
      </dgm:t>
    </dgm:pt>
    <dgm:pt modelId="{9133E359-698D-4796-877E-92A805439C7E}" type="pres">
      <dgm:prSet presAssocID="{05BCDB16-D9BF-4C66-8B1D-A2B4BCE90BF2}" presName="composite" presStyleCnt="0"/>
      <dgm:spPr/>
      <dgm:t>
        <a:bodyPr/>
        <a:lstStyle/>
        <a:p>
          <a:endParaRPr lang="ru-RU"/>
        </a:p>
      </dgm:t>
    </dgm:pt>
    <dgm:pt modelId="{D2CF5DCD-D992-4070-BCF8-E92FDDBCF745}" type="pres">
      <dgm:prSet presAssocID="{05BCDB16-D9BF-4C66-8B1D-A2B4BCE90BF2}" presName="parentText" presStyleLbl="alignNode1" presStyleIdx="1" presStyleCnt="4" custLinFactNeighborX="0" custLinFactNeighborY="-713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6CD01-8564-466E-9707-6EFF1B541CC7}" type="pres">
      <dgm:prSet presAssocID="{05BCDB16-D9BF-4C66-8B1D-A2B4BCE90BF2}" presName="descendantText" presStyleLbl="alignAcc1" presStyleIdx="1" presStyleCnt="4" custScaleY="62979" custLinFactNeighborX="17" custLinFactNeighborY="16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9E9FA2-5581-4565-B0DD-5FE6DC7901D2}" type="pres">
      <dgm:prSet presAssocID="{2C1FDD94-4851-484A-ADB5-AD120494BFC3}" presName="sp" presStyleCnt="0"/>
      <dgm:spPr/>
      <dgm:t>
        <a:bodyPr/>
        <a:lstStyle/>
        <a:p>
          <a:endParaRPr lang="ru-RU"/>
        </a:p>
      </dgm:t>
    </dgm:pt>
    <dgm:pt modelId="{945F9C8F-BC93-403D-AA59-ACC2718D33C0}" type="pres">
      <dgm:prSet presAssocID="{72FE7042-392D-45D6-A12D-C6A528AD618F}" presName="composite" presStyleCnt="0"/>
      <dgm:spPr/>
      <dgm:t>
        <a:bodyPr/>
        <a:lstStyle/>
        <a:p>
          <a:endParaRPr lang="ru-RU"/>
        </a:p>
      </dgm:t>
    </dgm:pt>
    <dgm:pt modelId="{12915290-E2A0-469E-9717-1689E5FB7A94}" type="pres">
      <dgm:prSet presAssocID="{72FE7042-392D-45D6-A12D-C6A528AD618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9B457-8896-47C1-9DA3-6E9C29DC2333}" type="pres">
      <dgm:prSet presAssocID="{72FE7042-392D-45D6-A12D-C6A528AD618F}" presName="descendantText" presStyleLbl="alignAcc1" presStyleIdx="2" presStyleCnt="4" custScaleY="72132" custLinFactNeighborX="17" custLinFactNeighborY="25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76EC0A-A229-4A85-AFC1-CE5FE87BFE45}" type="pres">
      <dgm:prSet presAssocID="{53CFCC46-7600-440F-9C85-08A0C1A7DB96}" presName="sp" presStyleCnt="0"/>
      <dgm:spPr/>
      <dgm:t>
        <a:bodyPr/>
        <a:lstStyle/>
        <a:p>
          <a:endParaRPr lang="ru-RU"/>
        </a:p>
      </dgm:t>
    </dgm:pt>
    <dgm:pt modelId="{CE30920E-1573-4891-AD00-F265D1B55255}" type="pres">
      <dgm:prSet presAssocID="{4F43BD35-7E55-44D5-A48C-0BE611E294AE}" presName="composite" presStyleCnt="0"/>
      <dgm:spPr/>
      <dgm:t>
        <a:bodyPr/>
        <a:lstStyle/>
        <a:p>
          <a:endParaRPr lang="ru-RU"/>
        </a:p>
      </dgm:t>
    </dgm:pt>
    <dgm:pt modelId="{9799CF4D-B58F-4B05-9F5B-5C82B85074BF}" type="pres">
      <dgm:prSet presAssocID="{4F43BD35-7E55-44D5-A48C-0BE611E294AE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136475-8308-4819-B00D-3A6B4FFD5239}" type="pres">
      <dgm:prSet presAssocID="{4F43BD35-7E55-44D5-A48C-0BE611E294AE}" presName="descendantText" presStyleLbl="alignAcc1" presStyleIdx="3" presStyleCnt="4" custLinFactNeighborX="137" custLinFactNeighborY="2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88C315-087E-4C0B-B1FD-BB60BA81CFED}" type="presOf" srcId="{CE592214-7288-4645-9EB5-FAC8860455D4}" destId="{9B6E47E0-FD6C-442F-8336-2456D09D96DA}" srcOrd="0" destOrd="0" presId="urn:microsoft.com/office/officeart/2005/8/layout/chevron2"/>
    <dgm:cxn modelId="{745247B8-5B52-4082-BDB2-35F862E83A7E}" type="presOf" srcId="{34B734A4-F37D-4831-9DA1-7B6F89A950D6}" destId="{E766CD01-8564-466E-9707-6EFF1B541CC7}" srcOrd="0" destOrd="0" presId="urn:microsoft.com/office/officeart/2005/8/layout/chevron2"/>
    <dgm:cxn modelId="{878CC3DD-951C-489B-BA1E-9C2ECA15445F}" srcId="{05BCDB16-D9BF-4C66-8B1D-A2B4BCE90BF2}" destId="{34B734A4-F37D-4831-9DA1-7B6F89A950D6}" srcOrd="0" destOrd="0" parTransId="{8F2C9D1D-4A03-4C7D-849A-90C5AFA68D18}" sibTransId="{D3CFAA5E-91AB-4551-8DCA-C9E4A058F6F7}"/>
    <dgm:cxn modelId="{EBFF31E2-4D24-49C3-AF94-9147FEE3E71F}" srcId="{4F43BD35-7E55-44D5-A48C-0BE611E294AE}" destId="{D7331967-8C30-48A0-B915-1CF1FF05E341}" srcOrd="0" destOrd="0" parTransId="{9C450108-CCC3-4C49-8B26-A17FD566624D}" sibTransId="{07F186F4-60EC-4821-9BF0-3DB9369BC41D}"/>
    <dgm:cxn modelId="{1F517EC2-534B-480C-975F-131D4CBDC458}" type="presOf" srcId="{D7331967-8C30-48A0-B915-1CF1FF05E341}" destId="{CF136475-8308-4819-B00D-3A6B4FFD5239}" srcOrd="0" destOrd="0" presId="urn:microsoft.com/office/officeart/2005/8/layout/chevron2"/>
    <dgm:cxn modelId="{B6CE8F9E-8CF1-4974-8A89-A3CB1A95E417}" type="presOf" srcId="{A487476F-FF23-4511-8BF6-6651415F41B2}" destId="{18D29E0B-8355-468C-9743-D0004B430B49}" srcOrd="0" destOrd="0" presId="urn:microsoft.com/office/officeart/2005/8/layout/chevron2"/>
    <dgm:cxn modelId="{3F6E3F51-25BA-4ED3-AA4B-FBC9F1406285}" srcId="{A487476F-FF23-4511-8BF6-6651415F41B2}" destId="{DBC748B0-4026-4D2F-BB01-EF4C5D2373A4}" srcOrd="0" destOrd="0" parTransId="{2056D1B3-0091-441B-8E13-03BA4370B7A6}" sibTransId="{35212479-968E-4FAD-9BB3-AED8BA47410A}"/>
    <dgm:cxn modelId="{687E507E-F1C1-42BE-9688-3D165CD9C94A}" srcId="{A487476F-FF23-4511-8BF6-6651415F41B2}" destId="{05BCDB16-D9BF-4C66-8B1D-A2B4BCE90BF2}" srcOrd="1" destOrd="0" parTransId="{26A45089-A141-45DE-A92C-FC6C81E0A679}" sibTransId="{2C1FDD94-4851-484A-ADB5-AD120494BFC3}"/>
    <dgm:cxn modelId="{BF14BF1B-A24E-4C51-BE7F-BC753E1C2D05}" srcId="{DBC748B0-4026-4D2F-BB01-EF4C5D2373A4}" destId="{CE592214-7288-4645-9EB5-FAC8860455D4}" srcOrd="0" destOrd="0" parTransId="{B01A3767-8F3E-4D1D-AA02-F652028B06A4}" sibTransId="{A7A6987F-AD3D-4D5C-B0BA-9842487E8202}"/>
    <dgm:cxn modelId="{4B87C3BB-A8AF-4112-A360-05677DD68F22}" srcId="{A487476F-FF23-4511-8BF6-6651415F41B2}" destId="{4F43BD35-7E55-44D5-A48C-0BE611E294AE}" srcOrd="3" destOrd="0" parTransId="{D0C8CD65-6C41-42C6-80B7-75F1508434AE}" sibTransId="{A63F0B2A-9ECF-4010-97D4-BF4C09B30776}"/>
    <dgm:cxn modelId="{35D6784A-8036-41E6-9D61-31C80F1507E3}" type="presOf" srcId="{72FE7042-392D-45D6-A12D-C6A528AD618F}" destId="{12915290-E2A0-469E-9717-1689E5FB7A94}" srcOrd="0" destOrd="0" presId="urn:microsoft.com/office/officeart/2005/8/layout/chevron2"/>
    <dgm:cxn modelId="{D6B46A8B-E91D-4FAD-B26E-300210F1B616}" type="presOf" srcId="{05BCDB16-D9BF-4C66-8B1D-A2B4BCE90BF2}" destId="{D2CF5DCD-D992-4070-BCF8-E92FDDBCF745}" srcOrd="0" destOrd="0" presId="urn:microsoft.com/office/officeart/2005/8/layout/chevron2"/>
    <dgm:cxn modelId="{8772FA56-0A62-4573-8202-7B22E753DD70}" type="presOf" srcId="{DBC748B0-4026-4D2F-BB01-EF4C5D2373A4}" destId="{A0610D4C-C212-47AB-BD8F-BE5A31FC4D0B}" srcOrd="0" destOrd="0" presId="urn:microsoft.com/office/officeart/2005/8/layout/chevron2"/>
    <dgm:cxn modelId="{31E5B0D7-F026-4499-8DAD-92B73829CCBA}" srcId="{72FE7042-392D-45D6-A12D-C6A528AD618F}" destId="{8F4A6D8B-3837-42C7-9B6F-68D178B6BC13}" srcOrd="0" destOrd="0" parTransId="{A0869AF9-006B-4BFA-A8E1-E3B4ED881BE7}" sibTransId="{A8750049-EB1A-4333-8C1D-51932617E605}"/>
    <dgm:cxn modelId="{A5EE55AE-1251-466D-93E8-F22C56616799}" srcId="{A487476F-FF23-4511-8BF6-6651415F41B2}" destId="{72FE7042-392D-45D6-A12D-C6A528AD618F}" srcOrd="2" destOrd="0" parTransId="{C6B8E093-FC23-410B-8C98-0C646FBD6E41}" sibTransId="{53CFCC46-7600-440F-9C85-08A0C1A7DB96}"/>
    <dgm:cxn modelId="{7AE47A64-6C2D-4FB5-BEB4-26CE3188798C}" type="presOf" srcId="{4F43BD35-7E55-44D5-A48C-0BE611E294AE}" destId="{9799CF4D-B58F-4B05-9F5B-5C82B85074BF}" srcOrd="0" destOrd="0" presId="urn:microsoft.com/office/officeart/2005/8/layout/chevron2"/>
    <dgm:cxn modelId="{BF753CB6-D15C-4E14-B5FD-C6EFECDA1BA7}" type="presOf" srcId="{8F4A6D8B-3837-42C7-9B6F-68D178B6BC13}" destId="{AA89B457-8896-47C1-9DA3-6E9C29DC2333}" srcOrd="0" destOrd="0" presId="urn:microsoft.com/office/officeart/2005/8/layout/chevron2"/>
    <dgm:cxn modelId="{2A7702E9-344C-4473-980D-EB94A26D410B}" type="presParOf" srcId="{18D29E0B-8355-468C-9743-D0004B430B49}" destId="{EA110576-DFA1-4542-B862-C97B087DAE86}" srcOrd="0" destOrd="0" presId="urn:microsoft.com/office/officeart/2005/8/layout/chevron2"/>
    <dgm:cxn modelId="{E82D79A1-3427-4374-9F28-F5D396306522}" type="presParOf" srcId="{EA110576-DFA1-4542-B862-C97B087DAE86}" destId="{A0610D4C-C212-47AB-BD8F-BE5A31FC4D0B}" srcOrd="0" destOrd="0" presId="urn:microsoft.com/office/officeart/2005/8/layout/chevron2"/>
    <dgm:cxn modelId="{F515B689-5D9D-4EDC-8756-3C6A3C448154}" type="presParOf" srcId="{EA110576-DFA1-4542-B862-C97B087DAE86}" destId="{9B6E47E0-FD6C-442F-8336-2456D09D96DA}" srcOrd="1" destOrd="0" presId="urn:microsoft.com/office/officeart/2005/8/layout/chevron2"/>
    <dgm:cxn modelId="{FEBC9BE9-FD2C-4527-8734-51A2D3252CD5}" type="presParOf" srcId="{18D29E0B-8355-468C-9743-D0004B430B49}" destId="{D6BD274B-CAA9-40D3-ADE2-2AC3B7AF27BB}" srcOrd="1" destOrd="0" presId="urn:microsoft.com/office/officeart/2005/8/layout/chevron2"/>
    <dgm:cxn modelId="{83BFC1FF-3196-43A9-AF4D-E9197CC4773C}" type="presParOf" srcId="{18D29E0B-8355-468C-9743-D0004B430B49}" destId="{9133E359-698D-4796-877E-92A805439C7E}" srcOrd="2" destOrd="0" presId="urn:microsoft.com/office/officeart/2005/8/layout/chevron2"/>
    <dgm:cxn modelId="{EB6312B4-C5A0-45A8-AABA-17BCB8372EB5}" type="presParOf" srcId="{9133E359-698D-4796-877E-92A805439C7E}" destId="{D2CF5DCD-D992-4070-BCF8-E92FDDBCF745}" srcOrd="0" destOrd="0" presId="urn:microsoft.com/office/officeart/2005/8/layout/chevron2"/>
    <dgm:cxn modelId="{B50C3672-0951-4A23-B3CC-735FB4B5E704}" type="presParOf" srcId="{9133E359-698D-4796-877E-92A805439C7E}" destId="{E766CD01-8564-466E-9707-6EFF1B541CC7}" srcOrd="1" destOrd="0" presId="urn:microsoft.com/office/officeart/2005/8/layout/chevron2"/>
    <dgm:cxn modelId="{49204B14-6D37-4E90-9EF9-CAE14DC54667}" type="presParOf" srcId="{18D29E0B-8355-468C-9743-D0004B430B49}" destId="{839E9FA2-5581-4565-B0DD-5FE6DC7901D2}" srcOrd="3" destOrd="0" presId="urn:microsoft.com/office/officeart/2005/8/layout/chevron2"/>
    <dgm:cxn modelId="{96C20EEA-169E-4046-8613-E84ABF877091}" type="presParOf" srcId="{18D29E0B-8355-468C-9743-D0004B430B49}" destId="{945F9C8F-BC93-403D-AA59-ACC2718D33C0}" srcOrd="4" destOrd="0" presId="urn:microsoft.com/office/officeart/2005/8/layout/chevron2"/>
    <dgm:cxn modelId="{D1055303-2905-46E5-A247-FA0AEE950692}" type="presParOf" srcId="{945F9C8F-BC93-403D-AA59-ACC2718D33C0}" destId="{12915290-E2A0-469E-9717-1689E5FB7A94}" srcOrd="0" destOrd="0" presId="urn:microsoft.com/office/officeart/2005/8/layout/chevron2"/>
    <dgm:cxn modelId="{33C1978D-3F4B-4112-9BD7-E077057BB43B}" type="presParOf" srcId="{945F9C8F-BC93-403D-AA59-ACC2718D33C0}" destId="{AA89B457-8896-47C1-9DA3-6E9C29DC2333}" srcOrd="1" destOrd="0" presId="urn:microsoft.com/office/officeart/2005/8/layout/chevron2"/>
    <dgm:cxn modelId="{331546BC-349C-4832-B712-A77B30461611}" type="presParOf" srcId="{18D29E0B-8355-468C-9743-D0004B430B49}" destId="{6D76EC0A-A229-4A85-AFC1-CE5FE87BFE45}" srcOrd="5" destOrd="0" presId="urn:microsoft.com/office/officeart/2005/8/layout/chevron2"/>
    <dgm:cxn modelId="{6D74648D-2C94-494E-B8D4-9ED68B87B505}" type="presParOf" srcId="{18D29E0B-8355-468C-9743-D0004B430B49}" destId="{CE30920E-1573-4891-AD00-F265D1B55255}" srcOrd="6" destOrd="0" presId="urn:microsoft.com/office/officeart/2005/8/layout/chevron2"/>
    <dgm:cxn modelId="{74A04312-D0C5-435C-A197-0F34A887AB1A}" type="presParOf" srcId="{CE30920E-1573-4891-AD00-F265D1B55255}" destId="{9799CF4D-B58F-4B05-9F5B-5C82B85074BF}" srcOrd="0" destOrd="0" presId="urn:microsoft.com/office/officeart/2005/8/layout/chevron2"/>
    <dgm:cxn modelId="{4F08C4A5-5678-4AB5-8500-0D7F0B94DE31}" type="presParOf" srcId="{CE30920E-1573-4891-AD00-F265D1B55255}" destId="{CF136475-8308-4819-B00D-3A6B4FFD523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725D39-037A-4E6E-9219-F54169A05D8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315510-67FF-4392-9253-46F83E1157F3}">
      <dgm:prSet phldrT="[Текст]" custT="1"/>
      <dgm:spPr/>
      <dgm:t>
        <a:bodyPr/>
        <a:lstStyle/>
        <a:p>
          <a:r>
            <a:rPr lang="ru-RU" sz="2000" b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Стоимость набора социальных услуг* </a:t>
          </a:r>
        </a:p>
        <a:p>
          <a:r>
            <a:rPr lang="ru-RU" sz="2000" b="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в 2025 году </a:t>
          </a:r>
          <a:r>
            <a:rPr lang="ru-RU" sz="20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1 728,46 руб.</a:t>
          </a:r>
        </a:p>
        <a:p>
          <a:r>
            <a:rPr lang="ru-RU" sz="2000" b="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*входит в состав ЕДВ</a:t>
          </a:r>
          <a:endParaRPr lang="ru-RU" sz="2000" b="0" i="1" dirty="0">
            <a:solidFill>
              <a:schemeClr val="tx2">
                <a:lumMod val="75000"/>
              </a:schemeClr>
            </a:solidFill>
            <a:latin typeface="+mn-lt"/>
          </a:endParaRPr>
        </a:p>
      </dgm:t>
    </dgm:pt>
    <dgm:pt modelId="{52CBD162-3143-41AC-848D-D354D15C07E5}" type="parTrans" cxnId="{4ABA07E5-BF4D-46E5-A09C-3CEB06ECD50D}">
      <dgm:prSet/>
      <dgm:spPr/>
      <dgm:t>
        <a:bodyPr/>
        <a:lstStyle/>
        <a:p>
          <a:endParaRPr lang="ru-RU"/>
        </a:p>
      </dgm:t>
    </dgm:pt>
    <dgm:pt modelId="{D3E75C1C-C2D9-4D31-8F5A-ADF12B66AC45}" type="sibTrans" cxnId="{4ABA07E5-BF4D-46E5-A09C-3CEB06ECD50D}">
      <dgm:prSet/>
      <dgm:spPr/>
      <dgm:t>
        <a:bodyPr/>
        <a:lstStyle/>
        <a:p>
          <a:endParaRPr lang="ru-RU"/>
        </a:p>
      </dgm:t>
    </dgm:pt>
    <dgm:pt modelId="{568BAB51-3BDB-485E-AFFC-F53C57179691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Лекарственные препараты, для медицинского применения по рецептам, медицинские изделия по рецептам, специализированные продукты лечебного питания для детей-инвалидов</a:t>
          </a:r>
        </a:p>
        <a:p>
          <a:r>
            <a: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1 331,30 руб.</a:t>
          </a:r>
          <a:endParaRPr lang="ru-RU" sz="1600" dirty="0">
            <a:solidFill>
              <a:srgbClr val="CC3300"/>
            </a:solidFill>
          </a:endParaRPr>
        </a:p>
      </dgm:t>
    </dgm:pt>
    <dgm:pt modelId="{D317893A-1167-449C-B1BC-2CC4C1A77687}" type="parTrans" cxnId="{94FC466F-A839-4584-B4EC-5406D6D0F99F}">
      <dgm:prSet/>
      <dgm:spPr/>
      <dgm:t>
        <a:bodyPr/>
        <a:lstStyle/>
        <a:p>
          <a:endParaRPr lang="ru-RU"/>
        </a:p>
      </dgm:t>
    </dgm:pt>
    <dgm:pt modelId="{5BADAAFF-9295-4F72-A821-2078513F31CF}" type="sibTrans" cxnId="{94FC466F-A839-4584-B4EC-5406D6D0F99F}">
      <dgm:prSet/>
      <dgm:spPr/>
      <dgm:t>
        <a:bodyPr/>
        <a:lstStyle/>
        <a:p>
          <a:endParaRPr lang="ru-RU"/>
        </a:p>
      </dgm:t>
    </dgm:pt>
    <dgm:pt modelId="{83348565-9500-4E37-9E91-5C00BE48A110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Бесплатный проезд на пригородном железнодорожном транспорте, а также на междугородном транспорте к месту лечения  и обратно </a:t>
          </a:r>
        </a:p>
        <a:p>
          <a:r>
            <a: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191,21</a:t>
          </a:r>
          <a:r>
            <a:rPr lang="ru-RU" sz="16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руб. </a:t>
          </a:r>
          <a:endParaRPr lang="ru-RU" sz="1600" dirty="0">
            <a:solidFill>
              <a:srgbClr val="CC3300"/>
            </a:solidFill>
          </a:endParaRPr>
        </a:p>
      </dgm:t>
    </dgm:pt>
    <dgm:pt modelId="{77F9D052-9380-49FC-8E37-BD7615282E9B}" type="parTrans" cxnId="{DCEB896B-8730-4095-BBA7-2B23E4A7D8B6}">
      <dgm:prSet/>
      <dgm:spPr/>
      <dgm:t>
        <a:bodyPr/>
        <a:lstStyle/>
        <a:p>
          <a:endParaRPr lang="ru-RU"/>
        </a:p>
      </dgm:t>
    </dgm:pt>
    <dgm:pt modelId="{E8F79A46-6AE0-4004-A444-BE024F8794A9}" type="sibTrans" cxnId="{DCEB896B-8730-4095-BBA7-2B23E4A7D8B6}">
      <dgm:prSet/>
      <dgm:spPr/>
      <dgm:t>
        <a:bodyPr/>
        <a:lstStyle/>
        <a:p>
          <a:endParaRPr lang="ru-RU"/>
        </a:p>
      </dgm:t>
    </dgm:pt>
    <dgm:pt modelId="{A20A3928-037E-4074-A1BB-54895115AA9B}">
      <dgm:prSet custT="1"/>
      <dgm:spPr/>
      <dgm:t>
        <a:bodyPr/>
        <a:lstStyle/>
        <a:p>
          <a:r>
            <a:rPr lang="ru-RU" sz="16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Путевки на санаторно-курортное лечение для профилактики основных заболеваний  </a:t>
          </a:r>
        </a:p>
        <a:p>
          <a:r>
            <a:rPr lang="ru-RU" sz="16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205,95 руб.</a:t>
          </a:r>
          <a:endParaRPr lang="ru-RU" sz="1600" dirty="0">
            <a:solidFill>
              <a:srgbClr val="CC3300"/>
            </a:solidFill>
          </a:endParaRPr>
        </a:p>
      </dgm:t>
    </dgm:pt>
    <dgm:pt modelId="{402E4959-C223-4D05-87F7-51D929CC3287}" type="parTrans" cxnId="{4DC34A8E-F0B7-4CA1-8A7A-A2CF0F1669F0}">
      <dgm:prSet/>
      <dgm:spPr/>
      <dgm:t>
        <a:bodyPr/>
        <a:lstStyle/>
        <a:p>
          <a:endParaRPr lang="ru-RU"/>
        </a:p>
      </dgm:t>
    </dgm:pt>
    <dgm:pt modelId="{CEB110CA-1D9B-410B-A730-D51930DC202F}" type="sibTrans" cxnId="{4DC34A8E-F0B7-4CA1-8A7A-A2CF0F1669F0}">
      <dgm:prSet/>
      <dgm:spPr/>
      <dgm:t>
        <a:bodyPr/>
        <a:lstStyle/>
        <a:p>
          <a:endParaRPr lang="ru-RU"/>
        </a:p>
      </dgm:t>
    </dgm:pt>
    <dgm:pt modelId="{EE9E18C0-AF2F-4290-8254-5AD0195B0A52}" type="pres">
      <dgm:prSet presAssocID="{93725D39-037A-4E6E-9219-F54169A05D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F5E4F37-A9FE-404A-B06F-4F6BCDEA9327}" type="pres">
      <dgm:prSet presAssocID="{9B315510-67FF-4392-9253-46F83E1157F3}" presName="hierRoot1" presStyleCnt="0"/>
      <dgm:spPr/>
    </dgm:pt>
    <dgm:pt modelId="{910E451B-AAB6-47B1-A88C-2172A3347D6D}" type="pres">
      <dgm:prSet presAssocID="{9B315510-67FF-4392-9253-46F83E1157F3}" presName="composite" presStyleCnt="0"/>
      <dgm:spPr/>
    </dgm:pt>
    <dgm:pt modelId="{A8ECEC9F-20C4-465D-A953-D93550D6EC13}" type="pres">
      <dgm:prSet presAssocID="{9B315510-67FF-4392-9253-46F83E1157F3}" presName="background" presStyleLbl="node0" presStyleIdx="0" presStyleCnt="1"/>
      <dgm:spPr/>
    </dgm:pt>
    <dgm:pt modelId="{1A670976-3C0C-4307-B25D-6FDD90263AEA}" type="pres">
      <dgm:prSet presAssocID="{9B315510-67FF-4392-9253-46F83E1157F3}" presName="text" presStyleLbl="fgAcc0" presStyleIdx="0" presStyleCnt="1" custScaleX="239456" custScaleY="106039" custLinFactNeighborX="-1296" custLinFactNeighborY="-12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A32D93-6FAC-4E06-9684-81CD25A46133}" type="pres">
      <dgm:prSet presAssocID="{9B315510-67FF-4392-9253-46F83E1157F3}" presName="hierChild2" presStyleCnt="0"/>
      <dgm:spPr/>
    </dgm:pt>
    <dgm:pt modelId="{6BD71615-3F39-4533-9EC4-29381BF7A1D5}" type="pres">
      <dgm:prSet presAssocID="{D317893A-1167-449C-B1BC-2CC4C1A7768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62C4AA7-4453-4494-A51B-932A00239551}" type="pres">
      <dgm:prSet presAssocID="{568BAB51-3BDB-485E-AFFC-F53C57179691}" presName="hierRoot2" presStyleCnt="0"/>
      <dgm:spPr/>
    </dgm:pt>
    <dgm:pt modelId="{0268B977-514A-4DD5-A242-C6E852979E84}" type="pres">
      <dgm:prSet presAssocID="{568BAB51-3BDB-485E-AFFC-F53C57179691}" presName="composite2" presStyleCnt="0"/>
      <dgm:spPr/>
    </dgm:pt>
    <dgm:pt modelId="{25FD6F5C-4A55-44CA-AB3D-A23CFAE7F1AD}" type="pres">
      <dgm:prSet presAssocID="{568BAB51-3BDB-485E-AFFC-F53C57179691}" presName="background2" presStyleLbl="node2" presStyleIdx="0" presStyleCnt="3"/>
      <dgm:spPr/>
    </dgm:pt>
    <dgm:pt modelId="{4BD1AA64-7DEE-4BC9-A0B1-C8780D896355}" type="pres">
      <dgm:prSet presAssocID="{568BAB51-3BDB-485E-AFFC-F53C57179691}" presName="text2" presStyleLbl="fgAcc2" presStyleIdx="0" presStyleCnt="3" custScaleX="148119" custScaleY="122062" custLinFactNeighborY="-71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F2D8A2-9FFF-4AFF-AFCE-7105946B181A}" type="pres">
      <dgm:prSet presAssocID="{568BAB51-3BDB-485E-AFFC-F53C57179691}" presName="hierChild3" presStyleCnt="0"/>
      <dgm:spPr/>
    </dgm:pt>
    <dgm:pt modelId="{2206EB5E-FAD6-4DBE-83E1-243FD90F4A06}" type="pres">
      <dgm:prSet presAssocID="{402E4959-C223-4D05-87F7-51D929CC328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BD8D8354-B1EF-49DD-BBE3-64E94A9D5F1C}" type="pres">
      <dgm:prSet presAssocID="{A20A3928-037E-4074-A1BB-54895115AA9B}" presName="hierRoot2" presStyleCnt="0"/>
      <dgm:spPr/>
    </dgm:pt>
    <dgm:pt modelId="{9FD489B5-B078-4810-8FA1-571D705FB383}" type="pres">
      <dgm:prSet presAssocID="{A20A3928-037E-4074-A1BB-54895115AA9B}" presName="composite2" presStyleCnt="0"/>
      <dgm:spPr/>
    </dgm:pt>
    <dgm:pt modelId="{E934F68A-C199-4F9B-B353-CA9564A65D60}" type="pres">
      <dgm:prSet presAssocID="{A20A3928-037E-4074-A1BB-54895115AA9B}" presName="background2" presStyleLbl="node2" presStyleIdx="1" presStyleCnt="3"/>
      <dgm:spPr/>
    </dgm:pt>
    <dgm:pt modelId="{690DFF14-E768-4E57-A5A9-E4ADCB46D667}" type="pres">
      <dgm:prSet presAssocID="{A20A3928-037E-4074-A1BB-54895115AA9B}" presName="text2" presStyleLbl="fgAcc2" presStyleIdx="1" presStyleCnt="3" custScaleX="135391" custScaleY="118244" custLinFactNeighborX="-209" custLinFactNeighborY="-8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F24443B-45FF-4BAC-B355-10E239DD8433}" type="pres">
      <dgm:prSet presAssocID="{A20A3928-037E-4074-A1BB-54895115AA9B}" presName="hierChild3" presStyleCnt="0"/>
      <dgm:spPr/>
    </dgm:pt>
    <dgm:pt modelId="{B205A335-581F-4738-8F14-BD57ADB133D8}" type="pres">
      <dgm:prSet presAssocID="{77F9D052-9380-49FC-8E37-BD7615282E9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CEAD4A0B-CE26-46F2-8E5F-83B12DD1A99C}" type="pres">
      <dgm:prSet presAssocID="{83348565-9500-4E37-9E91-5C00BE48A110}" presName="hierRoot2" presStyleCnt="0"/>
      <dgm:spPr/>
    </dgm:pt>
    <dgm:pt modelId="{F69D726B-3BBB-4191-83B4-F5AC50F46AAD}" type="pres">
      <dgm:prSet presAssocID="{83348565-9500-4E37-9E91-5C00BE48A110}" presName="composite2" presStyleCnt="0"/>
      <dgm:spPr/>
    </dgm:pt>
    <dgm:pt modelId="{EC4C07B1-B097-41AA-A661-3AF3415FB355}" type="pres">
      <dgm:prSet presAssocID="{83348565-9500-4E37-9E91-5C00BE48A110}" presName="background2" presStyleLbl="node2" presStyleIdx="2" presStyleCnt="3"/>
      <dgm:spPr/>
    </dgm:pt>
    <dgm:pt modelId="{993E7053-781D-4CC1-9705-5F5F44F5C55F}" type="pres">
      <dgm:prSet presAssocID="{83348565-9500-4E37-9E91-5C00BE48A110}" presName="text2" presStyleLbl="fgAcc2" presStyleIdx="2" presStyleCnt="3" custScaleX="131390" custScaleY="112829" custLinFactNeighborX="-777" custLinFactNeighborY="-8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850B6D-66B5-4F94-8866-3CD1B416951C}" type="pres">
      <dgm:prSet presAssocID="{83348565-9500-4E37-9E91-5C00BE48A110}" presName="hierChild3" presStyleCnt="0"/>
      <dgm:spPr/>
    </dgm:pt>
  </dgm:ptLst>
  <dgm:cxnLst>
    <dgm:cxn modelId="{DCEB896B-8730-4095-BBA7-2B23E4A7D8B6}" srcId="{9B315510-67FF-4392-9253-46F83E1157F3}" destId="{83348565-9500-4E37-9E91-5C00BE48A110}" srcOrd="2" destOrd="0" parTransId="{77F9D052-9380-49FC-8E37-BD7615282E9B}" sibTransId="{E8F79A46-6AE0-4004-A444-BE024F8794A9}"/>
    <dgm:cxn modelId="{94FC466F-A839-4584-B4EC-5406D6D0F99F}" srcId="{9B315510-67FF-4392-9253-46F83E1157F3}" destId="{568BAB51-3BDB-485E-AFFC-F53C57179691}" srcOrd="0" destOrd="0" parTransId="{D317893A-1167-449C-B1BC-2CC4C1A77687}" sibTransId="{5BADAAFF-9295-4F72-A821-2078513F31CF}"/>
    <dgm:cxn modelId="{4DC34A8E-F0B7-4CA1-8A7A-A2CF0F1669F0}" srcId="{9B315510-67FF-4392-9253-46F83E1157F3}" destId="{A20A3928-037E-4074-A1BB-54895115AA9B}" srcOrd="1" destOrd="0" parTransId="{402E4959-C223-4D05-87F7-51D929CC3287}" sibTransId="{CEB110CA-1D9B-410B-A730-D51930DC202F}"/>
    <dgm:cxn modelId="{A00683B3-95C0-425F-910E-72C4ADC31D37}" type="presOf" srcId="{77F9D052-9380-49FC-8E37-BD7615282E9B}" destId="{B205A335-581F-4738-8F14-BD57ADB133D8}" srcOrd="0" destOrd="0" presId="urn:microsoft.com/office/officeart/2005/8/layout/hierarchy1"/>
    <dgm:cxn modelId="{53218B6E-0D1D-48FA-A396-60A8EDBDD46B}" type="presOf" srcId="{568BAB51-3BDB-485E-AFFC-F53C57179691}" destId="{4BD1AA64-7DEE-4BC9-A0B1-C8780D896355}" srcOrd="0" destOrd="0" presId="urn:microsoft.com/office/officeart/2005/8/layout/hierarchy1"/>
    <dgm:cxn modelId="{910F6076-2D4E-4E47-BFB3-BCA20793A24F}" type="presOf" srcId="{9B315510-67FF-4392-9253-46F83E1157F3}" destId="{1A670976-3C0C-4307-B25D-6FDD90263AEA}" srcOrd="0" destOrd="0" presId="urn:microsoft.com/office/officeart/2005/8/layout/hierarchy1"/>
    <dgm:cxn modelId="{7263AF9E-9DC3-4A4C-A21C-90055923077A}" type="presOf" srcId="{D317893A-1167-449C-B1BC-2CC4C1A77687}" destId="{6BD71615-3F39-4533-9EC4-29381BF7A1D5}" srcOrd="0" destOrd="0" presId="urn:microsoft.com/office/officeart/2005/8/layout/hierarchy1"/>
    <dgm:cxn modelId="{90C0F8E4-E982-4700-AFE4-843829D8C09A}" type="presOf" srcId="{402E4959-C223-4D05-87F7-51D929CC3287}" destId="{2206EB5E-FAD6-4DBE-83E1-243FD90F4A06}" srcOrd="0" destOrd="0" presId="urn:microsoft.com/office/officeart/2005/8/layout/hierarchy1"/>
    <dgm:cxn modelId="{4ABA07E5-BF4D-46E5-A09C-3CEB06ECD50D}" srcId="{93725D39-037A-4E6E-9219-F54169A05D86}" destId="{9B315510-67FF-4392-9253-46F83E1157F3}" srcOrd="0" destOrd="0" parTransId="{52CBD162-3143-41AC-848D-D354D15C07E5}" sibTransId="{D3E75C1C-C2D9-4D31-8F5A-ADF12B66AC45}"/>
    <dgm:cxn modelId="{8383DE2B-8E25-44D9-B9F7-45313D15088E}" type="presOf" srcId="{83348565-9500-4E37-9E91-5C00BE48A110}" destId="{993E7053-781D-4CC1-9705-5F5F44F5C55F}" srcOrd="0" destOrd="0" presId="urn:microsoft.com/office/officeart/2005/8/layout/hierarchy1"/>
    <dgm:cxn modelId="{99B84992-13F0-469F-B576-CA59B2AF5687}" type="presOf" srcId="{A20A3928-037E-4074-A1BB-54895115AA9B}" destId="{690DFF14-E768-4E57-A5A9-E4ADCB46D667}" srcOrd="0" destOrd="0" presId="urn:microsoft.com/office/officeart/2005/8/layout/hierarchy1"/>
    <dgm:cxn modelId="{00A10503-AA8B-48FB-A89C-21CDB66CE667}" type="presOf" srcId="{93725D39-037A-4E6E-9219-F54169A05D86}" destId="{EE9E18C0-AF2F-4290-8254-5AD0195B0A52}" srcOrd="0" destOrd="0" presId="urn:microsoft.com/office/officeart/2005/8/layout/hierarchy1"/>
    <dgm:cxn modelId="{A635FA4C-1CAD-4667-A013-EE8A758A7F99}" type="presParOf" srcId="{EE9E18C0-AF2F-4290-8254-5AD0195B0A52}" destId="{1F5E4F37-A9FE-404A-B06F-4F6BCDEA9327}" srcOrd="0" destOrd="0" presId="urn:microsoft.com/office/officeart/2005/8/layout/hierarchy1"/>
    <dgm:cxn modelId="{3257D191-EA83-4E32-8E6B-50C4966FBAF4}" type="presParOf" srcId="{1F5E4F37-A9FE-404A-B06F-4F6BCDEA9327}" destId="{910E451B-AAB6-47B1-A88C-2172A3347D6D}" srcOrd="0" destOrd="0" presId="urn:microsoft.com/office/officeart/2005/8/layout/hierarchy1"/>
    <dgm:cxn modelId="{6DA5A4A2-D6EB-411D-BA6F-ABD31942A126}" type="presParOf" srcId="{910E451B-AAB6-47B1-A88C-2172A3347D6D}" destId="{A8ECEC9F-20C4-465D-A953-D93550D6EC13}" srcOrd="0" destOrd="0" presId="urn:microsoft.com/office/officeart/2005/8/layout/hierarchy1"/>
    <dgm:cxn modelId="{1F1749AA-00C8-42C6-A668-DE6D64F846E0}" type="presParOf" srcId="{910E451B-AAB6-47B1-A88C-2172A3347D6D}" destId="{1A670976-3C0C-4307-B25D-6FDD90263AEA}" srcOrd="1" destOrd="0" presId="urn:microsoft.com/office/officeart/2005/8/layout/hierarchy1"/>
    <dgm:cxn modelId="{8939B172-9197-4BFD-83A9-07FF5261367F}" type="presParOf" srcId="{1F5E4F37-A9FE-404A-B06F-4F6BCDEA9327}" destId="{8CA32D93-6FAC-4E06-9684-81CD25A46133}" srcOrd="1" destOrd="0" presId="urn:microsoft.com/office/officeart/2005/8/layout/hierarchy1"/>
    <dgm:cxn modelId="{5BF54FFB-B5D4-446A-BDC9-A970DAAE8CB9}" type="presParOf" srcId="{8CA32D93-6FAC-4E06-9684-81CD25A46133}" destId="{6BD71615-3F39-4533-9EC4-29381BF7A1D5}" srcOrd="0" destOrd="0" presId="urn:microsoft.com/office/officeart/2005/8/layout/hierarchy1"/>
    <dgm:cxn modelId="{1ED216A7-31B7-4371-8BAA-DC83716216CD}" type="presParOf" srcId="{8CA32D93-6FAC-4E06-9684-81CD25A46133}" destId="{062C4AA7-4453-4494-A51B-932A00239551}" srcOrd="1" destOrd="0" presId="urn:microsoft.com/office/officeart/2005/8/layout/hierarchy1"/>
    <dgm:cxn modelId="{4CC7F829-F4AB-45F4-895B-D087B3B25C4F}" type="presParOf" srcId="{062C4AA7-4453-4494-A51B-932A00239551}" destId="{0268B977-514A-4DD5-A242-C6E852979E84}" srcOrd="0" destOrd="0" presId="urn:microsoft.com/office/officeart/2005/8/layout/hierarchy1"/>
    <dgm:cxn modelId="{9BC46EFA-2223-412D-9B89-5B7B0AB31390}" type="presParOf" srcId="{0268B977-514A-4DD5-A242-C6E852979E84}" destId="{25FD6F5C-4A55-44CA-AB3D-A23CFAE7F1AD}" srcOrd="0" destOrd="0" presId="urn:microsoft.com/office/officeart/2005/8/layout/hierarchy1"/>
    <dgm:cxn modelId="{656F461D-EF00-4B47-9325-F60FCB2915A0}" type="presParOf" srcId="{0268B977-514A-4DD5-A242-C6E852979E84}" destId="{4BD1AA64-7DEE-4BC9-A0B1-C8780D896355}" srcOrd="1" destOrd="0" presId="urn:microsoft.com/office/officeart/2005/8/layout/hierarchy1"/>
    <dgm:cxn modelId="{3833DDDE-5EE5-488E-9925-EC2024631012}" type="presParOf" srcId="{062C4AA7-4453-4494-A51B-932A00239551}" destId="{93F2D8A2-9FFF-4AFF-AFCE-7105946B181A}" srcOrd="1" destOrd="0" presId="urn:microsoft.com/office/officeart/2005/8/layout/hierarchy1"/>
    <dgm:cxn modelId="{8DDDAA53-A1E1-4AB3-AD4B-7BFFAF454125}" type="presParOf" srcId="{8CA32D93-6FAC-4E06-9684-81CD25A46133}" destId="{2206EB5E-FAD6-4DBE-83E1-243FD90F4A06}" srcOrd="2" destOrd="0" presId="urn:microsoft.com/office/officeart/2005/8/layout/hierarchy1"/>
    <dgm:cxn modelId="{8F5AF3AB-369C-41FC-8173-7CCAA2D2D357}" type="presParOf" srcId="{8CA32D93-6FAC-4E06-9684-81CD25A46133}" destId="{BD8D8354-B1EF-49DD-BBE3-64E94A9D5F1C}" srcOrd="3" destOrd="0" presId="urn:microsoft.com/office/officeart/2005/8/layout/hierarchy1"/>
    <dgm:cxn modelId="{1E841D6A-B663-4702-A1B1-658A8198235B}" type="presParOf" srcId="{BD8D8354-B1EF-49DD-BBE3-64E94A9D5F1C}" destId="{9FD489B5-B078-4810-8FA1-571D705FB383}" srcOrd="0" destOrd="0" presId="urn:microsoft.com/office/officeart/2005/8/layout/hierarchy1"/>
    <dgm:cxn modelId="{B5BF1E40-DDEF-4FC1-BACA-6DBC7DA4D838}" type="presParOf" srcId="{9FD489B5-B078-4810-8FA1-571D705FB383}" destId="{E934F68A-C199-4F9B-B353-CA9564A65D60}" srcOrd="0" destOrd="0" presId="urn:microsoft.com/office/officeart/2005/8/layout/hierarchy1"/>
    <dgm:cxn modelId="{1C3568A9-8FB0-4271-AF73-4B0EED389EB5}" type="presParOf" srcId="{9FD489B5-B078-4810-8FA1-571D705FB383}" destId="{690DFF14-E768-4E57-A5A9-E4ADCB46D667}" srcOrd="1" destOrd="0" presId="urn:microsoft.com/office/officeart/2005/8/layout/hierarchy1"/>
    <dgm:cxn modelId="{F1B9FA9F-9A91-4403-883C-37980164624A}" type="presParOf" srcId="{BD8D8354-B1EF-49DD-BBE3-64E94A9D5F1C}" destId="{7F24443B-45FF-4BAC-B355-10E239DD8433}" srcOrd="1" destOrd="0" presId="urn:microsoft.com/office/officeart/2005/8/layout/hierarchy1"/>
    <dgm:cxn modelId="{0C85586C-3FF2-47AD-98E4-5EED5D11ED39}" type="presParOf" srcId="{8CA32D93-6FAC-4E06-9684-81CD25A46133}" destId="{B205A335-581F-4738-8F14-BD57ADB133D8}" srcOrd="4" destOrd="0" presId="urn:microsoft.com/office/officeart/2005/8/layout/hierarchy1"/>
    <dgm:cxn modelId="{4F502893-07C0-46FD-A53E-D05FBAE6060A}" type="presParOf" srcId="{8CA32D93-6FAC-4E06-9684-81CD25A46133}" destId="{CEAD4A0B-CE26-46F2-8E5F-83B12DD1A99C}" srcOrd="5" destOrd="0" presId="urn:microsoft.com/office/officeart/2005/8/layout/hierarchy1"/>
    <dgm:cxn modelId="{BEFE329A-9E15-483D-8309-40AB6E1602B4}" type="presParOf" srcId="{CEAD4A0B-CE26-46F2-8E5F-83B12DD1A99C}" destId="{F69D726B-3BBB-4191-83B4-F5AC50F46AAD}" srcOrd="0" destOrd="0" presId="urn:microsoft.com/office/officeart/2005/8/layout/hierarchy1"/>
    <dgm:cxn modelId="{4434B86E-F24E-4E03-A364-9A63D31109B1}" type="presParOf" srcId="{F69D726B-3BBB-4191-83B4-F5AC50F46AAD}" destId="{EC4C07B1-B097-41AA-A661-3AF3415FB355}" srcOrd="0" destOrd="0" presId="urn:microsoft.com/office/officeart/2005/8/layout/hierarchy1"/>
    <dgm:cxn modelId="{B449C206-2CEF-45C0-9A45-6012E42386DD}" type="presParOf" srcId="{F69D726B-3BBB-4191-83B4-F5AC50F46AAD}" destId="{993E7053-781D-4CC1-9705-5F5F44F5C55F}" srcOrd="1" destOrd="0" presId="urn:microsoft.com/office/officeart/2005/8/layout/hierarchy1"/>
    <dgm:cxn modelId="{78CE8DE1-9519-465B-97CF-6F405B31A187}" type="presParOf" srcId="{CEAD4A0B-CE26-46F2-8E5F-83B12DD1A99C}" destId="{00850B6D-66B5-4F94-8866-3CD1B416951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5FA2A6-757F-488D-B95F-5C9B6DA40760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98406C-269F-4847-9D21-9A499C070372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chemeClr val="accent1">
                  <a:lumMod val="75000"/>
                </a:schemeClr>
              </a:solidFill>
            </a:rPr>
            <a:t>Кредитные организации</a:t>
          </a:r>
          <a:endParaRPr lang="ru-RU" sz="1600" b="1" dirty="0"/>
        </a:p>
      </dgm:t>
    </dgm:pt>
    <dgm:pt modelId="{8354C139-197A-480E-8F85-6C1F17B0D0A0}" type="parTrans" cxnId="{B08C000E-89DD-4100-8816-DDC811C0B25F}">
      <dgm:prSet/>
      <dgm:spPr/>
      <dgm:t>
        <a:bodyPr/>
        <a:lstStyle/>
        <a:p>
          <a:endParaRPr lang="ru-RU"/>
        </a:p>
      </dgm:t>
    </dgm:pt>
    <dgm:pt modelId="{0F825FAD-CF9B-4FEF-94AC-00FC440127DC}" type="sibTrans" cxnId="{B08C000E-89DD-4100-8816-DDC811C0B25F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298FA3EB-40B2-443C-B82F-61FAB99C50EE}">
      <dgm:prSet phldrT="[Текст]" custT="1"/>
      <dgm:spPr/>
      <dgm:t>
        <a:bodyPr/>
        <a:lstStyle/>
        <a:p>
          <a:pPr algn="l"/>
          <a:endParaRPr lang="ru-RU" sz="1600" dirty="0"/>
        </a:p>
      </dgm:t>
    </dgm:pt>
    <dgm:pt modelId="{E580370E-7FFC-452B-9FCE-0A518D553E5F}" type="parTrans" cxnId="{13B17C7F-3E90-4273-AD58-A2694592C236}">
      <dgm:prSet/>
      <dgm:spPr/>
      <dgm:t>
        <a:bodyPr/>
        <a:lstStyle/>
        <a:p>
          <a:endParaRPr lang="ru-RU"/>
        </a:p>
      </dgm:t>
    </dgm:pt>
    <dgm:pt modelId="{441CA645-8654-4706-8FF1-DFCBC570246C}" type="sibTrans" cxnId="{13B17C7F-3E90-4273-AD58-A2694592C236}">
      <dgm:prSet/>
      <dgm:spPr/>
      <dgm:t>
        <a:bodyPr/>
        <a:lstStyle/>
        <a:p>
          <a:endParaRPr lang="ru-RU"/>
        </a:p>
      </dgm:t>
    </dgm:pt>
    <dgm:pt modelId="{ECB2E274-4B25-4C89-8835-20ACFB908B7D}">
      <dgm:prSet phldrT="[Текст]" custT="1"/>
      <dgm:spPr/>
      <dgm:t>
        <a:bodyPr/>
        <a:lstStyle/>
        <a:p>
          <a:pPr algn="ctr"/>
          <a:r>
            <a:rPr lang="ru-RU" sz="1600" b="1" dirty="0" smtClean="0"/>
            <a:t> </a:t>
          </a:r>
          <a:r>
            <a:rPr lang="ru-RU" sz="1600" b="1" dirty="0" smtClean="0">
              <a:solidFill>
                <a:schemeClr val="accent1">
                  <a:lumMod val="75000"/>
                </a:schemeClr>
              </a:solidFill>
              <a:effectLst/>
            </a:rPr>
            <a:t> АО «Почта России»</a:t>
          </a:r>
          <a:endParaRPr lang="ru-RU" sz="1600" b="1" dirty="0">
            <a:solidFill>
              <a:schemeClr val="accent1">
                <a:lumMod val="75000"/>
              </a:schemeClr>
            </a:solidFill>
            <a:effectLst/>
          </a:endParaRPr>
        </a:p>
      </dgm:t>
    </dgm:pt>
    <dgm:pt modelId="{F2D76D38-09C5-494C-9452-0EB19C22B165}" type="sibTrans" cxnId="{EE1AE3D3-DFE7-4F69-9C7A-876C732A3C7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endParaRPr lang="ru-RU"/>
        </a:p>
      </dgm:t>
    </dgm:pt>
    <dgm:pt modelId="{7DEBB6BC-DD6D-48D3-B67B-750586001C68}" type="parTrans" cxnId="{EE1AE3D3-DFE7-4F69-9C7A-876C732A3C76}">
      <dgm:prSet/>
      <dgm:spPr/>
      <dgm:t>
        <a:bodyPr/>
        <a:lstStyle/>
        <a:p>
          <a:endParaRPr lang="ru-RU"/>
        </a:p>
      </dgm:t>
    </dgm:pt>
    <dgm:pt modelId="{EFDEC7F9-0EAC-4A7E-8074-B720C6203CC6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48278E56-3FD8-44C6-83AC-D1FEFE1CF59C}" type="sibTrans" cxnId="{A2712D17-D19B-466C-8EBF-C7843DD214EA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ru-RU"/>
        </a:p>
      </dgm:t>
    </dgm:pt>
    <dgm:pt modelId="{0068A6DA-5206-44BB-A991-0EFED8F76D5E}" type="parTrans" cxnId="{A2712D17-D19B-466C-8EBF-C7843DD214EA}">
      <dgm:prSet/>
      <dgm:spPr/>
      <dgm:t>
        <a:bodyPr/>
        <a:lstStyle/>
        <a:p>
          <a:endParaRPr lang="ru-RU"/>
        </a:p>
      </dgm:t>
    </dgm:pt>
    <dgm:pt modelId="{3FD60642-C490-4C4E-B412-E58A05127BD9}" type="pres">
      <dgm:prSet presAssocID="{B65FA2A6-757F-488D-B95F-5C9B6DA4076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1520B9C-B402-41D3-B318-AF858CDDE174}" type="pres">
      <dgm:prSet presAssocID="{B65FA2A6-757F-488D-B95F-5C9B6DA40760}" presName="Name1" presStyleCnt="0"/>
      <dgm:spPr/>
    </dgm:pt>
    <dgm:pt modelId="{A5D45D08-AEAB-4BC6-8BB8-CBCFBBB46724}" type="pres">
      <dgm:prSet presAssocID="{48278E56-3FD8-44C6-83AC-D1FEFE1CF59C}" presName="picture_1" presStyleCnt="0"/>
      <dgm:spPr/>
    </dgm:pt>
    <dgm:pt modelId="{EBCBCFC1-C4BD-445A-A42B-FE07FE9BC90B}" type="pres">
      <dgm:prSet presAssocID="{48278E56-3FD8-44C6-83AC-D1FEFE1CF59C}" presName="pictureRepeatNode" presStyleLbl="alignImgPlace1" presStyleIdx="0" presStyleCnt="3" custScaleX="84169" custScaleY="81082"/>
      <dgm:spPr/>
      <dgm:t>
        <a:bodyPr/>
        <a:lstStyle/>
        <a:p>
          <a:endParaRPr lang="ru-RU"/>
        </a:p>
      </dgm:t>
    </dgm:pt>
    <dgm:pt modelId="{CF8F44C9-81EB-48EE-BECE-B1CCBA20D9F1}" type="pres">
      <dgm:prSet presAssocID="{EFDEC7F9-0EAC-4A7E-8074-B720C6203CC6}" presName="text_1" presStyleLbl="node1" presStyleIdx="0" presStyleCnt="0" custScaleX="207927" custScaleY="52039" custLinFactY="-100000" custLinFactNeighborX="-9437" custLinFactNeighborY="-1206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9278C-0BFC-4D57-B079-5ADCC15A8A48}" type="pres">
      <dgm:prSet presAssocID="{F2D76D38-09C5-494C-9452-0EB19C22B165}" presName="picture_2" presStyleCnt="0"/>
      <dgm:spPr/>
    </dgm:pt>
    <dgm:pt modelId="{4CBFAE3A-E828-42FE-93F5-578330549324}" type="pres">
      <dgm:prSet presAssocID="{F2D76D38-09C5-494C-9452-0EB19C22B165}" presName="pictureRepeatNode" presStyleLbl="alignImgPlace1" presStyleIdx="1" presStyleCnt="3" custScaleX="116784" custScaleY="113434" custLinFactNeighborX="13666" custLinFactNeighborY="3216"/>
      <dgm:spPr/>
      <dgm:t>
        <a:bodyPr/>
        <a:lstStyle/>
        <a:p>
          <a:endParaRPr lang="ru-RU"/>
        </a:p>
      </dgm:t>
    </dgm:pt>
    <dgm:pt modelId="{E2C87C1D-3E0D-4595-803B-73C3FE4756CF}" type="pres">
      <dgm:prSet presAssocID="{ECB2E274-4B25-4C89-8835-20ACFB908B7D}" presName="line_2" presStyleLbl="parChTrans1D1" presStyleIdx="0" presStyleCnt="2" custLinFactY="244286" custLinFactNeighborX="2016" custLinFactNeighborY="300000"/>
      <dgm:spPr>
        <a:ln w="31750"/>
      </dgm:spPr>
    </dgm:pt>
    <dgm:pt modelId="{B1CEA073-8023-4541-A21C-7E3D6A10EF13}" type="pres">
      <dgm:prSet presAssocID="{ECB2E274-4B25-4C89-8835-20ACFB908B7D}" presName="textparent_2" presStyleLbl="node1" presStyleIdx="0" presStyleCnt="0"/>
      <dgm:spPr/>
    </dgm:pt>
    <dgm:pt modelId="{F9F3A68A-2E90-405C-952E-478ECECEB4FF}" type="pres">
      <dgm:prSet presAssocID="{ECB2E274-4B25-4C89-8835-20ACFB908B7D}" presName="text_2" presStyleLbl="revTx" presStyleIdx="0" presStyleCnt="2" custScaleX="2000000" custScaleY="54856" custLinFactX="-500000" custLinFactNeighborX="-588248" custLinFactNeighborY="-87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B85C19-2451-41A0-9858-913179EC91C1}" type="pres">
      <dgm:prSet presAssocID="{0F825FAD-CF9B-4FEF-94AC-00FC440127DC}" presName="picture_3" presStyleCnt="0"/>
      <dgm:spPr/>
    </dgm:pt>
    <dgm:pt modelId="{48A422FC-B209-4682-B38F-7C99766669E7}" type="pres">
      <dgm:prSet presAssocID="{0F825FAD-CF9B-4FEF-94AC-00FC440127DC}" presName="pictureRepeatNode" presStyleLbl="alignImgPlace1" presStyleIdx="2" presStyleCnt="3" custLinFactNeighborX="25725" custLinFactNeighborY="-11255"/>
      <dgm:spPr/>
      <dgm:t>
        <a:bodyPr/>
        <a:lstStyle/>
        <a:p>
          <a:endParaRPr lang="ru-RU"/>
        </a:p>
      </dgm:t>
    </dgm:pt>
    <dgm:pt modelId="{765E2818-6139-42F7-BE0F-23D21F51460A}" type="pres">
      <dgm:prSet presAssocID="{EE98406C-269F-4847-9D21-9A499C070372}" presName="line_3" presStyleLbl="parChTrans1D1" presStyleIdx="1" presStyleCnt="2"/>
      <dgm:spPr>
        <a:ln w="31750"/>
      </dgm:spPr>
    </dgm:pt>
    <dgm:pt modelId="{CB7096DC-DD53-4436-B655-4DEFD57E3978}" type="pres">
      <dgm:prSet presAssocID="{EE98406C-269F-4847-9D21-9A499C070372}" presName="textparent_3" presStyleLbl="node1" presStyleIdx="0" presStyleCnt="0"/>
      <dgm:spPr/>
    </dgm:pt>
    <dgm:pt modelId="{2FC4A1A5-49E3-4AD7-9A9C-8EF7D28E2B85}" type="pres">
      <dgm:prSet presAssocID="{EE98406C-269F-4847-9D21-9A499C070372}" presName="text_3" presStyleLbl="revTx" presStyleIdx="1" presStyleCnt="2" custScaleX="643769" custScaleY="21207" custLinFactX="-81289" custLinFactNeighborX="-100000" custLinFactNeighborY="-76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09483-FAB8-4D74-971F-8931D327FBD6}" type="presOf" srcId="{ECB2E274-4B25-4C89-8835-20ACFB908B7D}" destId="{F9F3A68A-2E90-405C-952E-478ECECEB4FF}" srcOrd="0" destOrd="0" presId="urn:microsoft.com/office/officeart/2008/layout/CircularPictureCallout"/>
    <dgm:cxn modelId="{6274229D-25B8-4C90-80C3-E97859003718}" type="presOf" srcId="{EFDEC7F9-0EAC-4A7E-8074-B720C6203CC6}" destId="{CF8F44C9-81EB-48EE-BECE-B1CCBA20D9F1}" srcOrd="0" destOrd="0" presId="urn:microsoft.com/office/officeart/2008/layout/CircularPictureCallout"/>
    <dgm:cxn modelId="{A2712D17-D19B-466C-8EBF-C7843DD214EA}" srcId="{B65FA2A6-757F-488D-B95F-5C9B6DA40760}" destId="{EFDEC7F9-0EAC-4A7E-8074-B720C6203CC6}" srcOrd="0" destOrd="0" parTransId="{0068A6DA-5206-44BB-A991-0EFED8F76D5E}" sibTransId="{48278E56-3FD8-44C6-83AC-D1FEFE1CF59C}"/>
    <dgm:cxn modelId="{13B17C7F-3E90-4273-AD58-A2694592C236}" srcId="{EE98406C-269F-4847-9D21-9A499C070372}" destId="{298FA3EB-40B2-443C-B82F-61FAB99C50EE}" srcOrd="0" destOrd="0" parTransId="{E580370E-7FFC-452B-9FCE-0A518D553E5F}" sibTransId="{441CA645-8654-4706-8FF1-DFCBC570246C}"/>
    <dgm:cxn modelId="{B08C000E-89DD-4100-8816-DDC811C0B25F}" srcId="{B65FA2A6-757F-488D-B95F-5C9B6DA40760}" destId="{EE98406C-269F-4847-9D21-9A499C070372}" srcOrd="2" destOrd="0" parTransId="{8354C139-197A-480E-8F85-6C1F17B0D0A0}" sibTransId="{0F825FAD-CF9B-4FEF-94AC-00FC440127DC}"/>
    <dgm:cxn modelId="{5E50D2E5-2AE2-4497-BB7A-F7B9282C826B}" type="presOf" srcId="{F2D76D38-09C5-494C-9452-0EB19C22B165}" destId="{4CBFAE3A-E828-42FE-93F5-578330549324}" srcOrd="0" destOrd="0" presId="urn:microsoft.com/office/officeart/2008/layout/CircularPictureCallout"/>
    <dgm:cxn modelId="{A37C32DD-F245-4B31-BBCD-5C82B520212D}" type="presOf" srcId="{298FA3EB-40B2-443C-B82F-61FAB99C50EE}" destId="{2FC4A1A5-49E3-4AD7-9A9C-8EF7D28E2B85}" srcOrd="0" destOrd="1" presId="urn:microsoft.com/office/officeart/2008/layout/CircularPictureCallout"/>
    <dgm:cxn modelId="{4CF31AA7-CB60-400A-9688-6BC48AFB985E}" type="presOf" srcId="{48278E56-3FD8-44C6-83AC-D1FEFE1CF59C}" destId="{EBCBCFC1-C4BD-445A-A42B-FE07FE9BC90B}" srcOrd="0" destOrd="0" presId="urn:microsoft.com/office/officeart/2008/layout/CircularPictureCallout"/>
    <dgm:cxn modelId="{EE1AE3D3-DFE7-4F69-9C7A-876C732A3C76}" srcId="{B65FA2A6-757F-488D-B95F-5C9B6DA40760}" destId="{ECB2E274-4B25-4C89-8835-20ACFB908B7D}" srcOrd="1" destOrd="0" parTransId="{7DEBB6BC-DD6D-48D3-B67B-750586001C68}" sibTransId="{F2D76D38-09C5-494C-9452-0EB19C22B165}"/>
    <dgm:cxn modelId="{D5C29396-3467-4DFF-A5C5-315FEBC38754}" type="presOf" srcId="{EE98406C-269F-4847-9D21-9A499C070372}" destId="{2FC4A1A5-49E3-4AD7-9A9C-8EF7D28E2B85}" srcOrd="0" destOrd="0" presId="urn:microsoft.com/office/officeart/2008/layout/CircularPictureCallout"/>
    <dgm:cxn modelId="{DFFC3FCA-D68A-4415-9A8C-1926AF52679E}" type="presOf" srcId="{B65FA2A6-757F-488D-B95F-5C9B6DA40760}" destId="{3FD60642-C490-4C4E-B412-E58A05127BD9}" srcOrd="0" destOrd="0" presId="urn:microsoft.com/office/officeart/2008/layout/CircularPictureCallout"/>
    <dgm:cxn modelId="{B315A84F-F7A4-4CFB-B7B7-E7974FAEA3CC}" type="presOf" srcId="{0F825FAD-CF9B-4FEF-94AC-00FC440127DC}" destId="{48A422FC-B209-4682-B38F-7C99766669E7}" srcOrd="0" destOrd="0" presId="urn:microsoft.com/office/officeart/2008/layout/CircularPictureCallout"/>
    <dgm:cxn modelId="{020A7843-AC23-4C9F-BAFC-9FE57C322378}" type="presParOf" srcId="{3FD60642-C490-4C4E-B412-E58A05127BD9}" destId="{51520B9C-B402-41D3-B318-AF858CDDE174}" srcOrd="0" destOrd="0" presId="urn:microsoft.com/office/officeart/2008/layout/CircularPictureCallout"/>
    <dgm:cxn modelId="{766DB625-E2BD-4D67-932D-CE32A1CEF787}" type="presParOf" srcId="{51520B9C-B402-41D3-B318-AF858CDDE174}" destId="{A5D45D08-AEAB-4BC6-8BB8-CBCFBBB46724}" srcOrd="0" destOrd="0" presId="urn:microsoft.com/office/officeart/2008/layout/CircularPictureCallout"/>
    <dgm:cxn modelId="{008AD876-5821-4CEF-B6CD-D1EDE1DF3E1B}" type="presParOf" srcId="{A5D45D08-AEAB-4BC6-8BB8-CBCFBBB46724}" destId="{EBCBCFC1-C4BD-445A-A42B-FE07FE9BC90B}" srcOrd="0" destOrd="0" presId="urn:microsoft.com/office/officeart/2008/layout/CircularPictureCallout"/>
    <dgm:cxn modelId="{46BC141F-46C9-44F5-BAC6-71F940F5B205}" type="presParOf" srcId="{51520B9C-B402-41D3-B318-AF858CDDE174}" destId="{CF8F44C9-81EB-48EE-BECE-B1CCBA20D9F1}" srcOrd="1" destOrd="0" presId="urn:microsoft.com/office/officeart/2008/layout/CircularPictureCallout"/>
    <dgm:cxn modelId="{393E9C12-8AEF-48B0-B394-994132D6E40F}" type="presParOf" srcId="{51520B9C-B402-41D3-B318-AF858CDDE174}" destId="{2BB9278C-0BFC-4D57-B079-5ADCC15A8A48}" srcOrd="2" destOrd="0" presId="urn:microsoft.com/office/officeart/2008/layout/CircularPictureCallout"/>
    <dgm:cxn modelId="{D57724F7-EC31-45CE-8F97-30513D52702A}" type="presParOf" srcId="{2BB9278C-0BFC-4D57-B079-5ADCC15A8A48}" destId="{4CBFAE3A-E828-42FE-93F5-578330549324}" srcOrd="0" destOrd="0" presId="urn:microsoft.com/office/officeart/2008/layout/CircularPictureCallout"/>
    <dgm:cxn modelId="{7729D8DA-B872-46B6-BA4C-C885DD2BB38E}" type="presParOf" srcId="{51520B9C-B402-41D3-B318-AF858CDDE174}" destId="{E2C87C1D-3E0D-4595-803B-73C3FE4756CF}" srcOrd="3" destOrd="0" presId="urn:microsoft.com/office/officeart/2008/layout/CircularPictureCallout"/>
    <dgm:cxn modelId="{300D9001-EA3D-4AD4-BA05-FED56C20A0C0}" type="presParOf" srcId="{51520B9C-B402-41D3-B318-AF858CDDE174}" destId="{B1CEA073-8023-4541-A21C-7E3D6A10EF13}" srcOrd="4" destOrd="0" presId="urn:microsoft.com/office/officeart/2008/layout/CircularPictureCallout"/>
    <dgm:cxn modelId="{DA532FC0-9500-4073-A8FC-022D3B29D2A9}" type="presParOf" srcId="{B1CEA073-8023-4541-A21C-7E3D6A10EF13}" destId="{F9F3A68A-2E90-405C-952E-478ECECEB4FF}" srcOrd="0" destOrd="0" presId="urn:microsoft.com/office/officeart/2008/layout/CircularPictureCallout"/>
    <dgm:cxn modelId="{3BEB1EEB-9416-424A-A8FE-F9FB945B69BC}" type="presParOf" srcId="{51520B9C-B402-41D3-B318-AF858CDDE174}" destId="{30B85C19-2451-41A0-9858-913179EC91C1}" srcOrd="5" destOrd="0" presId="urn:microsoft.com/office/officeart/2008/layout/CircularPictureCallout"/>
    <dgm:cxn modelId="{418F3AB3-3760-4CF9-BC13-30DCDE1248C3}" type="presParOf" srcId="{30B85C19-2451-41A0-9858-913179EC91C1}" destId="{48A422FC-B209-4682-B38F-7C99766669E7}" srcOrd="0" destOrd="0" presId="urn:microsoft.com/office/officeart/2008/layout/CircularPictureCallout"/>
    <dgm:cxn modelId="{AFC11BF2-B3FD-4E3F-B70F-664471B2DFCB}" type="presParOf" srcId="{51520B9C-B402-41D3-B318-AF858CDDE174}" destId="{765E2818-6139-42F7-BE0F-23D21F51460A}" srcOrd="6" destOrd="0" presId="urn:microsoft.com/office/officeart/2008/layout/CircularPictureCallout"/>
    <dgm:cxn modelId="{2A3B2767-7A87-4B28-82C7-C4DF17E27757}" type="presParOf" srcId="{51520B9C-B402-41D3-B318-AF858CDDE174}" destId="{CB7096DC-DD53-4436-B655-4DEFD57E3978}" srcOrd="7" destOrd="0" presId="urn:microsoft.com/office/officeart/2008/layout/CircularPictureCallout"/>
    <dgm:cxn modelId="{419CC57F-815C-4992-8FB6-55C77F6574B2}" type="presParOf" srcId="{CB7096DC-DD53-4436-B655-4DEFD57E3978}" destId="{2FC4A1A5-49E3-4AD7-9A9C-8EF7D28E2B85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09E0E1-CC71-4830-86B5-A27679B3C141}" type="doc">
      <dgm:prSet loTypeId="urn:microsoft.com/office/officeart/2008/layout/NameandTitleOrganizationalChart" loCatId="hierarchy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FD545AC0-0446-49E8-8CA6-34581E830E15}">
      <dgm:prSet phldrT="[Текст]" custT="1"/>
      <dgm:spPr>
        <a:solidFill>
          <a:schemeClr val="bg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800" b="1" dirty="0" smtClean="0">
              <a:solidFill>
                <a:srgbClr val="003399"/>
              </a:solidFill>
            </a:rPr>
            <a:t>Всего расходов </a:t>
          </a:r>
          <a:endParaRPr lang="ru-RU" sz="2800" b="1" dirty="0">
            <a:solidFill>
              <a:srgbClr val="003399"/>
            </a:solidFill>
          </a:endParaRPr>
        </a:p>
      </dgm:t>
    </dgm:pt>
    <dgm:pt modelId="{B7AF51FD-6C50-4161-B721-399F443A7CFC}" type="parTrans" cxnId="{E7FABCA2-D5D2-4D5D-908E-C43AE46261FA}">
      <dgm:prSet/>
      <dgm:spPr/>
      <dgm:t>
        <a:bodyPr/>
        <a:lstStyle/>
        <a:p>
          <a:endParaRPr lang="ru-RU"/>
        </a:p>
      </dgm:t>
    </dgm:pt>
    <dgm:pt modelId="{C9316CAF-1FFC-4E97-8506-1A0311E10AB1}" type="sibTrans" cxnId="{E7FABCA2-D5D2-4D5D-908E-C43AE46261FA}">
      <dgm:prSet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rgbClr val="FF0000"/>
              </a:solidFill>
            </a:rPr>
            <a:t>1 133 млн.руб.</a:t>
          </a:r>
          <a:endParaRPr lang="ru-RU" sz="2000" b="1" dirty="0">
            <a:solidFill>
              <a:srgbClr val="FF0000"/>
            </a:solidFill>
          </a:endParaRPr>
        </a:p>
      </dgm:t>
    </dgm:pt>
    <dgm:pt modelId="{E2DA7F1C-16E3-485A-A8E7-2D0FD738FBFE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Расходы по временной нетрудоспособности</a:t>
          </a:r>
          <a:endParaRPr lang="ru-RU" sz="1800" b="1" dirty="0">
            <a:solidFill>
              <a:srgbClr val="002060"/>
            </a:solidFill>
          </a:endParaRPr>
        </a:p>
      </dgm:t>
    </dgm:pt>
    <dgm:pt modelId="{823459A0-BBC9-48F3-B90A-0EEDDC313E75}" type="parTrans" cxnId="{91CB374D-2884-43CC-8170-03356EB06B74}">
      <dgm:prSet/>
      <dgm:spPr/>
      <dgm:t>
        <a:bodyPr/>
        <a:lstStyle/>
        <a:p>
          <a:endParaRPr lang="ru-RU"/>
        </a:p>
      </dgm:t>
    </dgm:pt>
    <dgm:pt modelId="{C261D6F5-E8AB-450E-97E0-CE3C2DD5EF6B}" type="sibTrans" cxnId="{91CB374D-2884-43CC-8170-03356EB06B74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36,5 млн.руб.</a:t>
          </a:r>
        </a:p>
        <a:p>
          <a:pPr algn="ctr"/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99,9%)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59D25D5F-BE76-4134-B7D9-5527DBE21552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Единовременные выплаты</a:t>
          </a:r>
          <a:endParaRPr lang="ru-RU" sz="1800" b="1" dirty="0">
            <a:solidFill>
              <a:srgbClr val="002060"/>
            </a:solidFill>
          </a:endParaRPr>
        </a:p>
      </dgm:t>
    </dgm:pt>
    <dgm:pt modelId="{DB3E3C51-D79B-4704-AC8C-E17F6E8C7321}" type="parTrans" cxnId="{47A4794D-2A25-4F03-BBA4-D068190DEB59}">
      <dgm:prSet/>
      <dgm:spPr/>
      <dgm:t>
        <a:bodyPr/>
        <a:lstStyle/>
        <a:p>
          <a:endParaRPr lang="ru-RU"/>
        </a:p>
      </dgm:t>
    </dgm:pt>
    <dgm:pt modelId="{BCDD83A3-66F5-4286-B639-78FAE4953FD1}" type="sibTrans" cxnId="{47A4794D-2A25-4F03-BBA4-D068190DEB59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28,4 млн.руб. </a:t>
          </a:r>
        </a:p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EDEB4BF1-1EBD-4E4C-983F-E447748FEE72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Ежемесячные выплаты</a:t>
          </a:r>
          <a:endParaRPr lang="ru-RU" sz="1800" b="1" dirty="0">
            <a:solidFill>
              <a:srgbClr val="002060"/>
            </a:solidFill>
          </a:endParaRPr>
        </a:p>
      </dgm:t>
    </dgm:pt>
    <dgm:pt modelId="{C3C55A0B-0483-42AC-A879-6F763BFC41CE}" type="parTrans" cxnId="{22EF5C7A-C806-4092-8E91-2917B14E71FD}">
      <dgm:prSet/>
      <dgm:spPr/>
      <dgm:t>
        <a:bodyPr/>
        <a:lstStyle/>
        <a:p>
          <a:endParaRPr lang="ru-RU"/>
        </a:p>
      </dgm:t>
    </dgm:pt>
    <dgm:pt modelId="{3C2B1411-24D0-4632-AB68-E1E3577C2FD9}" type="sibTrans" cxnId="{22EF5C7A-C806-4092-8E91-2917B14E71F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706 млн.руб.</a:t>
          </a:r>
        </a:p>
        <a:p>
          <a:pPr algn="ctr"/>
          <a:r>
            <a:rPr lang="ru-RU" sz="1600" b="1" dirty="0" smtClean="0">
              <a:solidFill>
                <a:srgbClr val="FF0000"/>
              </a:solidFill>
            </a:rPr>
            <a:t>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277EB159-CE15-4CC5-AB54-799B6FDCC47D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Доставка и пересылка страховых выплат</a:t>
          </a:r>
          <a:endParaRPr lang="ru-RU" sz="1800" b="1" dirty="0">
            <a:solidFill>
              <a:srgbClr val="002060"/>
            </a:solidFill>
          </a:endParaRPr>
        </a:p>
      </dgm:t>
    </dgm:pt>
    <dgm:pt modelId="{5A879C77-0849-4CDB-A533-D0784C46D0A2}" type="parTrans" cxnId="{F631E168-0C5F-4A45-8135-CC0BD0234FBD}">
      <dgm:prSet/>
      <dgm:spPr/>
      <dgm:t>
        <a:bodyPr/>
        <a:lstStyle/>
        <a:p>
          <a:endParaRPr lang="ru-RU"/>
        </a:p>
      </dgm:t>
    </dgm:pt>
    <dgm:pt modelId="{FEB24F06-217F-4707-8042-8238EA5A4734}" type="sibTrans" cxnId="{F631E168-0C5F-4A45-8135-CC0BD0234FB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0,3 млн.руб. </a:t>
          </a:r>
        </a:p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97%)</a:t>
          </a:r>
          <a:endParaRPr lang="ru-RU" sz="1600" b="1" dirty="0">
            <a:solidFill>
              <a:schemeClr val="tx2">
                <a:lumMod val="75000"/>
              </a:schemeClr>
            </a:solidFill>
          </a:endParaRPr>
        </a:p>
      </dgm:t>
    </dgm:pt>
    <dgm:pt modelId="{F2AF8496-45FA-44FD-BF95-B59372DA03C2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Медицинская, социальная и профессиональная реабилитация</a:t>
          </a:r>
          <a:endParaRPr lang="ru-RU" sz="1800" b="1" dirty="0">
            <a:solidFill>
              <a:srgbClr val="002060"/>
            </a:solidFill>
          </a:endParaRPr>
        </a:p>
      </dgm:t>
    </dgm:pt>
    <dgm:pt modelId="{4AEB2CA8-5F88-4018-BE1A-60FE80478584}" type="parTrans" cxnId="{DCD54FCC-232B-46E8-A65E-3AE4F9A5E55D}">
      <dgm:prSet/>
      <dgm:spPr/>
      <dgm:t>
        <a:bodyPr/>
        <a:lstStyle/>
        <a:p>
          <a:endParaRPr lang="ru-RU"/>
        </a:p>
      </dgm:t>
    </dgm:pt>
    <dgm:pt modelId="{79B8C657-88EB-4425-8750-830F867D2323}" type="sibTrans" cxnId="{DCD54FCC-232B-46E8-A65E-3AE4F9A5E55D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169,7 млн.руб. </a:t>
          </a:r>
        </a:p>
        <a:p>
          <a:pPr algn="ctr"/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99,9%)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1B95CD3D-3855-4283-845D-B579CD8ABEF5}" type="asst">
      <dgm:prSet phldrT="[Текст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Обеспечение предупредительных мер по сокращению</a:t>
          </a:r>
        </a:p>
        <a:p>
          <a:pPr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 производственного травматизма</a:t>
          </a:r>
          <a:endParaRPr lang="ru-RU" sz="1800" b="1" dirty="0">
            <a:solidFill>
              <a:srgbClr val="002060"/>
            </a:solidFill>
          </a:endParaRPr>
        </a:p>
      </dgm:t>
    </dgm:pt>
    <dgm:pt modelId="{026C4874-8C92-4C51-AA42-8E3BA9591C9A}" type="parTrans" cxnId="{D3F85264-A26C-4E24-9D1E-C3924EB777FE}">
      <dgm:prSet/>
      <dgm:spPr/>
      <dgm:t>
        <a:bodyPr/>
        <a:lstStyle/>
        <a:p>
          <a:endParaRPr lang="ru-RU"/>
        </a:p>
      </dgm:t>
    </dgm:pt>
    <dgm:pt modelId="{5BCF50E1-920C-477A-9D9F-8D46D75C9A2C}" type="sibTrans" cxnId="{D3F85264-A26C-4E24-9D1E-C3924EB777FE}">
      <dgm:prSet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FF0000"/>
              </a:solidFill>
            </a:rPr>
            <a:t>220,5 млн.руб. </a:t>
          </a:r>
          <a:r>
            <a:rPr lang="ru-RU" sz="1600" b="1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dirty="0">
            <a:solidFill>
              <a:schemeClr val="tx2">
                <a:lumMod val="75000"/>
              </a:schemeClr>
            </a:solidFill>
          </a:endParaRPr>
        </a:p>
      </dgm:t>
    </dgm:pt>
    <dgm:pt modelId="{19710B98-2CC6-4F76-9479-E292567D0E95}" type="pres">
      <dgm:prSet presAssocID="{1E09E0E1-CC71-4830-86B5-A27679B3C1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CA0B9B9-869C-4844-8F13-77059F403B47}" type="pres">
      <dgm:prSet presAssocID="{FD545AC0-0446-49E8-8CA6-34581E830E15}" presName="hierRoot1" presStyleCnt="0">
        <dgm:presLayoutVars>
          <dgm:hierBranch val="init"/>
        </dgm:presLayoutVars>
      </dgm:prSet>
      <dgm:spPr/>
    </dgm:pt>
    <dgm:pt modelId="{78E3DFC2-2480-4BB8-ACEF-381F2366F145}" type="pres">
      <dgm:prSet presAssocID="{FD545AC0-0446-49E8-8CA6-34581E830E15}" presName="rootComposite1" presStyleCnt="0"/>
      <dgm:spPr/>
    </dgm:pt>
    <dgm:pt modelId="{B0CFC310-8996-4CDA-B13F-E0B4A8C08A15}" type="pres">
      <dgm:prSet presAssocID="{FD545AC0-0446-49E8-8CA6-34581E830E15}" presName="rootText1" presStyleLbl="node0" presStyleIdx="0" presStyleCnt="1" custScaleX="186226" custScaleY="45368" custLinFactNeighborY="-6708">
        <dgm:presLayoutVars>
          <dgm:chMax/>
          <dgm:chPref val="3"/>
        </dgm:presLayoutVars>
      </dgm:prSet>
      <dgm:spPr/>
      <dgm:t>
        <a:bodyPr/>
        <a:lstStyle/>
        <a:p>
          <a:endParaRPr lang="ru-RU"/>
        </a:p>
      </dgm:t>
    </dgm:pt>
    <dgm:pt modelId="{D712BB54-262B-4BD6-BFC3-A005078C8B35}" type="pres">
      <dgm:prSet presAssocID="{FD545AC0-0446-49E8-8CA6-34581E830E15}" presName="titleText1" presStyleLbl="fgAcc0" presStyleIdx="0" presStyleCnt="1" custScaleX="143312" custScaleY="144007" custLinFactNeighborX="-18320" custLinFactNeighborY="7588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80670887-67AB-4008-B943-BA26F6B8EBA6}" type="pres">
      <dgm:prSet presAssocID="{FD545AC0-0446-49E8-8CA6-34581E830E15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14E5C03-6FED-48D4-B007-A87F62ABE490}" type="pres">
      <dgm:prSet presAssocID="{FD545AC0-0446-49E8-8CA6-34581E830E15}" presName="hierChild2" presStyleCnt="0"/>
      <dgm:spPr/>
    </dgm:pt>
    <dgm:pt modelId="{55D6999C-6621-47C6-91CE-CD1C33E86C87}" type="pres">
      <dgm:prSet presAssocID="{FD545AC0-0446-49E8-8CA6-34581E830E15}" presName="hierChild3" presStyleCnt="0"/>
      <dgm:spPr/>
    </dgm:pt>
    <dgm:pt modelId="{E46EA437-22E3-4636-A86E-5F6AA93BE0DF}" type="pres">
      <dgm:prSet presAssocID="{823459A0-BBC9-48F3-B90A-0EEDDC313E75}" presName="Name96" presStyleLbl="parChTrans1D2" presStyleIdx="0" presStyleCnt="6"/>
      <dgm:spPr/>
      <dgm:t>
        <a:bodyPr/>
        <a:lstStyle/>
        <a:p>
          <a:endParaRPr lang="ru-RU"/>
        </a:p>
      </dgm:t>
    </dgm:pt>
    <dgm:pt modelId="{7D494890-A9F9-42B7-80A4-C5DDBF7359F8}" type="pres">
      <dgm:prSet presAssocID="{E2DA7F1C-16E3-485A-A8E7-2D0FD738FBFE}" presName="hierRoot3" presStyleCnt="0">
        <dgm:presLayoutVars>
          <dgm:hierBranch val="init"/>
        </dgm:presLayoutVars>
      </dgm:prSet>
      <dgm:spPr/>
    </dgm:pt>
    <dgm:pt modelId="{55DC93E6-8FEC-4041-A117-E836513855B5}" type="pres">
      <dgm:prSet presAssocID="{E2DA7F1C-16E3-485A-A8E7-2D0FD738FBFE}" presName="rootComposite3" presStyleCnt="0"/>
      <dgm:spPr/>
    </dgm:pt>
    <dgm:pt modelId="{41E61335-71FA-485A-8648-FCD5F97F5D5F}" type="pres">
      <dgm:prSet presAssocID="{E2DA7F1C-16E3-485A-A8E7-2D0FD738FBFE}" presName="rootText3" presStyleLbl="asst1" presStyleIdx="0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06F415-2F98-4C94-8DF6-A1BF6D65AEEE}" type="pres">
      <dgm:prSet presAssocID="{E2DA7F1C-16E3-485A-A8E7-2D0FD738FBFE}" presName="titleText3" presStyleLbl="fgAcc2" presStyleIdx="0" presStyleCnt="6" custScaleY="145636" custLinFactNeighborX="-5810" custLinFactNeighborY="7329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EB9A75DD-11D0-4CE0-85D1-34E1860EDCE6}" type="pres">
      <dgm:prSet presAssocID="{E2DA7F1C-16E3-485A-A8E7-2D0FD738FBFE}" presName="rootConnector3" presStyleLbl="asst1" presStyleIdx="0" presStyleCnt="6"/>
      <dgm:spPr/>
      <dgm:t>
        <a:bodyPr/>
        <a:lstStyle/>
        <a:p>
          <a:endParaRPr lang="ru-RU"/>
        </a:p>
      </dgm:t>
    </dgm:pt>
    <dgm:pt modelId="{9D38B541-810A-4515-96B9-C59BFFB09ED8}" type="pres">
      <dgm:prSet presAssocID="{E2DA7F1C-16E3-485A-A8E7-2D0FD738FBFE}" presName="hierChild6" presStyleCnt="0"/>
      <dgm:spPr/>
    </dgm:pt>
    <dgm:pt modelId="{3229C2B7-D516-43C2-B4AE-996930202C4A}" type="pres">
      <dgm:prSet presAssocID="{E2DA7F1C-16E3-485A-A8E7-2D0FD738FBFE}" presName="hierChild7" presStyleCnt="0"/>
      <dgm:spPr/>
    </dgm:pt>
    <dgm:pt modelId="{D81866CA-A675-49D1-8465-E4C1D035861D}" type="pres">
      <dgm:prSet presAssocID="{DB3E3C51-D79B-4704-AC8C-E17F6E8C7321}" presName="Name96" presStyleLbl="parChTrans1D2" presStyleIdx="1" presStyleCnt="6"/>
      <dgm:spPr/>
      <dgm:t>
        <a:bodyPr/>
        <a:lstStyle/>
        <a:p>
          <a:endParaRPr lang="ru-RU"/>
        </a:p>
      </dgm:t>
    </dgm:pt>
    <dgm:pt modelId="{7E9C87D8-F737-4EF1-AA0A-1A79D45C26BB}" type="pres">
      <dgm:prSet presAssocID="{59D25D5F-BE76-4134-B7D9-5527DBE21552}" presName="hierRoot3" presStyleCnt="0">
        <dgm:presLayoutVars>
          <dgm:hierBranch val="init"/>
        </dgm:presLayoutVars>
      </dgm:prSet>
      <dgm:spPr/>
    </dgm:pt>
    <dgm:pt modelId="{BB147A0F-BCD2-4543-A8BF-D4CAC43F4AB9}" type="pres">
      <dgm:prSet presAssocID="{59D25D5F-BE76-4134-B7D9-5527DBE21552}" presName="rootComposite3" presStyleCnt="0"/>
      <dgm:spPr/>
    </dgm:pt>
    <dgm:pt modelId="{E5A7AC20-A88B-4907-9E52-63BA721E6918}" type="pres">
      <dgm:prSet presAssocID="{59D25D5F-BE76-4134-B7D9-5527DBE21552}" presName="rootText3" presStyleLbl="asst1" presStyleIdx="1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8136E9-FD0D-4000-8E8B-C018DD3FBD45}" type="pres">
      <dgm:prSet presAssocID="{59D25D5F-BE76-4134-B7D9-5527DBE21552}" presName="titleText3" presStyleLbl="fgAcc2" presStyleIdx="1" presStyleCnt="6" custScaleY="162903" custLinFactNeighborX="380" custLinFactNeighborY="7939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CC46488B-B54E-426B-981C-EFA82511CF91}" type="pres">
      <dgm:prSet presAssocID="{59D25D5F-BE76-4134-B7D9-5527DBE21552}" presName="rootConnector3" presStyleLbl="asst1" presStyleIdx="1" presStyleCnt="6"/>
      <dgm:spPr/>
      <dgm:t>
        <a:bodyPr/>
        <a:lstStyle/>
        <a:p>
          <a:endParaRPr lang="ru-RU"/>
        </a:p>
      </dgm:t>
    </dgm:pt>
    <dgm:pt modelId="{F9E58B91-272E-41C3-9E52-489A06F3DFFE}" type="pres">
      <dgm:prSet presAssocID="{59D25D5F-BE76-4134-B7D9-5527DBE21552}" presName="hierChild6" presStyleCnt="0"/>
      <dgm:spPr/>
    </dgm:pt>
    <dgm:pt modelId="{A2130EE5-062F-4D16-90C5-81E1400745E4}" type="pres">
      <dgm:prSet presAssocID="{59D25D5F-BE76-4134-B7D9-5527DBE21552}" presName="hierChild7" presStyleCnt="0"/>
      <dgm:spPr/>
    </dgm:pt>
    <dgm:pt modelId="{8F884A3D-A7A7-4DDB-A291-5C3192500A87}" type="pres">
      <dgm:prSet presAssocID="{C3C55A0B-0483-42AC-A879-6F763BFC41CE}" presName="Name96" presStyleLbl="parChTrans1D2" presStyleIdx="2" presStyleCnt="6"/>
      <dgm:spPr/>
      <dgm:t>
        <a:bodyPr/>
        <a:lstStyle/>
        <a:p>
          <a:endParaRPr lang="ru-RU"/>
        </a:p>
      </dgm:t>
    </dgm:pt>
    <dgm:pt modelId="{C0390769-535D-4EA4-B753-84B121A4FC16}" type="pres">
      <dgm:prSet presAssocID="{EDEB4BF1-1EBD-4E4C-983F-E447748FEE72}" presName="hierRoot3" presStyleCnt="0">
        <dgm:presLayoutVars>
          <dgm:hierBranch val="init"/>
        </dgm:presLayoutVars>
      </dgm:prSet>
      <dgm:spPr/>
    </dgm:pt>
    <dgm:pt modelId="{0E48F6EB-0E56-4858-B57D-6B43B88C6128}" type="pres">
      <dgm:prSet presAssocID="{EDEB4BF1-1EBD-4E4C-983F-E447748FEE72}" presName="rootComposite3" presStyleCnt="0"/>
      <dgm:spPr/>
    </dgm:pt>
    <dgm:pt modelId="{D8B91DE4-88BF-4780-B6E2-5AE160232A2A}" type="pres">
      <dgm:prSet presAssocID="{EDEB4BF1-1EBD-4E4C-983F-E447748FEE72}" presName="rootText3" presStyleLbl="asst1" presStyleIdx="2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CADB1A-1AFB-4C8B-9E3F-6D18BDDCAA65}" type="pres">
      <dgm:prSet presAssocID="{EDEB4BF1-1EBD-4E4C-983F-E447748FEE72}" presName="titleText3" presStyleLbl="fgAcc2" presStyleIdx="2" presStyleCnt="6" custScaleX="108309" custScaleY="159514" custLinFactNeighborX="-7848" custLinFactNeighborY="83670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68BDF4E-2BAF-4020-86ED-5AF35339BAA0}" type="pres">
      <dgm:prSet presAssocID="{EDEB4BF1-1EBD-4E4C-983F-E447748FEE72}" presName="rootConnector3" presStyleLbl="asst1" presStyleIdx="2" presStyleCnt="6"/>
      <dgm:spPr/>
      <dgm:t>
        <a:bodyPr/>
        <a:lstStyle/>
        <a:p>
          <a:endParaRPr lang="ru-RU"/>
        </a:p>
      </dgm:t>
    </dgm:pt>
    <dgm:pt modelId="{EE18C593-4942-434C-B19B-37685626AB14}" type="pres">
      <dgm:prSet presAssocID="{EDEB4BF1-1EBD-4E4C-983F-E447748FEE72}" presName="hierChild6" presStyleCnt="0"/>
      <dgm:spPr/>
    </dgm:pt>
    <dgm:pt modelId="{3689F449-7EE3-453C-A0A6-0AACA828F7A5}" type="pres">
      <dgm:prSet presAssocID="{EDEB4BF1-1EBD-4E4C-983F-E447748FEE72}" presName="hierChild7" presStyleCnt="0"/>
      <dgm:spPr/>
    </dgm:pt>
    <dgm:pt modelId="{F65005CB-38B7-4D1E-9BC8-8C5346397DBB}" type="pres">
      <dgm:prSet presAssocID="{4AEB2CA8-5F88-4018-BE1A-60FE80478584}" presName="Name96" presStyleLbl="parChTrans1D2" presStyleIdx="3" presStyleCnt="6"/>
      <dgm:spPr/>
      <dgm:t>
        <a:bodyPr/>
        <a:lstStyle/>
        <a:p>
          <a:endParaRPr lang="ru-RU"/>
        </a:p>
      </dgm:t>
    </dgm:pt>
    <dgm:pt modelId="{3948AD70-61E5-4AD2-9532-0FFED2FF6818}" type="pres">
      <dgm:prSet presAssocID="{F2AF8496-45FA-44FD-BF95-B59372DA03C2}" presName="hierRoot3" presStyleCnt="0">
        <dgm:presLayoutVars>
          <dgm:hierBranch val="init"/>
        </dgm:presLayoutVars>
      </dgm:prSet>
      <dgm:spPr/>
    </dgm:pt>
    <dgm:pt modelId="{F7BD9B36-A94F-4C5D-ADF2-C111A856AD2F}" type="pres">
      <dgm:prSet presAssocID="{F2AF8496-45FA-44FD-BF95-B59372DA03C2}" presName="rootComposite3" presStyleCnt="0"/>
      <dgm:spPr/>
    </dgm:pt>
    <dgm:pt modelId="{1841376F-0909-4FE9-949B-2DBC04832B1C}" type="pres">
      <dgm:prSet presAssocID="{F2AF8496-45FA-44FD-BF95-B59372DA03C2}" presName="rootText3" presStyleLbl="asst1" presStyleIdx="3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80A5DE9-8BDC-4311-88CA-E1DDC303CC36}" type="pres">
      <dgm:prSet presAssocID="{F2AF8496-45FA-44FD-BF95-B59372DA03C2}" presName="titleText3" presStyleLbl="fgAcc2" presStyleIdx="3" presStyleCnt="6" custScaleX="107485" custScaleY="168488" custLinFactNeighborX="612" custLinFactNeighborY="8444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06593B2E-7EC2-4F54-A8DA-E63BC393D953}" type="pres">
      <dgm:prSet presAssocID="{F2AF8496-45FA-44FD-BF95-B59372DA03C2}" presName="rootConnector3" presStyleLbl="asst1" presStyleIdx="3" presStyleCnt="6"/>
      <dgm:spPr/>
      <dgm:t>
        <a:bodyPr/>
        <a:lstStyle/>
        <a:p>
          <a:endParaRPr lang="ru-RU"/>
        </a:p>
      </dgm:t>
    </dgm:pt>
    <dgm:pt modelId="{12F07C40-C064-454D-BEB7-D7EC75302FE6}" type="pres">
      <dgm:prSet presAssocID="{F2AF8496-45FA-44FD-BF95-B59372DA03C2}" presName="hierChild6" presStyleCnt="0"/>
      <dgm:spPr/>
    </dgm:pt>
    <dgm:pt modelId="{4F36802C-3BC0-4BF3-AFA8-E3E2297CABC1}" type="pres">
      <dgm:prSet presAssocID="{F2AF8496-45FA-44FD-BF95-B59372DA03C2}" presName="hierChild7" presStyleCnt="0"/>
      <dgm:spPr/>
    </dgm:pt>
    <dgm:pt modelId="{43F6AFB6-B492-45FF-949C-77A4ED2AA13D}" type="pres">
      <dgm:prSet presAssocID="{026C4874-8C92-4C51-AA42-8E3BA9591C9A}" presName="Name96" presStyleLbl="parChTrans1D2" presStyleIdx="4" presStyleCnt="6"/>
      <dgm:spPr/>
      <dgm:t>
        <a:bodyPr/>
        <a:lstStyle/>
        <a:p>
          <a:endParaRPr lang="ru-RU"/>
        </a:p>
      </dgm:t>
    </dgm:pt>
    <dgm:pt modelId="{782373E1-0921-4E3A-92D5-BD8AB8702977}" type="pres">
      <dgm:prSet presAssocID="{1B95CD3D-3855-4283-845D-B579CD8ABEF5}" presName="hierRoot3" presStyleCnt="0">
        <dgm:presLayoutVars>
          <dgm:hierBranch val="init"/>
        </dgm:presLayoutVars>
      </dgm:prSet>
      <dgm:spPr/>
    </dgm:pt>
    <dgm:pt modelId="{25C2B7C0-954F-4033-91EB-79A96C5E6D8A}" type="pres">
      <dgm:prSet presAssocID="{1B95CD3D-3855-4283-845D-B579CD8ABEF5}" presName="rootComposite3" presStyleCnt="0"/>
      <dgm:spPr/>
    </dgm:pt>
    <dgm:pt modelId="{66636F87-1B1C-4EC7-9D20-A2084B531D5D}" type="pres">
      <dgm:prSet presAssocID="{1B95CD3D-3855-4283-845D-B579CD8ABEF5}" presName="rootText3" presStyleLbl="asst1" presStyleIdx="4" presStyleCnt="6" custScaleX="144798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C7FFDA-4F25-4652-9644-D2980E508826}" type="pres">
      <dgm:prSet presAssocID="{1B95CD3D-3855-4283-845D-B579CD8ABEF5}" presName="titleText3" presStyleLbl="fgAcc2" presStyleIdx="4" presStyleCnt="6" custScaleY="167635" custLinFactNeighborX="-4802" custLinFactNeighborY="378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199D8C33-26DB-47F8-9F33-FD223ACB90D5}" type="pres">
      <dgm:prSet presAssocID="{1B95CD3D-3855-4283-845D-B579CD8ABEF5}" presName="rootConnector3" presStyleLbl="asst1" presStyleIdx="4" presStyleCnt="6"/>
      <dgm:spPr/>
      <dgm:t>
        <a:bodyPr/>
        <a:lstStyle/>
        <a:p>
          <a:endParaRPr lang="ru-RU"/>
        </a:p>
      </dgm:t>
    </dgm:pt>
    <dgm:pt modelId="{CFF17BF6-6FC3-456C-A57E-B0C09AB07F23}" type="pres">
      <dgm:prSet presAssocID="{1B95CD3D-3855-4283-845D-B579CD8ABEF5}" presName="hierChild6" presStyleCnt="0"/>
      <dgm:spPr/>
    </dgm:pt>
    <dgm:pt modelId="{A0AAFC9C-826C-453E-BF98-BACF843798E4}" type="pres">
      <dgm:prSet presAssocID="{1B95CD3D-3855-4283-845D-B579CD8ABEF5}" presName="hierChild7" presStyleCnt="0"/>
      <dgm:spPr/>
    </dgm:pt>
    <dgm:pt modelId="{FB9864B4-ECC1-4566-9EC6-EED34225A668}" type="pres">
      <dgm:prSet presAssocID="{5A879C77-0849-4CDB-A533-D0784C46D0A2}" presName="Name96" presStyleLbl="parChTrans1D2" presStyleIdx="5" presStyleCnt="6"/>
      <dgm:spPr/>
      <dgm:t>
        <a:bodyPr/>
        <a:lstStyle/>
        <a:p>
          <a:endParaRPr lang="ru-RU"/>
        </a:p>
      </dgm:t>
    </dgm:pt>
    <dgm:pt modelId="{F82EED33-746B-437A-AE4C-0A8EA71EAB29}" type="pres">
      <dgm:prSet presAssocID="{277EB159-CE15-4CC5-AB54-799B6FDCC47D}" presName="hierRoot3" presStyleCnt="0">
        <dgm:presLayoutVars>
          <dgm:hierBranch val="init"/>
        </dgm:presLayoutVars>
      </dgm:prSet>
      <dgm:spPr/>
    </dgm:pt>
    <dgm:pt modelId="{CBC03A21-28E4-4D0A-95BF-CBAD3EF19E53}" type="pres">
      <dgm:prSet presAssocID="{277EB159-CE15-4CC5-AB54-799B6FDCC47D}" presName="rootComposite3" presStyleCnt="0"/>
      <dgm:spPr/>
    </dgm:pt>
    <dgm:pt modelId="{1290A222-BDF5-48FD-8814-A524F46B0E81}" type="pres">
      <dgm:prSet presAssocID="{277EB159-CE15-4CC5-AB54-799B6FDCC47D}" presName="rootText3" presStyleLbl="asst1" presStyleIdx="5" presStyleCnt="6" custScaleX="159651" custLinFactNeighborY="-121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77C61-FD6A-43C6-975E-3F126A0DC88A}" type="pres">
      <dgm:prSet presAssocID="{277EB159-CE15-4CC5-AB54-799B6FDCC47D}" presName="titleText3" presStyleLbl="fgAcc2" presStyleIdx="5" presStyleCnt="6" custScaleY="156427" custLinFactNeighborX="-9569" custLinFactNeighborY="-436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DA1E62A4-0ED4-4BCF-8BB6-565FB0F1F3A1}" type="pres">
      <dgm:prSet presAssocID="{277EB159-CE15-4CC5-AB54-799B6FDCC47D}" presName="rootConnector3" presStyleLbl="asst1" presStyleIdx="5" presStyleCnt="6"/>
      <dgm:spPr/>
      <dgm:t>
        <a:bodyPr/>
        <a:lstStyle/>
        <a:p>
          <a:endParaRPr lang="ru-RU"/>
        </a:p>
      </dgm:t>
    </dgm:pt>
    <dgm:pt modelId="{E492FBA9-BAA5-4B26-AFCD-BDE80D58D87B}" type="pres">
      <dgm:prSet presAssocID="{277EB159-CE15-4CC5-AB54-799B6FDCC47D}" presName="hierChild6" presStyleCnt="0"/>
      <dgm:spPr/>
    </dgm:pt>
    <dgm:pt modelId="{E70DAEF8-5AED-4601-A072-9831F9E61A6E}" type="pres">
      <dgm:prSet presAssocID="{277EB159-CE15-4CC5-AB54-799B6FDCC47D}" presName="hierChild7" presStyleCnt="0"/>
      <dgm:spPr/>
    </dgm:pt>
  </dgm:ptLst>
  <dgm:cxnLst>
    <dgm:cxn modelId="{90708AB3-DCF0-484F-A498-5B8C511392C8}" type="presOf" srcId="{026C4874-8C92-4C51-AA42-8E3BA9591C9A}" destId="{43F6AFB6-B492-45FF-949C-77A4ED2AA13D}" srcOrd="0" destOrd="0" presId="urn:microsoft.com/office/officeart/2008/layout/NameandTitleOrganizationalChart"/>
    <dgm:cxn modelId="{22EF5C7A-C806-4092-8E91-2917B14E71FD}" srcId="{FD545AC0-0446-49E8-8CA6-34581E830E15}" destId="{EDEB4BF1-1EBD-4E4C-983F-E447748FEE72}" srcOrd="2" destOrd="0" parTransId="{C3C55A0B-0483-42AC-A879-6F763BFC41CE}" sibTransId="{3C2B1411-24D0-4632-AB68-E1E3577C2FD9}"/>
    <dgm:cxn modelId="{91CB374D-2884-43CC-8170-03356EB06B74}" srcId="{FD545AC0-0446-49E8-8CA6-34581E830E15}" destId="{E2DA7F1C-16E3-485A-A8E7-2D0FD738FBFE}" srcOrd="0" destOrd="0" parTransId="{823459A0-BBC9-48F3-B90A-0EEDDC313E75}" sibTransId="{C261D6F5-E8AB-450E-97E0-CE3C2DD5EF6B}"/>
    <dgm:cxn modelId="{0153DECA-B4CB-4E1E-B782-31FAD8434221}" type="presOf" srcId="{DB3E3C51-D79B-4704-AC8C-E17F6E8C7321}" destId="{D81866CA-A675-49D1-8465-E4C1D035861D}" srcOrd="0" destOrd="0" presId="urn:microsoft.com/office/officeart/2008/layout/NameandTitleOrganizationalChart"/>
    <dgm:cxn modelId="{4AEC9FB7-3F3F-4191-864A-5AD51B514EF7}" type="presOf" srcId="{1B95CD3D-3855-4283-845D-B579CD8ABEF5}" destId="{199D8C33-26DB-47F8-9F33-FD223ACB90D5}" srcOrd="1" destOrd="0" presId="urn:microsoft.com/office/officeart/2008/layout/NameandTitleOrganizationalChart"/>
    <dgm:cxn modelId="{F631E168-0C5F-4A45-8135-CC0BD0234FBD}" srcId="{FD545AC0-0446-49E8-8CA6-34581E830E15}" destId="{277EB159-CE15-4CC5-AB54-799B6FDCC47D}" srcOrd="5" destOrd="0" parTransId="{5A879C77-0849-4CDB-A533-D0784C46D0A2}" sibTransId="{FEB24F06-217F-4707-8042-8238EA5A4734}"/>
    <dgm:cxn modelId="{E51EFB7B-A26A-4E2D-BC91-FEF0927545B3}" type="presOf" srcId="{E2DA7F1C-16E3-485A-A8E7-2D0FD738FBFE}" destId="{EB9A75DD-11D0-4CE0-85D1-34E1860EDCE6}" srcOrd="1" destOrd="0" presId="urn:microsoft.com/office/officeart/2008/layout/NameandTitleOrganizationalChart"/>
    <dgm:cxn modelId="{43017D85-DE97-48C9-A270-F9890262849E}" type="presOf" srcId="{1E09E0E1-CC71-4830-86B5-A27679B3C141}" destId="{19710B98-2CC6-4F76-9479-E292567D0E95}" srcOrd="0" destOrd="0" presId="urn:microsoft.com/office/officeart/2008/layout/NameandTitleOrganizationalChart"/>
    <dgm:cxn modelId="{15477C33-A4D5-4813-8B47-CEA1A441867C}" type="presOf" srcId="{59D25D5F-BE76-4134-B7D9-5527DBE21552}" destId="{CC46488B-B54E-426B-981C-EFA82511CF91}" srcOrd="1" destOrd="0" presId="urn:microsoft.com/office/officeart/2008/layout/NameandTitleOrganizationalChart"/>
    <dgm:cxn modelId="{D3F85264-A26C-4E24-9D1E-C3924EB777FE}" srcId="{FD545AC0-0446-49E8-8CA6-34581E830E15}" destId="{1B95CD3D-3855-4283-845D-B579CD8ABEF5}" srcOrd="4" destOrd="0" parTransId="{026C4874-8C92-4C51-AA42-8E3BA9591C9A}" sibTransId="{5BCF50E1-920C-477A-9D9F-8D46D75C9A2C}"/>
    <dgm:cxn modelId="{F23383BB-6A69-48DE-BB7D-AD9310E66DF3}" type="presOf" srcId="{3C2B1411-24D0-4632-AB68-E1E3577C2FD9}" destId="{B0CADB1A-1AFB-4C8B-9E3F-6D18BDDCAA65}" srcOrd="0" destOrd="0" presId="urn:microsoft.com/office/officeart/2008/layout/NameandTitleOrganizationalChart"/>
    <dgm:cxn modelId="{DCD54FCC-232B-46E8-A65E-3AE4F9A5E55D}" srcId="{FD545AC0-0446-49E8-8CA6-34581E830E15}" destId="{F2AF8496-45FA-44FD-BF95-B59372DA03C2}" srcOrd="3" destOrd="0" parTransId="{4AEB2CA8-5F88-4018-BE1A-60FE80478584}" sibTransId="{79B8C657-88EB-4425-8750-830F867D2323}"/>
    <dgm:cxn modelId="{8FA096DD-8B33-4628-B782-2BB5E0D15EB1}" type="presOf" srcId="{C261D6F5-E8AB-450E-97E0-CE3C2DD5EF6B}" destId="{BC06F415-2F98-4C94-8DF6-A1BF6D65AEEE}" srcOrd="0" destOrd="0" presId="urn:microsoft.com/office/officeart/2008/layout/NameandTitleOrganizationalChart"/>
    <dgm:cxn modelId="{064A096B-7C1C-46F3-8EB2-6C3A9B563BAA}" type="presOf" srcId="{277EB159-CE15-4CC5-AB54-799B6FDCC47D}" destId="{DA1E62A4-0ED4-4BCF-8BB6-565FB0F1F3A1}" srcOrd="1" destOrd="0" presId="urn:microsoft.com/office/officeart/2008/layout/NameandTitleOrganizationalChart"/>
    <dgm:cxn modelId="{9DF96C8B-05F4-4C3B-ADB3-A978B038AFA0}" type="presOf" srcId="{5A879C77-0849-4CDB-A533-D0784C46D0A2}" destId="{FB9864B4-ECC1-4566-9EC6-EED34225A668}" srcOrd="0" destOrd="0" presId="urn:microsoft.com/office/officeart/2008/layout/NameandTitleOrganizationalChart"/>
    <dgm:cxn modelId="{A8F48301-8773-403A-AACA-7BC466FEBD3D}" type="presOf" srcId="{F2AF8496-45FA-44FD-BF95-B59372DA03C2}" destId="{06593B2E-7EC2-4F54-A8DA-E63BC393D953}" srcOrd="1" destOrd="0" presId="urn:microsoft.com/office/officeart/2008/layout/NameandTitleOrganizationalChart"/>
    <dgm:cxn modelId="{B744FAAE-A922-41CF-AF5C-3C6BA2955FC4}" type="presOf" srcId="{EDEB4BF1-1EBD-4E4C-983F-E447748FEE72}" destId="{D8B91DE4-88BF-4780-B6E2-5AE160232A2A}" srcOrd="0" destOrd="0" presId="urn:microsoft.com/office/officeart/2008/layout/NameandTitleOrganizationalChart"/>
    <dgm:cxn modelId="{C7ACD638-B6C1-499C-9C17-D7DCBE3E51AD}" type="presOf" srcId="{FEB24F06-217F-4707-8042-8238EA5A4734}" destId="{2B677C61-FD6A-43C6-975E-3F126A0DC88A}" srcOrd="0" destOrd="0" presId="urn:microsoft.com/office/officeart/2008/layout/NameandTitleOrganizationalChart"/>
    <dgm:cxn modelId="{98063F04-E9AA-4650-AEB6-B5BADBDDC1B9}" type="presOf" srcId="{4AEB2CA8-5F88-4018-BE1A-60FE80478584}" destId="{F65005CB-38B7-4D1E-9BC8-8C5346397DBB}" srcOrd="0" destOrd="0" presId="urn:microsoft.com/office/officeart/2008/layout/NameandTitleOrganizationalChart"/>
    <dgm:cxn modelId="{47A4794D-2A25-4F03-BBA4-D068190DEB59}" srcId="{FD545AC0-0446-49E8-8CA6-34581E830E15}" destId="{59D25D5F-BE76-4134-B7D9-5527DBE21552}" srcOrd="1" destOrd="0" parTransId="{DB3E3C51-D79B-4704-AC8C-E17F6E8C7321}" sibTransId="{BCDD83A3-66F5-4286-B639-78FAE4953FD1}"/>
    <dgm:cxn modelId="{EE1D0D8D-A6BB-4564-857F-E3FA6A0339DD}" type="presOf" srcId="{79B8C657-88EB-4425-8750-830F867D2323}" destId="{C80A5DE9-8BDC-4311-88CA-E1DDC303CC36}" srcOrd="0" destOrd="0" presId="urn:microsoft.com/office/officeart/2008/layout/NameandTitleOrganizationalChart"/>
    <dgm:cxn modelId="{478AAF3F-AF69-4321-803E-5789ED2F64CE}" type="presOf" srcId="{823459A0-BBC9-48F3-B90A-0EEDDC313E75}" destId="{E46EA437-22E3-4636-A86E-5F6AA93BE0DF}" srcOrd="0" destOrd="0" presId="urn:microsoft.com/office/officeart/2008/layout/NameandTitleOrganizationalChart"/>
    <dgm:cxn modelId="{8CC0C708-9D72-4A6C-A65E-84A3EE12BE1F}" type="presOf" srcId="{277EB159-CE15-4CC5-AB54-799B6FDCC47D}" destId="{1290A222-BDF5-48FD-8814-A524F46B0E81}" srcOrd="0" destOrd="0" presId="urn:microsoft.com/office/officeart/2008/layout/NameandTitleOrganizationalChart"/>
    <dgm:cxn modelId="{475E0078-EB63-495D-84FD-AD6C9060A125}" type="presOf" srcId="{FD545AC0-0446-49E8-8CA6-34581E830E15}" destId="{B0CFC310-8996-4CDA-B13F-E0B4A8C08A15}" srcOrd="0" destOrd="0" presId="urn:microsoft.com/office/officeart/2008/layout/NameandTitleOrganizationalChart"/>
    <dgm:cxn modelId="{4E7D8ECA-B5F3-4728-80E8-F2DD48F6F169}" type="presOf" srcId="{FD545AC0-0446-49E8-8CA6-34581E830E15}" destId="{80670887-67AB-4008-B943-BA26F6B8EBA6}" srcOrd="1" destOrd="0" presId="urn:microsoft.com/office/officeart/2008/layout/NameandTitleOrganizationalChart"/>
    <dgm:cxn modelId="{E080DACF-2127-4540-9313-B25F89F4C304}" type="presOf" srcId="{F2AF8496-45FA-44FD-BF95-B59372DA03C2}" destId="{1841376F-0909-4FE9-949B-2DBC04832B1C}" srcOrd="0" destOrd="0" presId="urn:microsoft.com/office/officeart/2008/layout/NameandTitleOrganizationalChart"/>
    <dgm:cxn modelId="{E7FABCA2-D5D2-4D5D-908E-C43AE46261FA}" srcId="{1E09E0E1-CC71-4830-86B5-A27679B3C141}" destId="{FD545AC0-0446-49E8-8CA6-34581E830E15}" srcOrd="0" destOrd="0" parTransId="{B7AF51FD-6C50-4161-B721-399F443A7CFC}" sibTransId="{C9316CAF-1FFC-4E97-8506-1A0311E10AB1}"/>
    <dgm:cxn modelId="{1435E3F5-F9B5-488E-9079-E94B444EEB62}" type="presOf" srcId="{C3C55A0B-0483-42AC-A879-6F763BFC41CE}" destId="{8F884A3D-A7A7-4DDB-A291-5C3192500A87}" srcOrd="0" destOrd="0" presId="urn:microsoft.com/office/officeart/2008/layout/NameandTitleOrganizationalChart"/>
    <dgm:cxn modelId="{38C20F48-D459-43EB-B7BE-4C04EF58C68B}" type="presOf" srcId="{EDEB4BF1-1EBD-4E4C-983F-E447748FEE72}" destId="{268BDF4E-2BAF-4020-86ED-5AF35339BAA0}" srcOrd="1" destOrd="0" presId="urn:microsoft.com/office/officeart/2008/layout/NameandTitleOrganizationalChart"/>
    <dgm:cxn modelId="{9A92C849-FCCE-4ED0-9BE6-081CF5B65E3D}" type="presOf" srcId="{C9316CAF-1FFC-4E97-8506-1A0311E10AB1}" destId="{D712BB54-262B-4BD6-BFC3-A005078C8B35}" srcOrd="0" destOrd="0" presId="urn:microsoft.com/office/officeart/2008/layout/NameandTitleOrganizationalChart"/>
    <dgm:cxn modelId="{0131C07E-1D7E-4EB2-8755-A6F17BEA9AB0}" type="presOf" srcId="{1B95CD3D-3855-4283-845D-B579CD8ABEF5}" destId="{66636F87-1B1C-4EC7-9D20-A2084B531D5D}" srcOrd="0" destOrd="0" presId="urn:microsoft.com/office/officeart/2008/layout/NameandTitleOrganizationalChart"/>
    <dgm:cxn modelId="{28D429AC-B528-4562-A2F5-3262DD3B849C}" type="presOf" srcId="{5BCF50E1-920C-477A-9D9F-8D46D75C9A2C}" destId="{46C7FFDA-4F25-4652-9644-D2980E508826}" srcOrd="0" destOrd="0" presId="urn:microsoft.com/office/officeart/2008/layout/NameandTitleOrganizationalChart"/>
    <dgm:cxn modelId="{FC2442A4-3128-4DBF-8A5B-75E1173D46EF}" type="presOf" srcId="{BCDD83A3-66F5-4286-B639-78FAE4953FD1}" destId="{A68136E9-FD0D-4000-8E8B-C018DD3FBD45}" srcOrd="0" destOrd="0" presId="urn:microsoft.com/office/officeart/2008/layout/NameandTitleOrganizationalChart"/>
    <dgm:cxn modelId="{A3E84BAE-4EB3-4DCE-9083-0D5C85561401}" type="presOf" srcId="{E2DA7F1C-16E3-485A-A8E7-2D0FD738FBFE}" destId="{41E61335-71FA-485A-8648-FCD5F97F5D5F}" srcOrd="0" destOrd="0" presId="urn:microsoft.com/office/officeart/2008/layout/NameandTitleOrganizationalChart"/>
    <dgm:cxn modelId="{17DEEDCC-83BB-4F57-B4FC-640C5FBAB959}" type="presOf" srcId="{59D25D5F-BE76-4134-B7D9-5527DBE21552}" destId="{E5A7AC20-A88B-4907-9E52-63BA721E6918}" srcOrd="0" destOrd="0" presId="urn:microsoft.com/office/officeart/2008/layout/NameandTitleOrganizationalChart"/>
    <dgm:cxn modelId="{6DDBA976-8D62-46B1-B25B-E07A12B9397B}" type="presParOf" srcId="{19710B98-2CC6-4F76-9479-E292567D0E95}" destId="{3CA0B9B9-869C-4844-8F13-77059F403B47}" srcOrd="0" destOrd="0" presId="urn:microsoft.com/office/officeart/2008/layout/NameandTitleOrganizationalChart"/>
    <dgm:cxn modelId="{1F79D39A-9C50-4E0E-A464-45BA785391E8}" type="presParOf" srcId="{3CA0B9B9-869C-4844-8F13-77059F403B47}" destId="{78E3DFC2-2480-4BB8-ACEF-381F2366F145}" srcOrd="0" destOrd="0" presId="urn:microsoft.com/office/officeart/2008/layout/NameandTitleOrganizationalChart"/>
    <dgm:cxn modelId="{AD89B727-2509-4185-9C0E-437D006CCF79}" type="presParOf" srcId="{78E3DFC2-2480-4BB8-ACEF-381F2366F145}" destId="{B0CFC310-8996-4CDA-B13F-E0B4A8C08A15}" srcOrd="0" destOrd="0" presId="urn:microsoft.com/office/officeart/2008/layout/NameandTitleOrganizationalChart"/>
    <dgm:cxn modelId="{ECAD4B08-47D0-4B1C-BB6B-877E2593A98A}" type="presParOf" srcId="{78E3DFC2-2480-4BB8-ACEF-381F2366F145}" destId="{D712BB54-262B-4BD6-BFC3-A005078C8B35}" srcOrd="1" destOrd="0" presId="urn:microsoft.com/office/officeart/2008/layout/NameandTitleOrganizationalChart"/>
    <dgm:cxn modelId="{C386B710-0E49-4AE1-B840-A2AA52DF944A}" type="presParOf" srcId="{78E3DFC2-2480-4BB8-ACEF-381F2366F145}" destId="{80670887-67AB-4008-B943-BA26F6B8EBA6}" srcOrd="2" destOrd="0" presId="urn:microsoft.com/office/officeart/2008/layout/NameandTitleOrganizationalChart"/>
    <dgm:cxn modelId="{5E667E4D-26CB-48B0-9170-C55B3425A992}" type="presParOf" srcId="{3CA0B9B9-869C-4844-8F13-77059F403B47}" destId="{814E5C03-6FED-48D4-B007-A87F62ABE490}" srcOrd="1" destOrd="0" presId="urn:microsoft.com/office/officeart/2008/layout/NameandTitleOrganizationalChart"/>
    <dgm:cxn modelId="{F43BECE6-F8E2-40CD-A0C6-209683DFA9FB}" type="presParOf" srcId="{3CA0B9B9-869C-4844-8F13-77059F403B47}" destId="{55D6999C-6621-47C6-91CE-CD1C33E86C87}" srcOrd="2" destOrd="0" presId="urn:microsoft.com/office/officeart/2008/layout/NameandTitleOrganizationalChart"/>
    <dgm:cxn modelId="{F6232490-5540-423B-83B0-29BB7B89ED96}" type="presParOf" srcId="{55D6999C-6621-47C6-91CE-CD1C33E86C87}" destId="{E46EA437-22E3-4636-A86E-5F6AA93BE0DF}" srcOrd="0" destOrd="0" presId="urn:microsoft.com/office/officeart/2008/layout/NameandTitleOrganizationalChart"/>
    <dgm:cxn modelId="{61367EB5-FE68-4349-917C-291D868B8576}" type="presParOf" srcId="{55D6999C-6621-47C6-91CE-CD1C33E86C87}" destId="{7D494890-A9F9-42B7-80A4-C5DDBF7359F8}" srcOrd="1" destOrd="0" presId="urn:microsoft.com/office/officeart/2008/layout/NameandTitleOrganizationalChart"/>
    <dgm:cxn modelId="{8B92C534-F981-48AD-AFF9-EA06E7742011}" type="presParOf" srcId="{7D494890-A9F9-42B7-80A4-C5DDBF7359F8}" destId="{55DC93E6-8FEC-4041-A117-E836513855B5}" srcOrd="0" destOrd="0" presId="urn:microsoft.com/office/officeart/2008/layout/NameandTitleOrganizationalChart"/>
    <dgm:cxn modelId="{0FFB0541-F9AA-4178-9912-F0641C9DB07D}" type="presParOf" srcId="{55DC93E6-8FEC-4041-A117-E836513855B5}" destId="{41E61335-71FA-485A-8648-FCD5F97F5D5F}" srcOrd="0" destOrd="0" presId="urn:microsoft.com/office/officeart/2008/layout/NameandTitleOrganizationalChart"/>
    <dgm:cxn modelId="{ADE01E0C-4219-4384-9E0C-B6CD2D9E024A}" type="presParOf" srcId="{55DC93E6-8FEC-4041-A117-E836513855B5}" destId="{BC06F415-2F98-4C94-8DF6-A1BF6D65AEEE}" srcOrd="1" destOrd="0" presId="urn:microsoft.com/office/officeart/2008/layout/NameandTitleOrganizationalChart"/>
    <dgm:cxn modelId="{FA0993B5-1B1D-45CA-872F-6FCB1BFF22A4}" type="presParOf" srcId="{55DC93E6-8FEC-4041-A117-E836513855B5}" destId="{EB9A75DD-11D0-4CE0-85D1-34E1860EDCE6}" srcOrd="2" destOrd="0" presId="urn:microsoft.com/office/officeart/2008/layout/NameandTitleOrganizationalChart"/>
    <dgm:cxn modelId="{62935A90-F699-40DE-9851-3244A085A5D8}" type="presParOf" srcId="{7D494890-A9F9-42B7-80A4-C5DDBF7359F8}" destId="{9D38B541-810A-4515-96B9-C59BFFB09ED8}" srcOrd="1" destOrd="0" presId="urn:microsoft.com/office/officeart/2008/layout/NameandTitleOrganizationalChart"/>
    <dgm:cxn modelId="{4C05B11F-DB8D-483B-9F8C-D877F2D5F2AE}" type="presParOf" srcId="{7D494890-A9F9-42B7-80A4-C5DDBF7359F8}" destId="{3229C2B7-D516-43C2-B4AE-996930202C4A}" srcOrd="2" destOrd="0" presId="urn:microsoft.com/office/officeart/2008/layout/NameandTitleOrganizationalChart"/>
    <dgm:cxn modelId="{6F85CC1C-F48C-4E8A-B977-4CB61DD3F0AB}" type="presParOf" srcId="{55D6999C-6621-47C6-91CE-CD1C33E86C87}" destId="{D81866CA-A675-49D1-8465-E4C1D035861D}" srcOrd="2" destOrd="0" presId="urn:microsoft.com/office/officeart/2008/layout/NameandTitleOrganizationalChart"/>
    <dgm:cxn modelId="{24F5AC6D-E636-424F-8EC7-7BF30DE7F071}" type="presParOf" srcId="{55D6999C-6621-47C6-91CE-CD1C33E86C87}" destId="{7E9C87D8-F737-4EF1-AA0A-1A79D45C26BB}" srcOrd="3" destOrd="0" presId="urn:microsoft.com/office/officeart/2008/layout/NameandTitleOrganizationalChart"/>
    <dgm:cxn modelId="{96489936-E322-4C0D-8B00-DED944BF7CB1}" type="presParOf" srcId="{7E9C87D8-F737-4EF1-AA0A-1A79D45C26BB}" destId="{BB147A0F-BCD2-4543-A8BF-D4CAC43F4AB9}" srcOrd="0" destOrd="0" presId="urn:microsoft.com/office/officeart/2008/layout/NameandTitleOrganizationalChart"/>
    <dgm:cxn modelId="{410B127C-089A-44EF-B510-5360D9A247DF}" type="presParOf" srcId="{BB147A0F-BCD2-4543-A8BF-D4CAC43F4AB9}" destId="{E5A7AC20-A88B-4907-9E52-63BA721E6918}" srcOrd="0" destOrd="0" presId="urn:microsoft.com/office/officeart/2008/layout/NameandTitleOrganizationalChart"/>
    <dgm:cxn modelId="{DA71A634-DB18-440F-AB10-4C6B6A71A84E}" type="presParOf" srcId="{BB147A0F-BCD2-4543-A8BF-D4CAC43F4AB9}" destId="{A68136E9-FD0D-4000-8E8B-C018DD3FBD45}" srcOrd="1" destOrd="0" presId="urn:microsoft.com/office/officeart/2008/layout/NameandTitleOrganizationalChart"/>
    <dgm:cxn modelId="{6BAF05F2-8BA0-451C-A5D9-311CB3DABB88}" type="presParOf" srcId="{BB147A0F-BCD2-4543-A8BF-D4CAC43F4AB9}" destId="{CC46488B-B54E-426B-981C-EFA82511CF91}" srcOrd="2" destOrd="0" presId="urn:microsoft.com/office/officeart/2008/layout/NameandTitleOrganizationalChart"/>
    <dgm:cxn modelId="{688593B5-F68A-4519-A7BD-0CAF17A840D2}" type="presParOf" srcId="{7E9C87D8-F737-4EF1-AA0A-1A79D45C26BB}" destId="{F9E58B91-272E-41C3-9E52-489A06F3DFFE}" srcOrd="1" destOrd="0" presId="urn:microsoft.com/office/officeart/2008/layout/NameandTitleOrganizationalChart"/>
    <dgm:cxn modelId="{4925CA15-3325-4CCB-A442-18EE29DA56AE}" type="presParOf" srcId="{7E9C87D8-F737-4EF1-AA0A-1A79D45C26BB}" destId="{A2130EE5-062F-4D16-90C5-81E1400745E4}" srcOrd="2" destOrd="0" presId="urn:microsoft.com/office/officeart/2008/layout/NameandTitleOrganizationalChart"/>
    <dgm:cxn modelId="{EE53C182-C234-4084-8FF8-8F4EE9C7D720}" type="presParOf" srcId="{55D6999C-6621-47C6-91CE-CD1C33E86C87}" destId="{8F884A3D-A7A7-4DDB-A291-5C3192500A87}" srcOrd="4" destOrd="0" presId="urn:microsoft.com/office/officeart/2008/layout/NameandTitleOrganizationalChart"/>
    <dgm:cxn modelId="{768E72D6-740B-452C-8ADF-717756242EAC}" type="presParOf" srcId="{55D6999C-6621-47C6-91CE-CD1C33E86C87}" destId="{C0390769-535D-4EA4-B753-84B121A4FC16}" srcOrd="5" destOrd="0" presId="urn:microsoft.com/office/officeart/2008/layout/NameandTitleOrganizationalChart"/>
    <dgm:cxn modelId="{2444ABF4-5971-4591-ABC5-2929ACE2EDF5}" type="presParOf" srcId="{C0390769-535D-4EA4-B753-84B121A4FC16}" destId="{0E48F6EB-0E56-4858-B57D-6B43B88C6128}" srcOrd="0" destOrd="0" presId="urn:microsoft.com/office/officeart/2008/layout/NameandTitleOrganizationalChart"/>
    <dgm:cxn modelId="{694B9280-3260-4BB7-98DB-17A863861CA0}" type="presParOf" srcId="{0E48F6EB-0E56-4858-B57D-6B43B88C6128}" destId="{D8B91DE4-88BF-4780-B6E2-5AE160232A2A}" srcOrd="0" destOrd="0" presId="urn:microsoft.com/office/officeart/2008/layout/NameandTitleOrganizationalChart"/>
    <dgm:cxn modelId="{1B329851-9DAF-4CA2-B71A-2CEA3363CECE}" type="presParOf" srcId="{0E48F6EB-0E56-4858-B57D-6B43B88C6128}" destId="{B0CADB1A-1AFB-4C8B-9E3F-6D18BDDCAA65}" srcOrd="1" destOrd="0" presId="urn:microsoft.com/office/officeart/2008/layout/NameandTitleOrganizationalChart"/>
    <dgm:cxn modelId="{4252FE31-5E64-499F-BB61-C91922FD9D62}" type="presParOf" srcId="{0E48F6EB-0E56-4858-B57D-6B43B88C6128}" destId="{268BDF4E-2BAF-4020-86ED-5AF35339BAA0}" srcOrd="2" destOrd="0" presId="urn:microsoft.com/office/officeart/2008/layout/NameandTitleOrganizationalChart"/>
    <dgm:cxn modelId="{E288CCD1-57DB-4D72-B9BC-AA3A4D5B642A}" type="presParOf" srcId="{C0390769-535D-4EA4-B753-84B121A4FC16}" destId="{EE18C593-4942-434C-B19B-37685626AB14}" srcOrd="1" destOrd="0" presId="urn:microsoft.com/office/officeart/2008/layout/NameandTitleOrganizationalChart"/>
    <dgm:cxn modelId="{4CEA3E8D-EE78-4061-B37D-F57DCBB09A3E}" type="presParOf" srcId="{C0390769-535D-4EA4-B753-84B121A4FC16}" destId="{3689F449-7EE3-453C-A0A6-0AACA828F7A5}" srcOrd="2" destOrd="0" presId="urn:microsoft.com/office/officeart/2008/layout/NameandTitleOrganizationalChart"/>
    <dgm:cxn modelId="{EF440B00-B90A-4C87-9E82-26D5E58AD5E3}" type="presParOf" srcId="{55D6999C-6621-47C6-91CE-CD1C33E86C87}" destId="{F65005CB-38B7-4D1E-9BC8-8C5346397DBB}" srcOrd="6" destOrd="0" presId="urn:microsoft.com/office/officeart/2008/layout/NameandTitleOrganizationalChart"/>
    <dgm:cxn modelId="{6CC2D1A5-57A1-43B4-B616-0D399A213DBC}" type="presParOf" srcId="{55D6999C-6621-47C6-91CE-CD1C33E86C87}" destId="{3948AD70-61E5-4AD2-9532-0FFED2FF6818}" srcOrd="7" destOrd="0" presId="urn:microsoft.com/office/officeart/2008/layout/NameandTitleOrganizationalChart"/>
    <dgm:cxn modelId="{091BCFF4-169C-42E3-8C1B-F706AF1A1EE8}" type="presParOf" srcId="{3948AD70-61E5-4AD2-9532-0FFED2FF6818}" destId="{F7BD9B36-A94F-4C5D-ADF2-C111A856AD2F}" srcOrd="0" destOrd="0" presId="urn:microsoft.com/office/officeart/2008/layout/NameandTitleOrganizationalChart"/>
    <dgm:cxn modelId="{F92A17B2-12C9-42DD-8DB2-3E1915B689EC}" type="presParOf" srcId="{F7BD9B36-A94F-4C5D-ADF2-C111A856AD2F}" destId="{1841376F-0909-4FE9-949B-2DBC04832B1C}" srcOrd="0" destOrd="0" presId="urn:microsoft.com/office/officeart/2008/layout/NameandTitleOrganizationalChart"/>
    <dgm:cxn modelId="{B156D230-7633-4DA7-9AC5-001F63DC4061}" type="presParOf" srcId="{F7BD9B36-A94F-4C5D-ADF2-C111A856AD2F}" destId="{C80A5DE9-8BDC-4311-88CA-E1DDC303CC36}" srcOrd="1" destOrd="0" presId="urn:microsoft.com/office/officeart/2008/layout/NameandTitleOrganizationalChart"/>
    <dgm:cxn modelId="{A7EF51AE-BF60-4BD3-90C9-13A6E210BB08}" type="presParOf" srcId="{F7BD9B36-A94F-4C5D-ADF2-C111A856AD2F}" destId="{06593B2E-7EC2-4F54-A8DA-E63BC393D953}" srcOrd="2" destOrd="0" presId="urn:microsoft.com/office/officeart/2008/layout/NameandTitleOrganizationalChart"/>
    <dgm:cxn modelId="{6388E3A3-A08C-43CF-A9F8-953293855500}" type="presParOf" srcId="{3948AD70-61E5-4AD2-9532-0FFED2FF6818}" destId="{12F07C40-C064-454D-BEB7-D7EC75302FE6}" srcOrd="1" destOrd="0" presId="urn:microsoft.com/office/officeart/2008/layout/NameandTitleOrganizationalChart"/>
    <dgm:cxn modelId="{7C298B87-8F31-4BC6-B741-4C217897EBB4}" type="presParOf" srcId="{3948AD70-61E5-4AD2-9532-0FFED2FF6818}" destId="{4F36802C-3BC0-4BF3-AFA8-E3E2297CABC1}" srcOrd="2" destOrd="0" presId="urn:microsoft.com/office/officeart/2008/layout/NameandTitleOrganizationalChart"/>
    <dgm:cxn modelId="{44586A0C-78BA-4D97-B417-A3A52363F09A}" type="presParOf" srcId="{55D6999C-6621-47C6-91CE-CD1C33E86C87}" destId="{43F6AFB6-B492-45FF-949C-77A4ED2AA13D}" srcOrd="8" destOrd="0" presId="urn:microsoft.com/office/officeart/2008/layout/NameandTitleOrganizationalChart"/>
    <dgm:cxn modelId="{0910519A-4F27-4543-92C9-E8B41B5BBAC1}" type="presParOf" srcId="{55D6999C-6621-47C6-91CE-CD1C33E86C87}" destId="{782373E1-0921-4E3A-92D5-BD8AB8702977}" srcOrd="9" destOrd="0" presId="urn:microsoft.com/office/officeart/2008/layout/NameandTitleOrganizationalChart"/>
    <dgm:cxn modelId="{DAC401AB-72D9-4BA5-9905-2C00C4F20CF2}" type="presParOf" srcId="{782373E1-0921-4E3A-92D5-BD8AB8702977}" destId="{25C2B7C0-954F-4033-91EB-79A96C5E6D8A}" srcOrd="0" destOrd="0" presId="urn:microsoft.com/office/officeart/2008/layout/NameandTitleOrganizationalChart"/>
    <dgm:cxn modelId="{5E18DBCD-375B-47DD-8BF8-13172821255F}" type="presParOf" srcId="{25C2B7C0-954F-4033-91EB-79A96C5E6D8A}" destId="{66636F87-1B1C-4EC7-9D20-A2084B531D5D}" srcOrd="0" destOrd="0" presId="urn:microsoft.com/office/officeart/2008/layout/NameandTitleOrganizationalChart"/>
    <dgm:cxn modelId="{4A9AB71C-5631-4BAC-AD66-4F967B71DF22}" type="presParOf" srcId="{25C2B7C0-954F-4033-91EB-79A96C5E6D8A}" destId="{46C7FFDA-4F25-4652-9644-D2980E508826}" srcOrd="1" destOrd="0" presId="urn:microsoft.com/office/officeart/2008/layout/NameandTitleOrganizationalChart"/>
    <dgm:cxn modelId="{A0FCB3EE-C9BA-40D6-B08B-1E64272FF25E}" type="presParOf" srcId="{25C2B7C0-954F-4033-91EB-79A96C5E6D8A}" destId="{199D8C33-26DB-47F8-9F33-FD223ACB90D5}" srcOrd="2" destOrd="0" presId="urn:microsoft.com/office/officeart/2008/layout/NameandTitleOrganizationalChart"/>
    <dgm:cxn modelId="{F9F1D868-DA05-4C8F-8B03-E2DB7623A3EB}" type="presParOf" srcId="{782373E1-0921-4E3A-92D5-BD8AB8702977}" destId="{CFF17BF6-6FC3-456C-A57E-B0C09AB07F23}" srcOrd="1" destOrd="0" presId="urn:microsoft.com/office/officeart/2008/layout/NameandTitleOrganizationalChart"/>
    <dgm:cxn modelId="{9EC6D6C3-75A3-4D5B-BCC2-CE1F690C827F}" type="presParOf" srcId="{782373E1-0921-4E3A-92D5-BD8AB8702977}" destId="{A0AAFC9C-826C-453E-BF98-BACF843798E4}" srcOrd="2" destOrd="0" presId="urn:microsoft.com/office/officeart/2008/layout/NameandTitleOrganizationalChart"/>
    <dgm:cxn modelId="{5618A860-1068-4851-931A-3A249DA55655}" type="presParOf" srcId="{55D6999C-6621-47C6-91CE-CD1C33E86C87}" destId="{FB9864B4-ECC1-4566-9EC6-EED34225A668}" srcOrd="10" destOrd="0" presId="urn:microsoft.com/office/officeart/2008/layout/NameandTitleOrganizationalChart"/>
    <dgm:cxn modelId="{241395B6-1982-4D1F-90C4-BADE6EC1F2DE}" type="presParOf" srcId="{55D6999C-6621-47C6-91CE-CD1C33E86C87}" destId="{F82EED33-746B-437A-AE4C-0A8EA71EAB29}" srcOrd="11" destOrd="0" presId="urn:microsoft.com/office/officeart/2008/layout/NameandTitleOrganizationalChart"/>
    <dgm:cxn modelId="{F2E57509-6A0B-421F-B129-2CE0F0A0F0C4}" type="presParOf" srcId="{F82EED33-746B-437A-AE4C-0A8EA71EAB29}" destId="{CBC03A21-28E4-4D0A-95BF-CBAD3EF19E53}" srcOrd="0" destOrd="0" presId="urn:microsoft.com/office/officeart/2008/layout/NameandTitleOrganizationalChart"/>
    <dgm:cxn modelId="{4DDA03F7-F52B-45B9-9BFC-AA69C771388F}" type="presParOf" srcId="{CBC03A21-28E4-4D0A-95BF-CBAD3EF19E53}" destId="{1290A222-BDF5-48FD-8814-A524F46B0E81}" srcOrd="0" destOrd="0" presId="urn:microsoft.com/office/officeart/2008/layout/NameandTitleOrganizationalChart"/>
    <dgm:cxn modelId="{30F40BFE-B9FF-4483-98E5-9E560B664D8D}" type="presParOf" srcId="{CBC03A21-28E4-4D0A-95BF-CBAD3EF19E53}" destId="{2B677C61-FD6A-43C6-975E-3F126A0DC88A}" srcOrd="1" destOrd="0" presId="urn:microsoft.com/office/officeart/2008/layout/NameandTitleOrganizationalChart"/>
    <dgm:cxn modelId="{29DFBCBE-BA7A-4D5A-8C33-8A390A29FAD4}" type="presParOf" srcId="{CBC03A21-28E4-4D0A-95BF-CBAD3EF19E53}" destId="{DA1E62A4-0ED4-4BCF-8BB6-565FB0F1F3A1}" srcOrd="2" destOrd="0" presId="urn:microsoft.com/office/officeart/2008/layout/NameandTitleOrganizationalChart"/>
    <dgm:cxn modelId="{3C65E2C9-251D-4DCD-99D4-B28337083DD6}" type="presParOf" srcId="{F82EED33-746B-437A-AE4C-0A8EA71EAB29}" destId="{E492FBA9-BAA5-4B26-AFCD-BDE80D58D87B}" srcOrd="1" destOrd="0" presId="urn:microsoft.com/office/officeart/2008/layout/NameandTitleOrganizationalChart"/>
    <dgm:cxn modelId="{281BD837-49A0-408C-B1FF-BBDC93D27BC3}" type="presParOf" srcId="{F82EED33-746B-437A-AE4C-0A8EA71EAB29}" destId="{E70DAEF8-5AED-4601-A072-9831F9E61A6E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29443-035E-4010-9AAF-EA2662010EDC}">
      <dsp:nvSpPr>
        <dsp:cNvPr id="0" name=""/>
        <dsp:cNvSpPr/>
      </dsp:nvSpPr>
      <dsp:spPr>
        <a:xfrm>
          <a:off x="1438871" y="0"/>
          <a:ext cx="7264306" cy="7264306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0BE98C-8743-4483-821C-B9E0F55F81AD}">
      <dsp:nvSpPr>
        <dsp:cNvPr id="0" name=""/>
        <dsp:cNvSpPr/>
      </dsp:nvSpPr>
      <dsp:spPr>
        <a:xfrm>
          <a:off x="5172118" y="291981"/>
          <a:ext cx="3748447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страховой пенсии и фиксированной выплаты к ней,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января 2025 на 9,5% 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72118" y="291981"/>
        <a:ext cx="3748447" cy="859798"/>
      </dsp:txXfrm>
    </dsp:sp>
    <dsp:sp modelId="{67D7E7A3-A207-4C51-BB42-A3924FEA8D89}">
      <dsp:nvSpPr>
        <dsp:cNvPr id="0" name=""/>
        <dsp:cNvSpPr/>
      </dsp:nvSpPr>
      <dsp:spPr>
        <a:xfrm>
          <a:off x="5222995" y="2796850"/>
          <a:ext cx="3820832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государственных и социальных пенсий,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апреля 2025 на 14,75% 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22995" y="2796850"/>
        <a:ext cx="3820832" cy="859798"/>
      </dsp:txXfrm>
    </dsp:sp>
    <dsp:sp modelId="{5FD36B87-743B-4E97-891F-2AC8E6D07E4A}">
      <dsp:nvSpPr>
        <dsp:cNvPr id="0" name=""/>
        <dsp:cNvSpPr/>
      </dsp:nvSpPr>
      <dsp:spPr>
        <a:xfrm>
          <a:off x="5235036" y="1570278"/>
          <a:ext cx="3786458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Индексация ежемесячной денежной выплаты,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февраля 2025 на  9,5% 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5036" y="1570278"/>
        <a:ext cx="3786458" cy="859798"/>
      </dsp:txXfrm>
    </dsp:sp>
    <dsp:sp modelId="{BDCF37B0-AD2A-4E23-8382-112CFF671FAC}">
      <dsp:nvSpPr>
        <dsp:cNvPr id="0" name=""/>
        <dsp:cNvSpPr/>
      </dsp:nvSpPr>
      <dsp:spPr>
        <a:xfrm>
          <a:off x="5271866" y="3935275"/>
          <a:ext cx="3772198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ЕВ СПН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июля 2025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71866" y="3935275"/>
        <a:ext cx="3772198" cy="859798"/>
      </dsp:txXfrm>
    </dsp:sp>
    <dsp:sp modelId="{094E0944-7494-4C0F-A111-C10A0116D369}">
      <dsp:nvSpPr>
        <dsp:cNvPr id="0" name=""/>
        <dsp:cNvSpPr/>
      </dsp:nvSpPr>
      <dsp:spPr>
        <a:xfrm>
          <a:off x="5362099" y="5118986"/>
          <a:ext cx="3665485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размера страховой пенсии пенсионеров, работавших в 2024 году, </a:t>
          </a: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августа 2025</a:t>
          </a:r>
          <a:endParaRPr lang="ru-RU" sz="1200" b="1" kern="1200" dirty="0">
            <a:solidFill>
              <a:srgbClr val="FF0000"/>
            </a:solidFill>
          </a:endParaRPr>
        </a:p>
      </dsp:txBody>
      <dsp:txXfrm>
        <a:off x="5362099" y="5118986"/>
        <a:ext cx="3665485" cy="859798"/>
      </dsp:txXfrm>
    </dsp:sp>
    <dsp:sp modelId="{2448D00A-BB74-439A-A9F6-84073F750B2B}">
      <dsp:nvSpPr>
        <dsp:cNvPr id="0" name=""/>
        <dsp:cNvSpPr/>
      </dsp:nvSpPr>
      <dsp:spPr>
        <a:xfrm>
          <a:off x="5339270" y="6181500"/>
          <a:ext cx="3734471" cy="85979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Корректировка размеров накопительной части (НЧ) и срочной пенсионной выплаты (СПВ)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с 1 августа 2025</a:t>
          </a:r>
          <a:endParaRPr lang="ru-RU" sz="1200" b="1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39270" y="6181500"/>
        <a:ext cx="3734471" cy="8597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6D7FE-5BE5-417C-B5D1-C1C25FA0FEBC}">
      <dsp:nvSpPr>
        <dsp:cNvPr id="0" name=""/>
        <dsp:cNvSpPr/>
      </dsp:nvSpPr>
      <dsp:spPr>
        <a:xfrm rot="5400000">
          <a:off x="8407449" y="-3438329"/>
          <a:ext cx="1320700" cy="8534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/>
            </a:rPr>
            <a:t>Осуществлена индексация страховых пенсий более </a:t>
          </a:r>
          <a:r>
            <a:rPr lang="ru-RU" sz="1800" b="1" kern="1200" smtClean="0">
              <a:solidFill>
                <a:srgbClr val="FF0000"/>
              </a:solidFill>
              <a:effectLst/>
            </a:rPr>
            <a:t>130 тыс. </a:t>
          </a:r>
          <a:r>
            <a:rPr lang="ru-RU" sz="1800" b="0" kern="1200" smtClean="0">
              <a:effectLst/>
            </a:rPr>
            <a:t>работающим пенсионерам</a:t>
          </a:r>
          <a:endParaRPr lang="ru-RU" sz="1800" b="0" kern="1200" dirty="0">
            <a:effectLst/>
          </a:endParaRPr>
        </a:p>
      </dsp:txBody>
      <dsp:txXfrm rot="5400000">
        <a:off x="8407449" y="-3438329"/>
        <a:ext cx="1320700" cy="8534400"/>
      </dsp:txXfrm>
    </dsp:sp>
    <dsp:sp modelId="{DB4CF733-C824-4D93-9A82-2D640497C3B7}">
      <dsp:nvSpPr>
        <dsp:cNvPr id="0" name=""/>
        <dsp:cNvSpPr/>
      </dsp:nvSpPr>
      <dsp:spPr>
        <a:xfrm>
          <a:off x="0" y="3432"/>
          <a:ext cx="4800600" cy="165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Индексация +</a:t>
          </a:r>
          <a:r>
            <a:rPr lang="ru-RU" sz="16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Доиндексация</a:t>
          </a: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 Возобновление индексации страховых пенсий работающим пенсионерам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3432"/>
        <a:ext cx="4800600" cy="1650875"/>
      </dsp:txXfrm>
    </dsp:sp>
    <dsp:sp modelId="{83DC31BC-834E-44B1-BA72-6DF2BE043E98}">
      <dsp:nvSpPr>
        <dsp:cNvPr id="0" name=""/>
        <dsp:cNvSpPr/>
      </dsp:nvSpPr>
      <dsp:spPr>
        <a:xfrm rot="5400000">
          <a:off x="8407449" y="-1704909"/>
          <a:ext cx="1320700" cy="8534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smtClean="0">
              <a:effectLst/>
            </a:rPr>
            <a:t>Инвалидам 1 группы – </a:t>
          </a:r>
          <a:r>
            <a:rPr lang="ru-RU" sz="1800" b="1" kern="1200" smtClean="0">
              <a:solidFill>
                <a:srgbClr val="FF0000"/>
              </a:solidFill>
              <a:effectLst/>
            </a:rPr>
            <a:t>9707</a:t>
          </a:r>
          <a:r>
            <a:rPr lang="ru-RU" sz="1800" b="0" kern="1200" smtClean="0">
              <a:solidFill>
                <a:srgbClr val="FF0000"/>
              </a:solidFill>
              <a:effectLst/>
            </a:rPr>
            <a:t> </a:t>
          </a:r>
          <a:endParaRPr lang="ru-RU" sz="1800" b="0" kern="1200" dirty="0">
            <a:solidFill>
              <a:srgbClr val="FF0000"/>
            </a:solidFill>
            <a:effectLst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Гражданам, достигшим возраста 80 лет - </a:t>
          </a:r>
          <a:r>
            <a:rPr lang="ru-RU" sz="1800" b="1" kern="1200" dirty="0" smtClean="0">
              <a:solidFill>
                <a:srgbClr val="FF0000"/>
              </a:solidFill>
              <a:effectLst/>
            </a:rPr>
            <a:t>50822</a:t>
          </a:r>
          <a:r>
            <a:rPr lang="ru-RU" sz="1800" b="0" kern="1200" dirty="0" smtClean="0">
              <a:solidFill>
                <a:srgbClr val="FF0000"/>
              </a:solidFill>
              <a:effectLst/>
            </a:rPr>
            <a:t> </a:t>
          </a:r>
          <a:endParaRPr lang="ru-RU" sz="1800" b="0" kern="1200" dirty="0">
            <a:solidFill>
              <a:srgbClr val="FF0000"/>
            </a:solidFill>
            <a:effectLst/>
          </a:endParaRPr>
        </a:p>
      </dsp:txBody>
      <dsp:txXfrm rot="5400000">
        <a:off x="8407449" y="-1704909"/>
        <a:ext cx="1320700" cy="8534400"/>
      </dsp:txXfrm>
    </dsp:sp>
    <dsp:sp modelId="{0557F2F6-7AA3-4628-B1DF-C86BC720082E}">
      <dsp:nvSpPr>
        <dsp:cNvPr id="0" name=""/>
        <dsp:cNvSpPr/>
      </dsp:nvSpPr>
      <dsp:spPr>
        <a:xfrm>
          <a:off x="0" y="1736852"/>
          <a:ext cx="4800600" cy="165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Трансформация компенсационной выплаты по уходу  за пенсионерами достигшими             80 лет и инвалидами 1 группы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(кроме инвалидов с детства 1 группы)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в надбавку к пенсии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1736852"/>
        <a:ext cx="4800600" cy="1650875"/>
      </dsp:txXfrm>
    </dsp:sp>
    <dsp:sp modelId="{BAC07425-83E9-44E9-8D7D-F1A57EBC5E3E}">
      <dsp:nvSpPr>
        <dsp:cNvPr id="0" name=""/>
        <dsp:cNvSpPr/>
      </dsp:nvSpPr>
      <dsp:spPr>
        <a:xfrm rot="5400000">
          <a:off x="8407449" y="695"/>
          <a:ext cx="1320700" cy="8534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Выплата по новому порядку произведена иным лицам  - </a:t>
          </a:r>
          <a:r>
            <a:rPr lang="ru-RU" sz="1800" b="1" kern="1200" dirty="0" smtClean="0">
              <a:solidFill>
                <a:srgbClr val="FF0000"/>
              </a:solidFill>
              <a:effectLst/>
            </a:rPr>
            <a:t>1741</a:t>
          </a:r>
          <a:r>
            <a:rPr lang="ru-RU" sz="1800" b="0" kern="1200" dirty="0" smtClean="0">
              <a:solidFill>
                <a:srgbClr val="FF0000"/>
              </a:solidFill>
              <a:effectLst/>
            </a:rPr>
            <a:t> </a:t>
          </a:r>
          <a:endParaRPr lang="ru-RU" sz="1800" b="0" kern="1200" dirty="0">
            <a:solidFill>
              <a:srgbClr val="FF0000"/>
            </a:solidFill>
            <a:effectLst/>
          </a:endParaRPr>
        </a:p>
      </dsp:txBody>
      <dsp:txXfrm rot="5400000">
        <a:off x="8407449" y="695"/>
        <a:ext cx="1320700" cy="8534400"/>
      </dsp:txXfrm>
    </dsp:sp>
    <dsp:sp modelId="{C67AC96F-5305-4160-86FA-23C0FA306ABA}">
      <dsp:nvSpPr>
        <dsp:cNvPr id="0" name=""/>
        <dsp:cNvSpPr/>
      </dsp:nvSpPr>
      <dsp:spPr>
        <a:xfrm>
          <a:off x="0" y="3470271"/>
          <a:ext cx="4800600" cy="165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Изменение порядка ежемесячной выплаты по уходу за детьми инвалидами и инвалидами с детства 1 группы  ухаживающим лицам, не являющимися их родителями/опекунами 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3470271"/>
        <a:ext cx="4800600" cy="1650875"/>
      </dsp:txXfrm>
    </dsp:sp>
    <dsp:sp modelId="{830AA9D4-64FA-4CD8-BFA2-409F9C15EC03}">
      <dsp:nvSpPr>
        <dsp:cNvPr id="0" name=""/>
        <dsp:cNvSpPr/>
      </dsp:nvSpPr>
      <dsp:spPr>
        <a:xfrm rot="5400000">
          <a:off x="8407449" y="1761929"/>
          <a:ext cx="1320700" cy="853440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Выплачено </a:t>
          </a:r>
          <a:r>
            <a:rPr lang="ru-RU" sz="1800" b="1" kern="1200" dirty="0" smtClean="0">
              <a:solidFill>
                <a:srgbClr val="FF0000"/>
              </a:solidFill>
              <a:effectLst/>
            </a:rPr>
            <a:t>17501</a:t>
          </a:r>
          <a:r>
            <a:rPr lang="ru-RU" sz="1800" b="0" kern="1200" dirty="0" smtClean="0">
              <a:solidFill>
                <a:srgbClr val="FF0000"/>
              </a:solidFill>
              <a:effectLst/>
            </a:rPr>
            <a:t> </a:t>
          </a:r>
          <a:r>
            <a:rPr lang="ru-RU" sz="1800" b="0" kern="1200" dirty="0" smtClean="0">
              <a:effectLst/>
            </a:rPr>
            <a:t>пособий на погребение </a:t>
          </a:r>
          <a:endParaRPr lang="ru-RU" sz="1800" b="0" kern="1200" dirty="0">
            <a:effectLst/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effectLst/>
            </a:rPr>
            <a:t>Выдано </a:t>
          </a:r>
          <a:r>
            <a:rPr lang="ru-RU" sz="1800" b="1" kern="1200" dirty="0" smtClean="0">
              <a:solidFill>
                <a:srgbClr val="FF0000"/>
              </a:solidFill>
              <a:effectLst/>
            </a:rPr>
            <a:t>218</a:t>
          </a:r>
          <a:r>
            <a:rPr lang="ru-RU" sz="1800" b="0" kern="1200" dirty="0" smtClean="0">
              <a:effectLst/>
            </a:rPr>
            <a:t> выписок для предоставления в специализированные службы</a:t>
          </a:r>
          <a:r>
            <a:rPr lang="ru-RU" sz="1800" b="0" kern="1200" dirty="0" smtClean="0">
              <a:solidFill>
                <a:srgbClr val="FF0000"/>
              </a:solidFill>
              <a:effectLst/>
            </a:rPr>
            <a:t> </a:t>
          </a:r>
          <a:endParaRPr lang="ru-RU" sz="1800" b="0" kern="1200" dirty="0">
            <a:effectLst/>
            <a:latin typeface="Arial" pitchFamily="34" charset="0"/>
            <a:cs typeface="Arial" pitchFamily="34" charset="0"/>
          </a:endParaRPr>
        </a:p>
      </dsp:txBody>
      <dsp:txXfrm rot="5400000">
        <a:off x="8407449" y="1761929"/>
        <a:ext cx="1320700" cy="8534400"/>
      </dsp:txXfrm>
    </dsp:sp>
    <dsp:sp modelId="{D2DDC7E9-63ED-4C2C-9374-DD8D6C648AEA}">
      <dsp:nvSpPr>
        <dsp:cNvPr id="0" name=""/>
        <dsp:cNvSpPr/>
      </dsp:nvSpPr>
      <dsp:spPr>
        <a:xfrm>
          <a:off x="0" y="5203691"/>
          <a:ext cx="4800600" cy="165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Реализация нового порядка выплаты социального пособия на погребение и возмещения специализированной службе</a:t>
          </a:r>
          <a:endParaRPr lang="ru-RU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5203691"/>
        <a:ext cx="4800600" cy="165087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610D4C-C212-47AB-BD8F-BE5A31FC4D0B}">
      <dsp:nvSpPr>
        <dsp:cNvPr id="0" name=""/>
        <dsp:cNvSpPr/>
      </dsp:nvSpPr>
      <dsp:spPr>
        <a:xfrm rot="5400000">
          <a:off x="-176412" y="179308"/>
          <a:ext cx="1176080" cy="823256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alt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ru-RU" sz="2000" b="1" kern="1200" dirty="0" smtClean="0">
              <a:latin typeface="Times New Roman" pitchFamily="18" charset="0"/>
              <a:cs typeface="Times New Roman" pitchFamily="18" charset="0"/>
            </a:rPr>
            <a:t>4957</a:t>
          </a:r>
          <a:endParaRPr lang="ru-RU" sz="2000" b="1" kern="1200" dirty="0"/>
        </a:p>
      </dsp:txBody>
      <dsp:txXfrm rot="5400000">
        <a:off x="-176412" y="179308"/>
        <a:ext cx="1176080" cy="823256"/>
      </dsp:txXfrm>
    </dsp:sp>
    <dsp:sp modelId="{9B6E47E0-FD6C-442F-8336-2456D09D96DA}">
      <dsp:nvSpPr>
        <dsp:cNvPr id="0" name=""/>
        <dsp:cNvSpPr/>
      </dsp:nvSpPr>
      <dsp:spPr>
        <a:xfrm rot="5400000">
          <a:off x="3624989" y="-2385950"/>
          <a:ext cx="411682" cy="60123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altLang="ru-RU" sz="1800" kern="1200" dirty="0" smtClean="0">
              <a:latin typeface="Times New Roman" pitchFamily="18" charset="0"/>
              <a:cs typeface="Times New Roman" pitchFamily="18" charset="0"/>
            </a:rPr>
            <a:t>пенсии по инвалидности </a:t>
          </a:r>
          <a:endParaRPr lang="ru-RU" sz="1800" kern="1200" dirty="0"/>
        </a:p>
      </dsp:txBody>
      <dsp:txXfrm rot="5400000">
        <a:off x="3624989" y="-2385950"/>
        <a:ext cx="411682" cy="6012306"/>
      </dsp:txXfrm>
    </dsp:sp>
    <dsp:sp modelId="{D2CF5DCD-D992-4070-BCF8-E92FDDBCF745}">
      <dsp:nvSpPr>
        <dsp:cNvPr id="0" name=""/>
        <dsp:cNvSpPr/>
      </dsp:nvSpPr>
      <dsp:spPr>
        <a:xfrm rot="5400000">
          <a:off x="-176412" y="1123872"/>
          <a:ext cx="1176080" cy="823256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60</a:t>
          </a:r>
          <a:endParaRPr lang="ru-RU" sz="2000" b="1" kern="1200" dirty="0"/>
        </a:p>
      </dsp:txBody>
      <dsp:txXfrm rot="5400000">
        <a:off x="-176412" y="1123872"/>
        <a:ext cx="1176080" cy="823256"/>
      </dsp:txXfrm>
    </dsp:sp>
    <dsp:sp modelId="{E766CD01-8564-466E-9707-6EFF1B541CC7}">
      <dsp:nvSpPr>
        <dsp:cNvPr id="0" name=""/>
        <dsp:cNvSpPr/>
      </dsp:nvSpPr>
      <dsp:spPr>
        <a:xfrm rot="5400000">
          <a:off x="6343066" y="-4218936"/>
          <a:ext cx="481444" cy="11521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досрочные пенсии по старости безработным гражданам по предложению органов службы  занятости  </a:t>
          </a:r>
          <a:endParaRPr lang="ru-RU" sz="1800" kern="1200" dirty="0"/>
        </a:p>
      </dsp:txBody>
      <dsp:txXfrm rot="5400000">
        <a:off x="6343066" y="-4218936"/>
        <a:ext cx="481444" cy="11521063"/>
      </dsp:txXfrm>
    </dsp:sp>
    <dsp:sp modelId="{12915290-E2A0-469E-9717-1689E5FB7A94}">
      <dsp:nvSpPr>
        <dsp:cNvPr id="0" name=""/>
        <dsp:cNvSpPr/>
      </dsp:nvSpPr>
      <dsp:spPr>
        <a:xfrm rot="5400000">
          <a:off x="-176412" y="2236192"/>
          <a:ext cx="1176080" cy="823256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41484"/>
                <a:satOff val="-8409"/>
                <a:lumOff val="4625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41484"/>
                <a:satOff val="-8409"/>
                <a:lumOff val="4625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41484"/>
                <a:satOff val="-8409"/>
                <a:lumOff val="462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362</a:t>
          </a:r>
          <a:endParaRPr lang="ru-RU" sz="2000" b="1" kern="1200" dirty="0"/>
        </a:p>
      </dsp:txBody>
      <dsp:txXfrm rot="5400000">
        <a:off x="-176412" y="2236192"/>
        <a:ext cx="1176080" cy="823256"/>
      </dsp:txXfrm>
    </dsp:sp>
    <dsp:sp modelId="{AA89B457-8896-47C1-9DA3-6E9C29DC2333}">
      <dsp:nvSpPr>
        <dsp:cNvPr id="0" name=""/>
        <dsp:cNvSpPr/>
      </dsp:nvSpPr>
      <dsp:spPr>
        <a:xfrm rot="5400000">
          <a:off x="6308080" y="-3120523"/>
          <a:ext cx="551414" cy="11521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страховые пенсии по старости получателям пенсии по случаю потери кормильца при достижении возраста 80 лет</a:t>
          </a:r>
          <a:endParaRPr lang="ru-RU" sz="1800" kern="1200" dirty="0"/>
        </a:p>
      </dsp:txBody>
      <dsp:txXfrm rot="5400000">
        <a:off x="6308080" y="-3120523"/>
        <a:ext cx="551414" cy="11521063"/>
      </dsp:txXfrm>
    </dsp:sp>
    <dsp:sp modelId="{9799CF4D-B58F-4B05-9F5B-5C82B85074BF}">
      <dsp:nvSpPr>
        <dsp:cNvPr id="0" name=""/>
        <dsp:cNvSpPr/>
      </dsp:nvSpPr>
      <dsp:spPr>
        <a:xfrm rot="5400000">
          <a:off x="-176412" y="3264635"/>
          <a:ext cx="1176080" cy="823256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-20742"/>
                <a:satOff val="-4204"/>
                <a:lumOff val="23125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-20742"/>
                <a:satOff val="-4204"/>
                <a:lumOff val="23125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-20742"/>
                <a:satOff val="-4204"/>
                <a:lumOff val="2312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b="1" kern="1200" dirty="0" smtClean="0">
              <a:latin typeface="+mn-lt"/>
              <a:cs typeface="Times New Roman" pitchFamily="18" charset="0"/>
            </a:rPr>
            <a:t>1781</a:t>
          </a:r>
          <a:endParaRPr lang="ru-RU" sz="1800" b="1" kern="1200" dirty="0">
            <a:latin typeface="+mn-lt"/>
          </a:endParaRPr>
        </a:p>
      </dsp:txBody>
      <dsp:txXfrm rot="5400000">
        <a:off x="-176412" y="3264635"/>
        <a:ext cx="1176080" cy="823256"/>
      </dsp:txXfrm>
    </dsp:sp>
    <dsp:sp modelId="{CF136475-8308-4819-B00D-3A6B4FFD5239}">
      <dsp:nvSpPr>
        <dsp:cNvPr id="0" name=""/>
        <dsp:cNvSpPr/>
      </dsp:nvSpPr>
      <dsp:spPr>
        <a:xfrm rot="5400000">
          <a:off x="6201562" y="-2101705"/>
          <a:ext cx="764452" cy="1152106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-19925"/>
              <a:satOff val="-3638"/>
              <a:lumOff val="2105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страховые (социальные) пенсии по случаю потери кормильца детям умершего кормильца, не достигшим возраста 18 лет</a:t>
          </a: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  (данная норма действует с 01.01.2024)</a:t>
          </a:r>
          <a:endParaRPr lang="ru-RU" sz="1800" kern="1200" dirty="0"/>
        </a:p>
      </dsp:txBody>
      <dsp:txXfrm rot="5400000">
        <a:off x="6201562" y="-2101705"/>
        <a:ext cx="764452" cy="1152106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205A335-581F-4738-8F14-BD57ADB133D8}">
      <dsp:nvSpPr>
        <dsp:cNvPr id="0" name=""/>
        <dsp:cNvSpPr/>
      </dsp:nvSpPr>
      <dsp:spPr>
        <a:xfrm>
          <a:off x="5822126" y="1550999"/>
          <a:ext cx="3831129" cy="56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97"/>
              </a:lnTo>
              <a:lnTo>
                <a:pt x="3831129" y="349597"/>
              </a:lnTo>
              <a:lnTo>
                <a:pt x="3831129" y="565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6EB5E-FAD6-4DBE-83E1-243FD90F4A06}">
      <dsp:nvSpPr>
        <dsp:cNvPr id="0" name=""/>
        <dsp:cNvSpPr/>
      </dsp:nvSpPr>
      <dsp:spPr>
        <a:xfrm>
          <a:off x="5822126" y="1550999"/>
          <a:ext cx="220126" cy="565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9597"/>
              </a:lnTo>
              <a:lnTo>
                <a:pt x="220126" y="349597"/>
              </a:lnTo>
              <a:lnTo>
                <a:pt x="220126" y="56535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71615-3F39-4533-9EC4-29381BF7A1D5}">
      <dsp:nvSpPr>
        <dsp:cNvPr id="0" name=""/>
        <dsp:cNvSpPr/>
      </dsp:nvSpPr>
      <dsp:spPr>
        <a:xfrm>
          <a:off x="2228078" y="1550999"/>
          <a:ext cx="3594048" cy="588958"/>
        </a:xfrm>
        <a:custGeom>
          <a:avLst/>
          <a:gdLst/>
          <a:ahLst/>
          <a:cxnLst/>
          <a:rect l="0" t="0" r="0" b="0"/>
          <a:pathLst>
            <a:path>
              <a:moveTo>
                <a:pt x="3594048" y="0"/>
              </a:moveTo>
              <a:lnTo>
                <a:pt x="3594048" y="373201"/>
              </a:lnTo>
              <a:lnTo>
                <a:pt x="0" y="373201"/>
              </a:lnTo>
              <a:lnTo>
                <a:pt x="0" y="5889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CEC9F-20C4-465D-A953-D93550D6EC13}">
      <dsp:nvSpPr>
        <dsp:cNvPr id="0" name=""/>
        <dsp:cNvSpPr/>
      </dsp:nvSpPr>
      <dsp:spPr>
        <a:xfrm>
          <a:off x="3033652" y="-17232"/>
          <a:ext cx="5576948" cy="1568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0976-3C0C-4307-B25D-6FDD90263AEA}">
      <dsp:nvSpPr>
        <dsp:cNvPr id="0" name=""/>
        <dsp:cNvSpPr/>
      </dsp:nvSpPr>
      <dsp:spPr>
        <a:xfrm>
          <a:off x="3292431" y="228607"/>
          <a:ext cx="5576948" cy="1568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Стоимость набора социальных услуг*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в 2025 году </a:t>
          </a:r>
          <a:r>
            <a:rPr lang="ru-RU" sz="20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1 728,46 руб.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*входит в состав ЕДВ</a:t>
          </a:r>
          <a:endParaRPr lang="ru-RU" sz="2000" b="0" i="1" kern="1200" dirty="0">
            <a:solidFill>
              <a:schemeClr val="tx2">
                <a:lumMod val="75000"/>
              </a:schemeClr>
            </a:solidFill>
            <a:latin typeface="+mn-lt"/>
          </a:endParaRPr>
        </a:p>
      </dsp:txBody>
      <dsp:txXfrm>
        <a:off x="3292431" y="228607"/>
        <a:ext cx="5576948" cy="1568231"/>
      </dsp:txXfrm>
    </dsp:sp>
    <dsp:sp modelId="{25FD6F5C-4A55-44CA-AB3D-A23CFAE7F1AD}">
      <dsp:nvSpPr>
        <dsp:cNvPr id="0" name=""/>
        <dsp:cNvSpPr/>
      </dsp:nvSpPr>
      <dsp:spPr>
        <a:xfrm>
          <a:off x="503227" y="2139957"/>
          <a:ext cx="3449702" cy="1805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AA64-7DEE-4BC9-A0B1-C8780D896355}">
      <dsp:nvSpPr>
        <dsp:cNvPr id="0" name=""/>
        <dsp:cNvSpPr/>
      </dsp:nvSpPr>
      <dsp:spPr>
        <a:xfrm>
          <a:off x="762005" y="2385796"/>
          <a:ext cx="3449702" cy="1805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Лекарственные препараты, для медицинского применения по рецептам, медицинские изделия по рецептам, специализированные продукты лечебного питания для детей-инвалидов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1 331,30 руб.</a:t>
          </a:r>
          <a:endParaRPr lang="ru-RU" sz="1600" kern="1200" dirty="0">
            <a:solidFill>
              <a:srgbClr val="CC3300"/>
            </a:solidFill>
          </a:endParaRPr>
        </a:p>
      </dsp:txBody>
      <dsp:txXfrm>
        <a:off x="762005" y="2385796"/>
        <a:ext cx="3449702" cy="1805199"/>
      </dsp:txXfrm>
    </dsp:sp>
    <dsp:sp modelId="{E934F68A-C199-4F9B-B353-CA9564A65D60}">
      <dsp:nvSpPr>
        <dsp:cNvPr id="0" name=""/>
        <dsp:cNvSpPr/>
      </dsp:nvSpPr>
      <dsp:spPr>
        <a:xfrm>
          <a:off x="4465619" y="2116353"/>
          <a:ext cx="3153266" cy="17487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0DFF14-E768-4E57-A5A9-E4ADCB46D667}">
      <dsp:nvSpPr>
        <dsp:cNvPr id="0" name=""/>
        <dsp:cNvSpPr/>
      </dsp:nvSpPr>
      <dsp:spPr>
        <a:xfrm>
          <a:off x="4724398" y="2362193"/>
          <a:ext cx="3153266" cy="17487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Путевки на санаторно-курортное лечение для профилактики основных заболеваний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205,95 руб.</a:t>
          </a:r>
          <a:endParaRPr lang="ru-RU" sz="1600" kern="1200" dirty="0">
            <a:solidFill>
              <a:srgbClr val="CC3300"/>
            </a:solidFill>
          </a:endParaRPr>
        </a:p>
      </dsp:txBody>
      <dsp:txXfrm>
        <a:off x="4724398" y="2362193"/>
        <a:ext cx="3153266" cy="1748733"/>
      </dsp:txXfrm>
    </dsp:sp>
    <dsp:sp modelId="{EC4C07B1-B097-41AA-A661-3AF3415FB355}">
      <dsp:nvSpPr>
        <dsp:cNvPr id="0" name=""/>
        <dsp:cNvSpPr/>
      </dsp:nvSpPr>
      <dsp:spPr>
        <a:xfrm>
          <a:off x="8123214" y="2116353"/>
          <a:ext cx="3060083" cy="16686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3E7053-781D-4CC1-9705-5F5F44F5C55F}">
      <dsp:nvSpPr>
        <dsp:cNvPr id="0" name=""/>
        <dsp:cNvSpPr/>
      </dsp:nvSpPr>
      <dsp:spPr>
        <a:xfrm>
          <a:off x="8381993" y="2362193"/>
          <a:ext cx="3060083" cy="16686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rPr>
            <a:t>Бесплатный проезд на пригородном железнодорожном транспорте, а также на междугородном транспорте к месту лечения  и обратно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191,21</a:t>
          </a:r>
          <a:r>
            <a:rPr lang="ru-RU" sz="1600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1" kern="1200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rPr>
            <a:t>руб. </a:t>
          </a:r>
          <a:endParaRPr lang="ru-RU" sz="1600" kern="1200" dirty="0">
            <a:solidFill>
              <a:srgbClr val="CC3300"/>
            </a:solidFill>
          </a:endParaRPr>
        </a:p>
      </dsp:txBody>
      <dsp:txXfrm>
        <a:off x="8381993" y="2362193"/>
        <a:ext cx="3060083" cy="166865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5E2818-6139-42F7-BE0F-23D21F51460A}">
      <dsp:nvSpPr>
        <dsp:cNvPr id="0" name=""/>
        <dsp:cNvSpPr/>
      </dsp:nvSpPr>
      <dsp:spPr>
        <a:xfrm>
          <a:off x="2834475" y="4781691"/>
          <a:ext cx="4365529" cy="0"/>
        </a:xfrm>
        <a:prstGeom prst="line">
          <a:avLst/>
        </a:prstGeom>
        <a:noFill/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87C1D-3E0D-4595-803B-73C3FE4756CF}">
      <dsp:nvSpPr>
        <dsp:cNvPr id="0" name=""/>
        <dsp:cNvSpPr/>
      </dsp:nvSpPr>
      <dsp:spPr>
        <a:xfrm>
          <a:off x="2922484" y="1937572"/>
          <a:ext cx="4365529" cy="0"/>
        </a:xfrm>
        <a:prstGeom prst="line">
          <a:avLst/>
        </a:prstGeom>
        <a:noFill/>
        <a:ln w="317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CBCFC1-C4BD-445A-A42B-FE07FE9BC90B}">
      <dsp:nvSpPr>
        <dsp:cNvPr id="0" name=""/>
        <dsp:cNvSpPr/>
      </dsp:nvSpPr>
      <dsp:spPr>
        <a:xfrm>
          <a:off x="787443" y="1289705"/>
          <a:ext cx="4094064" cy="39439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4000" r="-34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8F44C9-81EB-48EE-BECE-B1CCBA20D9F1}">
      <dsp:nvSpPr>
        <dsp:cNvPr id="0" name=""/>
        <dsp:cNvSpPr/>
      </dsp:nvSpPr>
      <dsp:spPr>
        <a:xfrm>
          <a:off x="-401932" y="1769405"/>
          <a:ext cx="6472817" cy="43468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-401932" y="1769405"/>
        <a:ext cx="6472817" cy="434684"/>
      </dsp:txXfrm>
    </dsp:sp>
    <dsp:sp modelId="{4CBFAE3A-E828-42FE-93F5-578330549324}">
      <dsp:nvSpPr>
        <dsp:cNvPr id="0" name=""/>
        <dsp:cNvSpPr/>
      </dsp:nvSpPr>
      <dsp:spPr>
        <a:xfrm>
          <a:off x="6384186" y="765750"/>
          <a:ext cx="2130183" cy="206907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3A68A-2E90-405C-952E-478ECECEB4FF}">
      <dsp:nvSpPr>
        <dsp:cNvPr id="0" name=""/>
        <dsp:cNvSpPr/>
      </dsp:nvSpPr>
      <dsp:spPr>
        <a:xfrm>
          <a:off x="7013922" y="0"/>
          <a:ext cx="2018108" cy="1000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</a:t>
          </a: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  <a:effectLst/>
            </a:rPr>
            <a:t> АО «Почта России»</a:t>
          </a:r>
          <a:endParaRPr lang="ru-RU" sz="1600" b="1" kern="1200" dirty="0">
            <a:solidFill>
              <a:schemeClr val="accent1">
                <a:lumMod val="75000"/>
              </a:schemeClr>
            </a:solidFill>
            <a:effectLst/>
          </a:endParaRPr>
        </a:p>
      </dsp:txBody>
      <dsp:txXfrm>
        <a:off x="7013922" y="0"/>
        <a:ext cx="2018108" cy="1000594"/>
      </dsp:txXfrm>
    </dsp:sp>
    <dsp:sp modelId="{48A422FC-B209-4682-B38F-7C99766669E7}">
      <dsp:nvSpPr>
        <dsp:cNvPr id="0" name=""/>
        <dsp:cNvSpPr/>
      </dsp:nvSpPr>
      <dsp:spPr>
        <a:xfrm>
          <a:off x="6757220" y="3664377"/>
          <a:ext cx="1824037" cy="18240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noFill/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C4A1A5-49E3-4AD7-9A9C-8EF7D28E2B85}">
      <dsp:nvSpPr>
        <dsp:cNvPr id="0" name=""/>
        <dsp:cNvSpPr/>
      </dsp:nvSpPr>
      <dsp:spPr>
        <a:xfrm>
          <a:off x="7543800" y="3200406"/>
          <a:ext cx="2017798" cy="386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1">
                  <a:lumMod val="75000"/>
                </a:schemeClr>
              </a:solidFill>
            </a:rPr>
            <a:t>Кредитные организации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7543800" y="3200406"/>
        <a:ext cx="2017798" cy="38682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9864B4-ECC1-4566-9EC6-EED34225A668}">
      <dsp:nvSpPr>
        <dsp:cNvPr id="0" name=""/>
        <dsp:cNvSpPr/>
      </dsp:nvSpPr>
      <dsp:spPr>
        <a:xfrm>
          <a:off x="5611874" y="567196"/>
          <a:ext cx="291716" cy="5850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50631"/>
              </a:lnTo>
              <a:lnTo>
                <a:pt x="291716" y="5850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F6AFB6-B492-45FF-949C-77A4ED2AA13D}">
      <dsp:nvSpPr>
        <dsp:cNvPr id="0" name=""/>
        <dsp:cNvSpPr/>
      </dsp:nvSpPr>
      <dsp:spPr>
        <a:xfrm>
          <a:off x="5320157" y="567196"/>
          <a:ext cx="291716" cy="5850631"/>
        </a:xfrm>
        <a:custGeom>
          <a:avLst/>
          <a:gdLst/>
          <a:ahLst/>
          <a:cxnLst/>
          <a:rect l="0" t="0" r="0" b="0"/>
          <a:pathLst>
            <a:path>
              <a:moveTo>
                <a:pt x="291716" y="0"/>
              </a:moveTo>
              <a:lnTo>
                <a:pt x="291716" y="5850631"/>
              </a:lnTo>
              <a:lnTo>
                <a:pt x="0" y="58506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5005CB-38B7-4D1E-9BC8-8C5346397DBB}">
      <dsp:nvSpPr>
        <dsp:cNvPr id="0" name=""/>
        <dsp:cNvSpPr/>
      </dsp:nvSpPr>
      <dsp:spPr>
        <a:xfrm>
          <a:off x="5611874" y="567196"/>
          <a:ext cx="291716" cy="3735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5366"/>
              </a:lnTo>
              <a:lnTo>
                <a:pt x="291716" y="3735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84A3D-A7A7-4DDB-A291-5C3192500A87}">
      <dsp:nvSpPr>
        <dsp:cNvPr id="0" name=""/>
        <dsp:cNvSpPr/>
      </dsp:nvSpPr>
      <dsp:spPr>
        <a:xfrm>
          <a:off x="5320157" y="567196"/>
          <a:ext cx="291716" cy="3735366"/>
        </a:xfrm>
        <a:custGeom>
          <a:avLst/>
          <a:gdLst/>
          <a:ahLst/>
          <a:cxnLst/>
          <a:rect l="0" t="0" r="0" b="0"/>
          <a:pathLst>
            <a:path>
              <a:moveTo>
                <a:pt x="291716" y="0"/>
              </a:moveTo>
              <a:lnTo>
                <a:pt x="291716" y="3735366"/>
              </a:lnTo>
              <a:lnTo>
                <a:pt x="0" y="373536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866CA-A675-49D1-8465-E4C1D035861D}">
      <dsp:nvSpPr>
        <dsp:cNvPr id="0" name=""/>
        <dsp:cNvSpPr/>
      </dsp:nvSpPr>
      <dsp:spPr>
        <a:xfrm>
          <a:off x="5611874" y="567196"/>
          <a:ext cx="291716" cy="1631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1739"/>
              </a:lnTo>
              <a:lnTo>
                <a:pt x="291716" y="1631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6EA437-22E3-4636-A86E-5F6AA93BE0DF}">
      <dsp:nvSpPr>
        <dsp:cNvPr id="0" name=""/>
        <dsp:cNvSpPr/>
      </dsp:nvSpPr>
      <dsp:spPr>
        <a:xfrm>
          <a:off x="5320157" y="567196"/>
          <a:ext cx="291716" cy="1631739"/>
        </a:xfrm>
        <a:custGeom>
          <a:avLst/>
          <a:gdLst/>
          <a:ahLst/>
          <a:cxnLst/>
          <a:rect l="0" t="0" r="0" b="0"/>
          <a:pathLst>
            <a:path>
              <a:moveTo>
                <a:pt x="291716" y="0"/>
              </a:moveTo>
              <a:lnTo>
                <a:pt x="291716" y="1631739"/>
              </a:lnTo>
              <a:lnTo>
                <a:pt x="0" y="16317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CFC310-8996-4CDA-B13F-E0B4A8C08A15}">
      <dsp:nvSpPr>
        <dsp:cNvPr id="0" name=""/>
        <dsp:cNvSpPr/>
      </dsp:nvSpPr>
      <dsp:spPr>
        <a:xfrm>
          <a:off x="3363497" y="0"/>
          <a:ext cx="4496753" cy="56719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6419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3399"/>
              </a:solidFill>
            </a:rPr>
            <a:t>Всего расходов </a:t>
          </a:r>
          <a:endParaRPr lang="ru-RU" sz="2800" b="1" kern="1200" dirty="0">
            <a:solidFill>
              <a:srgbClr val="003399"/>
            </a:solidFill>
          </a:endParaRPr>
        </a:p>
      </dsp:txBody>
      <dsp:txXfrm>
        <a:off x="3363497" y="0"/>
        <a:ext cx="4496753" cy="567196"/>
      </dsp:txXfrm>
    </dsp:sp>
    <dsp:sp modelId="{D712BB54-262B-4BD6-BFC3-A005078C8B35}">
      <dsp:nvSpPr>
        <dsp:cNvPr id="0" name=""/>
        <dsp:cNvSpPr/>
      </dsp:nvSpPr>
      <dsp:spPr>
        <a:xfrm>
          <a:off x="4018709" y="858921"/>
          <a:ext cx="3114468" cy="600130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</a:rPr>
            <a:t>1 133 млн.руб.</a:t>
          </a:r>
          <a:endParaRPr lang="ru-RU" sz="2000" b="1" kern="1200" dirty="0">
            <a:solidFill>
              <a:srgbClr val="FF0000"/>
            </a:solidFill>
          </a:endParaRPr>
        </a:p>
      </dsp:txBody>
      <dsp:txXfrm>
        <a:off x="4018709" y="858921"/>
        <a:ext cx="3114468" cy="600130"/>
      </dsp:txXfrm>
    </dsp:sp>
    <dsp:sp modelId="{41E61335-71FA-485A-8648-FCD5F97F5D5F}">
      <dsp:nvSpPr>
        <dsp:cNvPr id="0" name=""/>
        <dsp:cNvSpPr/>
      </dsp:nvSpPr>
      <dsp:spPr>
        <a:xfrm>
          <a:off x="1823755" y="1573830"/>
          <a:ext cx="3496402" cy="12502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64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Расходы по временной нетрудоспособности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23755" y="1573830"/>
        <a:ext cx="3496402" cy="1250212"/>
      </dsp:txXfrm>
    </dsp:sp>
    <dsp:sp modelId="{BC06F415-2F98-4C94-8DF6-A1BF6D65AEEE}">
      <dsp:nvSpPr>
        <dsp:cNvPr id="0" name=""/>
        <dsp:cNvSpPr/>
      </dsp:nvSpPr>
      <dsp:spPr>
        <a:xfrm>
          <a:off x="2721290" y="2908978"/>
          <a:ext cx="2173208" cy="60691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36,5 млн.руб.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(освоение 99,9%)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21290" y="2908978"/>
        <a:ext cx="2173208" cy="606919"/>
      </dsp:txXfrm>
    </dsp:sp>
    <dsp:sp modelId="{E5A7AC20-A88B-4907-9E52-63BA721E6918}">
      <dsp:nvSpPr>
        <dsp:cNvPr id="0" name=""/>
        <dsp:cNvSpPr/>
      </dsp:nvSpPr>
      <dsp:spPr>
        <a:xfrm>
          <a:off x="5903590" y="1573830"/>
          <a:ext cx="3496402" cy="12502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64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Единовременные выплаты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903590" y="1573830"/>
        <a:ext cx="3496402" cy="1250212"/>
      </dsp:txXfrm>
    </dsp:sp>
    <dsp:sp modelId="{A68136E9-FD0D-4000-8E8B-C018DD3FBD45}">
      <dsp:nvSpPr>
        <dsp:cNvPr id="0" name=""/>
        <dsp:cNvSpPr/>
      </dsp:nvSpPr>
      <dsp:spPr>
        <a:xfrm>
          <a:off x="6935646" y="2898424"/>
          <a:ext cx="2173208" cy="678877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28,4 млн.руб.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935646" y="2898424"/>
        <a:ext cx="2173208" cy="678877"/>
      </dsp:txXfrm>
    </dsp:sp>
    <dsp:sp modelId="{D8B91DE4-88BF-4780-B6E2-5AE160232A2A}">
      <dsp:nvSpPr>
        <dsp:cNvPr id="0" name=""/>
        <dsp:cNvSpPr/>
      </dsp:nvSpPr>
      <dsp:spPr>
        <a:xfrm>
          <a:off x="1823755" y="3677456"/>
          <a:ext cx="3496402" cy="12502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64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Ежемесячные выплаты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23755" y="3677456"/>
        <a:ext cx="3496402" cy="1250212"/>
      </dsp:txXfrm>
    </dsp:sp>
    <dsp:sp modelId="{B0CADB1A-1AFB-4C8B-9E3F-6D18BDDCAA65}">
      <dsp:nvSpPr>
        <dsp:cNvPr id="0" name=""/>
        <dsp:cNvSpPr/>
      </dsp:nvSpPr>
      <dsp:spPr>
        <a:xfrm>
          <a:off x="2586714" y="5026945"/>
          <a:ext cx="2353779" cy="664754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706 млн.руб.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586714" y="5026945"/>
        <a:ext cx="2353779" cy="664754"/>
      </dsp:txXfrm>
    </dsp:sp>
    <dsp:sp modelId="{1841376F-0909-4FE9-949B-2DBC04832B1C}">
      <dsp:nvSpPr>
        <dsp:cNvPr id="0" name=""/>
        <dsp:cNvSpPr/>
      </dsp:nvSpPr>
      <dsp:spPr>
        <a:xfrm>
          <a:off x="5903590" y="3677456"/>
          <a:ext cx="3496402" cy="12502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64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Медицинская, социальная и профессиональная реабилитация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903590" y="3677456"/>
        <a:ext cx="3496402" cy="1250212"/>
      </dsp:txXfrm>
    </dsp:sp>
    <dsp:sp modelId="{C80A5DE9-8BDC-4311-88CA-E1DDC303CC36}">
      <dsp:nvSpPr>
        <dsp:cNvPr id="0" name=""/>
        <dsp:cNvSpPr/>
      </dsp:nvSpPr>
      <dsp:spPr>
        <a:xfrm>
          <a:off x="6859356" y="5011463"/>
          <a:ext cx="2335872" cy="702152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169,7 млн.руб.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(освоение 99,9%)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859356" y="5011463"/>
        <a:ext cx="2335872" cy="702152"/>
      </dsp:txXfrm>
    </dsp:sp>
    <dsp:sp modelId="{66636F87-1B1C-4EC7-9D20-A2084B531D5D}">
      <dsp:nvSpPr>
        <dsp:cNvPr id="0" name=""/>
        <dsp:cNvSpPr/>
      </dsp:nvSpPr>
      <dsp:spPr>
        <a:xfrm>
          <a:off x="1823755" y="5792721"/>
          <a:ext cx="3496402" cy="12502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64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Обеспечение предупредительных мер по сокращению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 производственного травматизма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823755" y="5792721"/>
        <a:ext cx="3496402" cy="1250212"/>
      </dsp:txXfrm>
    </dsp:sp>
    <dsp:sp modelId="{46C7FFDA-4F25-4652-9644-D2980E508826}">
      <dsp:nvSpPr>
        <dsp:cNvPr id="0" name=""/>
        <dsp:cNvSpPr/>
      </dsp:nvSpPr>
      <dsp:spPr>
        <a:xfrm>
          <a:off x="2743196" y="6780114"/>
          <a:ext cx="2173208" cy="698597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220,5 млн.руб. </a:t>
          </a: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(освоение 100%)</a:t>
          </a:r>
          <a:endParaRPr lang="ru-RU" sz="1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743196" y="6780114"/>
        <a:ext cx="2173208" cy="698597"/>
      </dsp:txXfrm>
    </dsp:sp>
    <dsp:sp modelId="{1290A222-BDF5-48FD-8814-A524F46B0E81}">
      <dsp:nvSpPr>
        <dsp:cNvPr id="0" name=""/>
        <dsp:cNvSpPr/>
      </dsp:nvSpPr>
      <dsp:spPr>
        <a:xfrm>
          <a:off x="5903590" y="5792721"/>
          <a:ext cx="3855053" cy="125021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76419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Доставка и пересылка страховых выплат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5903590" y="5792721"/>
        <a:ext cx="3855053" cy="1250212"/>
      </dsp:txXfrm>
    </dsp:sp>
    <dsp:sp modelId="{2B677C61-FD6A-43C6-975E-3F126A0DC88A}">
      <dsp:nvSpPr>
        <dsp:cNvPr id="0" name=""/>
        <dsp:cNvSpPr/>
      </dsp:nvSpPr>
      <dsp:spPr>
        <a:xfrm>
          <a:off x="6898760" y="6781775"/>
          <a:ext cx="2173208" cy="651889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0000"/>
              </a:solidFill>
            </a:rPr>
            <a:t>0,3 млн.руб.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75000"/>
                </a:schemeClr>
              </a:solidFill>
            </a:rPr>
            <a:t>(освоение 97%)</a:t>
          </a:r>
          <a:endParaRPr lang="ru-RU" sz="1600" b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6898760" y="6781775"/>
        <a:ext cx="2173208" cy="651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0.54657</cdr:x>
      <cdr:y>0.83261</cdr:y>
    </cdr:from>
    <cdr:to>
      <cdr:x>0.88331</cdr:x>
      <cdr:y>0.89907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lc="http://schemas.openxmlformats.org/drawingml/2006/lockedCanvas" xmlns:a16="http://schemas.microsoft.com/office/drawing/2014/main" xmlns="" xmlns:p="http://schemas.openxmlformats.org/presentationml/2006/main" xmlns:r="http://schemas.openxmlformats.org/officeDocument/2006/relationships" id="{2AF69DD2-5117-A83C-2EEC-8FDA7223E19D}"/>
            </a:ext>
          </a:extLst>
        </cdr:cNvPr>
        <cdr:cNvSpPr txBox="1"/>
      </cdr:nvSpPr>
      <cdr:spPr>
        <a:xfrm xmlns:a="http://schemas.openxmlformats.org/drawingml/2006/main" rot="10800000" flipV="1">
          <a:off x="4081566" y="5012129"/>
          <a:ext cx="25146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1pPr>
          <a:lvl2pPr marL="457167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2pPr>
          <a:lvl3pPr marL="914332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3pPr>
          <a:lvl4pPr marL="1371498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4pPr>
          <a:lvl5pPr marL="1828664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5pPr>
          <a:lvl6pPr marL="228583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6pPr>
          <a:lvl7pPr marL="2742994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7pPr>
          <a:lvl8pPr marL="3200160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8pPr>
          <a:lvl9pPr marL="3657327" algn="l" defTabSz="914332" rtl="0" eaLnBrk="1" latinLnBrk="0" hangingPunct="1">
            <a:defRPr sz="19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(107140 заявлений)</a:t>
          </a:r>
          <a:endParaRPr lang="ru-RU" sz="20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0.51596</cdr:x>
      <cdr:y>0.83342</cdr:y>
    </cdr:from>
    <cdr:to>
      <cdr:x>0.55678</cdr:x>
      <cdr:y>0.88676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852985" y="4761785"/>
          <a:ext cx="304800" cy="3048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>
            <a:solidFill>
              <a:srgbClr val="0A0A0A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0.60786</cdr:x>
      <cdr:y>0.13924</cdr:y>
    </cdr:from>
    <cdr:to>
      <cdr:x>0.7185</cdr:x>
      <cdr:y>0.29928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F14CEDBB-28D6-2E95-BB14-8686AB19ED6E}"/>
            </a:ext>
          </a:extLst>
        </cdr:cNvPr>
        <cdr:cNvSpPr txBox="1"/>
      </cdr:nvSpPr>
      <cdr:spPr>
        <a:xfrm xmlns:a="http://schemas.openxmlformats.org/drawingml/2006/main">
          <a:off x="4567234" y="838200"/>
          <a:ext cx="831308" cy="9634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(28149 заявление)</a:t>
          </a:r>
          <a:endParaRPr lang="ru-RU" sz="24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0.56351</cdr:x>
      <cdr:y>0.83342</cdr:y>
    </cdr:from>
    <cdr:to>
      <cdr:x>0.61421</cdr:x>
      <cdr:y>0.88676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>
          <a:off x="4233985" y="4761785"/>
          <a:ext cx="381000" cy="30480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rgbClr val="4F81BD">
              <a:shade val="95000"/>
              <a:satMod val="105000"/>
            </a:srgb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>
            <a:solidFill>
              <a:srgbClr val="0A0A0A"/>
            </a:solidFill>
          </a:endParaRPr>
        </a:p>
      </cdr:txBody>
    </cdr:sp>
  </cdr:relSizeAnchor>
  <cdr:relSizeAnchor xmlns:cdr="http://schemas.openxmlformats.org/drawingml/2006/chartDrawing">
    <cdr:from>
      <cdr:x>0.60407</cdr:x>
      <cdr:y>0.84675</cdr:y>
    </cdr:from>
    <cdr:to>
      <cdr:x>0.96873</cdr:x>
      <cdr:y>0.91322</cdr:y>
    </cdr:to>
    <cdr:sp macro="" textlink="">
      <cdr:nvSpPr>
        <cdr:cNvPr id="4" name="TextBox 25">
          <a:extLst xmlns:a="http://schemas.openxmlformats.org/drawingml/2006/main">
            <a:ext uri="{FF2B5EF4-FFF2-40B4-BE49-F238E27FC236}">
              <a16:creationId xmlns:lc="http://schemas.openxmlformats.org/drawingml/2006/lockedCanvas" xmlns:r="http://schemas.openxmlformats.org/officeDocument/2006/relationships" xmlns:p="http://schemas.openxmlformats.org/presentationml/2006/main" xmlns="" xmlns:a16="http://schemas.microsoft.com/office/drawing/2014/main" id="{2AF69DD2-5117-A83C-2EEC-8FDA7223E19D}"/>
            </a:ext>
          </a:extLst>
        </cdr:cNvPr>
        <cdr:cNvSpPr txBox="1"/>
      </cdr:nvSpPr>
      <cdr:spPr>
        <a:xfrm xmlns:a="http://schemas.openxmlformats.org/drawingml/2006/main">
          <a:off x="4416014" y="5097265"/>
          <a:ext cx="266582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(107140 заявлений)</a:t>
          </a:r>
          <a:endParaRPr lang="ru-RU" sz="2000" b="1" dirty="0">
            <a:solidFill>
              <a:srgbClr val="0033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0.16832</cdr:x>
      <cdr:y>0.33333</cdr:y>
    </cdr:from>
    <cdr:to>
      <cdr:x>0.25076</cdr:x>
      <cdr:y>0.45002</cdr:y>
    </cdr:to>
    <cdr:sp macro="" textlink="">
      <cdr:nvSpPr>
        <cdr:cNvPr id="2" name="TextBox 17"/>
        <cdr:cNvSpPr txBox="1"/>
      </cdr:nvSpPr>
      <cdr:spPr>
        <a:xfrm xmlns:a="http://schemas.openxmlformats.org/drawingml/2006/main">
          <a:off x="1295400" y="1143000"/>
          <a:ext cx="63448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1pPr>
          <a:lvl2pPr marL="457184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2pPr>
          <a:lvl3pPr marL="914366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3pPr>
          <a:lvl4pPr marL="1371548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4pPr>
          <a:lvl5pPr marL="1828733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5pPr>
          <a:lvl6pPr marL="2285915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6pPr>
          <a:lvl7pPr marL="2743099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7pPr>
          <a:lvl8pPr marL="3200281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8pPr>
          <a:lvl9pPr marL="3657465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ysClr val="window" lastClr="FFFFFF"/>
              </a:solidFill>
            </a:rPr>
            <a:t>11</a:t>
          </a:r>
          <a:endParaRPr lang="ru-RU" sz="2000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0.26733</cdr:x>
      <cdr:y>0.17778</cdr:y>
    </cdr:from>
    <cdr:to>
      <cdr:x>0.34977</cdr:x>
      <cdr:y>0.29446</cdr:y>
    </cdr:to>
    <cdr:sp macro="" textlink="">
      <cdr:nvSpPr>
        <cdr:cNvPr id="3" name="TextBox 17"/>
        <cdr:cNvSpPr txBox="1"/>
      </cdr:nvSpPr>
      <cdr:spPr>
        <a:xfrm xmlns:a="http://schemas.openxmlformats.org/drawingml/2006/main">
          <a:off x="2057400" y="609600"/>
          <a:ext cx="63448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x-none"/>
          </a:defPPr>
          <a:lvl1pPr marL="0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1pPr>
          <a:lvl2pPr marL="457184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2pPr>
          <a:lvl3pPr marL="914366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3pPr>
          <a:lvl4pPr marL="1371548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4pPr>
          <a:lvl5pPr marL="1828733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5pPr>
          <a:lvl6pPr marL="2285915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6pPr>
          <a:lvl7pPr marL="2743099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7pPr>
          <a:lvl8pPr marL="3200281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8pPr>
          <a:lvl9pPr marL="3657465" algn="l" defTabSz="914366" rtl="0" eaLnBrk="1" latinLnBrk="0" hangingPunct="1">
            <a:defRPr sz="17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 smtClean="0">
              <a:solidFill>
                <a:sysClr val="window" lastClr="FFFFFF"/>
              </a:solidFill>
            </a:rPr>
            <a:t>6</a:t>
          </a:r>
          <a:endParaRPr lang="ru-RU" sz="2000" b="1" dirty="0">
            <a:solidFill>
              <a:sysClr val="window" lastClr="FFFFFF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0.22093</cdr:x>
      <cdr:y>0.20836</cdr:y>
    </cdr:from>
    <cdr:to>
      <cdr:x>0.29627</cdr:x>
      <cdr:y>0.27142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8022" y="944761"/>
          <a:ext cx="57606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0.53051</cdr:x>
      <cdr:y>0.57916</cdr:y>
    </cdr:from>
    <cdr:to>
      <cdr:x>0.57778</cdr:x>
      <cdr:y>0.64322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20282" y="2593007"/>
          <a:ext cx="382552" cy="2804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3</a:t>
          </a:r>
          <a:endParaRPr lang="ru-RU" sz="1100" dirty="0">
            <a:solidFill>
              <a:schemeClr val="accent6">
                <a:lumMod val="20000"/>
                <a:lumOff val="80000"/>
              </a:schemeClr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0.47273</cdr:x>
      <cdr:y>0.72</cdr:y>
    </cdr:from>
    <cdr:to>
      <cdr:x>0.58182</cdr:x>
      <cdr:y>0.88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62400" y="4114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0.0364</cdr:x>
      <cdr:y>0.67399</cdr:y>
    </cdr:from>
    <cdr:to>
      <cdr:x>0.48235</cdr:x>
      <cdr:y>0.75946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5277" y="3004457"/>
          <a:ext cx="25146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По состоянию на 01.01.2025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0.5348</cdr:x>
      <cdr:y>0.67749</cdr:y>
    </cdr:from>
    <cdr:to>
      <cdr:x>0.99425</cdr:x>
      <cdr:y>0.76296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15605" y="2841171"/>
          <a:ext cx="2590800" cy="358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500" dirty="0" smtClean="0"/>
            <a:t>По состоянию на 01.01.2026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0.04422</cdr:x>
      <cdr:y>0.7533</cdr:y>
    </cdr:from>
    <cdr:to>
      <cdr:x>0.93117</cdr:x>
      <cdr:y>0.82573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2469" y="6421800"/>
          <a:ext cx="10881280" cy="617525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0.08696</cdr:x>
      <cdr:y>0.76176</cdr:y>
    </cdr:from>
    <cdr:to>
      <cdr:x>0.27826</cdr:x>
      <cdr:y>0.82433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066843" y="6493934"/>
          <a:ext cx="2346906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    2023</a:t>
          </a:r>
        </a:p>
        <a:p xmlns:a="http://schemas.openxmlformats.org/drawingml/2006/main">
          <a:pPr algn="ctr"/>
          <a:endParaRPr lang="ru-RU" sz="14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0.37749</cdr:x>
      <cdr:y>0.78043</cdr:y>
    </cdr:from>
    <cdr:to>
      <cdr:x>0.5096</cdr:x>
      <cdr:y>0.85364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692" y="3838227"/>
          <a:ext cx="100811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0.38034</cdr:x>
      <cdr:y>0.76176</cdr:y>
    </cdr:from>
    <cdr:to>
      <cdr:x>0.5942</cdr:x>
      <cdr:y>0.82433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666070" y="6493934"/>
          <a:ext cx="2623678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     2024</a:t>
          </a:r>
        </a:p>
        <a:p xmlns:a="http://schemas.openxmlformats.org/drawingml/2006/main">
          <a:pPr algn="ctr"/>
          <a:endParaRPr lang="ru-RU" sz="11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0.66146</cdr:x>
      <cdr:y>0.76176</cdr:y>
    </cdr:from>
    <cdr:to>
      <cdr:x>0.88789</cdr:x>
      <cdr:y>0.84961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8114920" y="6493933"/>
          <a:ext cx="2777889" cy="7489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           </a:t>
          </a: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2025</a:t>
          </a:r>
          <a:endParaRPr lang="ru-RU" sz="24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4306516" cy="340684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633" y="4"/>
            <a:ext cx="4308112" cy="340684"/>
          </a:xfrm>
          <a:prstGeom prst="rect">
            <a:avLst/>
          </a:prstGeom>
        </p:spPr>
        <p:txBody>
          <a:bodyPr vert="horz" lIns="92161" tIns="46080" rIns="92161" bIns="46080" rtlCol="0"/>
          <a:lstStyle>
            <a:lvl1pPr algn="r">
              <a:defRPr sz="1200"/>
            </a:lvl1pPr>
          </a:lstStyle>
          <a:p>
            <a:fld id="{A7F42438-B533-42AD-BFA0-09F2232AA65D}" type="datetimeFigureOut">
              <a:rPr lang="ru-RU" smtClean="0"/>
              <a:pPr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66525"/>
            <a:ext cx="4306516" cy="340684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633" y="6466525"/>
            <a:ext cx="4308112" cy="340684"/>
          </a:xfrm>
          <a:prstGeom prst="rect">
            <a:avLst/>
          </a:prstGeom>
        </p:spPr>
        <p:txBody>
          <a:bodyPr vert="horz" lIns="92161" tIns="46080" rIns="92161" bIns="46080" rtlCol="0" anchor="b"/>
          <a:lstStyle>
            <a:lvl1pPr algn="r">
              <a:defRPr sz="1200"/>
            </a:lvl1pPr>
          </a:lstStyle>
          <a:p>
            <a:fld id="{CC523757-6BBB-4A84-99D1-C9ECDAF887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384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1" tIns="46080" rIns="92161" bIns="46080" rtlCol="0" anchor="ctr"/>
          <a:lstStyle/>
          <a:p>
            <a:endParaRPr lang="ru-RU"/>
          </a:p>
        </p:txBody>
      </p:sp>
      <p:sp>
        <p:nvSpPr>
          <p:cNvPr id="11" name="Заметки 10"/>
          <p:cNvSpPr>
            <a:spLocks noGrp="1"/>
          </p:cNvSpPr>
          <p:nvPr>
            <p:ph type="body" sz="quarter" idx="3"/>
          </p:nvPr>
        </p:nvSpPr>
        <p:spPr>
          <a:xfrm>
            <a:off x="993935" y="3276654"/>
            <a:ext cx="7951470" cy="2680458"/>
          </a:xfrm>
          <a:prstGeom prst="rect">
            <a:avLst/>
          </a:prstGeom>
        </p:spPr>
        <p:txBody>
          <a:bodyPr vert="horz" lIns="92168" tIns="46084" rIns="92168" bIns="460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91619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184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366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548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733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15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099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281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465" algn="l" defTabSz="91436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Готов 2025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 (ЦП- нет</a:t>
            </a:r>
            <a:r>
              <a:rPr lang="ru-RU" baseline="0" dirty="0" smtClean="0"/>
              <a:t> в списке сокращений)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</a:t>
            </a:r>
            <a:r>
              <a:rPr lang="ru-RU" baseline="0" dirty="0" smtClean="0"/>
              <a:t> 2025</a:t>
            </a:r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930525" y="852488"/>
            <a:ext cx="4078288" cy="2295525"/>
          </a:xfrm>
          <a:ln/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Готов 2025</a:t>
            </a:r>
          </a:p>
        </p:txBody>
      </p:sp>
    </p:spTree>
    <p:extLst>
      <p:ext uri="{BB962C8B-B14F-4D97-AF65-F5344CB8AC3E}">
        <p14:creationId xmlns:p14="http://schemas.microsoft.com/office/powerpoint/2010/main" xmlns="" val="18086087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</a:t>
            </a:r>
            <a:r>
              <a:rPr lang="ru-RU" baseline="0" dirty="0" smtClean="0"/>
              <a:t>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628888" y="6465425"/>
            <a:ext cx="4308130" cy="340687"/>
          </a:xfrm>
          <a:prstGeom prst="rect">
            <a:avLst/>
          </a:prstGeom>
        </p:spPr>
        <p:txBody>
          <a:bodyPr/>
          <a:lstStyle/>
          <a:p>
            <a:fld id="{A9338808-F072-4957-BA88-B894CB361F62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89254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2025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2025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930525" y="852488"/>
            <a:ext cx="4078288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Готов 2025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30525" y="852488"/>
            <a:ext cx="4078288" cy="22955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Готов 2025</a:t>
            </a: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3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Готов 2025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52488"/>
            <a:ext cx="4081462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33842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2488"/>
            <a:ext cx="4078288" cy="2295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338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Готов 2025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2840573"/>
            <a:ext cx="138176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11379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6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660C9-926F-4775-ABF9-ADF5186978BC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7B85-70AD-4B0E-B2CB-53ED3A10F82D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0952178" y="488951"/>
            <a:ext cx="6502400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4979" y="488951"/>
            <a:ext cx="19236267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069B4-8D3E-4056-A862-9DDEAC369356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6042D-DE26-4C47-BEAD-BD145E4084AC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4112" y="5875867"/>
            <a:ext cx="13817600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4112" y="3875624"/>
            <a:ext cx="13817600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71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421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13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84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55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2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97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68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4A9E2-C9E3-4EEE-A9D5-99BF00333B28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4978" y="2844801"/>
            <a:ext cx="12869333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585246" y="2844801"/>
            <a:ext cx="12869333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EF1B1-2AA0-4A9D-AF6D-B18219906A64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046817"/>
            <a:ext cx="7182556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1" indent="0">
              <a:buNone/>
              <a:defRPr sz="2900" b="1"/>
            </a:lvl3pPr>
            <a:lvl4pPr marL="2177134" indent="0">
              <a:buNone/>
              <a:defRPr sz="2500" b="1"/>
            </a:lvl4pPr>
            <a:lvl5pPr marL="2902842" indent="0">
              <a:buNone/>
              <a:defRPr sz="2500" b="1"/>
            </a:lvl5pPr>
            <a:lvl6pPr marL="3628554" indent="0">
              <a:buNone/>
              <a:defRPr sz="2500" b="1"/>
            </a:lvl6pPr>
            <a:lvl7pPr marL="4354264" indent="0">
              <a:buNone/>
              <a:defRPr sz="2500" b="1"/>
            </a:lvl7pPr>
            <a:lvl8pPr marL="5079976" indent="0">
              <a:buNone/>
              <a:defRPr sz="2500" b="1"/>
            </a:lvl8pPr>
            <a:lvl9pPr marL="580568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2800" y="2899833"/>
            <a:ext cx="7182556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57828" y="2046817"/>
            <a:ext cx="7185378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714" indent="0">
              <a:buNone/>
              <a:defRPr sz="3200" b="1"/>
            </a:lvl2pPr>
            <a:lvl3pPr marL="1451421" indent="0">
              <a:buNone/>
              <a:defRPr sz="2900" b="1"/>
            </a:lvl3pPr>
            <a:lvl4pPr marL="2177134" indent="0">
              <a:buNone/>
              <a:defRPr sz="2500" b="1"/>
            </a:lvl4pPr>
            <a:lvl5pPr marL="2902842" indent="0">
              <a:buNone/>
              <a:defRPr sz="2500" b="1"/>
            </a:lvl5pPr>
            <a:lvl6pPr marL="3628554" indent="0">
              <a:buNone/>
              <a:defRPr sz="2500" b="1"/>
            </a:lvl6pPr>
            <a:lvl7pPr marL="4354264" indent="0">
              <a:buNone/>
              <a:defRPr sz="2500" b="1"/>
            </a:lvl7pPr>
            <a:lvl8pPr marL="5079976" indent="0">
              <a:buNone/>
              <a:defRPr sz="2500" b="1"/>
            </a:lvl8pPr>
            <a:lvl9pPr marL="5805683" indent="0">
              <a:buNone/>
              <a:defRPr sz="2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257828" y="2899833"/>
            <a:ext cx="7185378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9BB70-FDAC-4057-B684-5C6157A273B5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E50D-21C8-4E63-9F9C-E80F7DAE5B73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42100-0C5C-49FF-B0C3-53C924C69334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4" y="364067"/>
            <a:ext cx="534811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55644" y="364072"/>
            <a:ext cx="9087556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4" y="1913472"/>
            <a:ext cx="534811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1" indent="0">
              <a:buNone/>
              <a:defRPr sz="1600"/>
            </a:lvl3pPr>
            <a:lvl4pPr marL="2177134" indent="0">
              <a:buNone/>
              <a:defRPr sz="1400"/>
            </a:lvl4pPr>
            <a:lvl5pPr marL="2902842" indent="0">
              <a:buNone/>
              <a:defRPr sz="1400"/>
            </a:lvl5pPr>
            <a:lvl6pPr marL="3628554" indent="0">
              <a:buNone/>
              <a:defRPr sz="1400"/>
            </a:lvl6pPr>
            <a:lvl7pPr marL="4354264" indent="0">
              <a:buNone/>
              <a:defRPr sz="1400"/>
            </a:lvl7pPr>
            <a:lvl8pPr marL="5079976" indent="0">
              <a:buNone/>
              <a:defRPr sz="1400"/>
            </a:lvl8pPr>
            <a:lvl9pPr marL="580568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1D389-02C3-4AD3-8BFF-AEDDDBC4862F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6290" y="6400801"/>
            <a:ext cx="9753600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86290" y="817033"/>
            <a:ext cx="9753600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714" indent="0">
              <a:buNone/>
              <a:defRPr sz="4400"/>
            </a:lvl2pPr>
            <a:lvl3pPr marL="1451421" indent="0">
              <a:buNone/>
              <a:defRPr sz="3800"/>
            </a:lvl3pPr>
            <a:lvl4pPr marL="2177134" indent="0">
              <a:buNone/>
              <a:defRPr sz="3200"/>
            </a:lvl4pPr>
            <a:lvl5pPr marL="2902842" indent="0">
              <a:buNone/>
              <a:defRPr sz="3200"/>
            </a:lvl5pPr>
            <a:lvl6pPr marL="3628554" indent="0">
              <a:buNone/>
              <a:defRPr sz="3200"/>
            </a:lvl6pPr>
            <a:lvl7pPr marL="4354264" indent="0">
              <a:buNone/>
              <a:defRPr sz="3200"/>
            </a:lvl7pPr>
            <a:lvl8pPr marL="5079976" indent="0">
              <a:buNone/>
              <a:defRPr sz="3200"/>
            </a:lvl8pPr>
            <a:lvl9pPr marL="5805683" indent="0">
              <a:buNone/>
              <a:defRPr sz="3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86290" y="7156452"/>
            <a:ext cx="9753600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714" indent="0">
              <a:buNone/>
              <a:defRPr sz="1900"/>
            </a:lvl2pPr>
            <a:lvl3pPr marL="1451421" indent="0">
              <a:buNone/>
              <a:defRPr sz="1600"/>
            </a:lvl3pPr>
            <a:lvl4pPr marL="2177134" indent="0">
              <a:buNone/>
              <a:defRPr sz="1400"/>
            </a:lvl4pPr>
            <a:lvl5pPr marL="2902842" indent="0">
              <a:buNone/>
              <a:defRPr sz="1400"/>
            </a:lvl5pPr>
            <a:lvl6pPr marL="3628554" indent="0">
              <a:buNone/>
              <a:defRPr sz="1400"/>
            </a:lvl6pPr>
            <a:lvl7pPr marL="4354264" indent="0">
              <a:buNone/>
              <a:defRPr sz="1400"/>
            </a:lvl7pPr>
            <a:lvl8pPr marL="5079976" indent="0">
              <a:buNone/>
              <a:defRPr sz="1400"/>
            </a:lvl8pPr>
            <a:lvl9pPr marL="5805683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DC728-5086-4032-B204-733129E8EF67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366184"/>
            <a:ext cx="14630400" cy="1524000"/>
          </a:xfrm>
          <a:prstGeom prst="rect">
            <a:avLst/>
          </a:prstGeom>
        </p:spPr>
        <p:txBody>
          <a:bodyPr vert="horz" lIns="145143" tIns="72571" rIns="145143" bIns="7257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" y="2133606"/>
            <a:ext cx="14630400" cy="6034617"/>
          </a:xfrm>
          <a:prstGeom prst="rect">
            <a:avLst/>
          </a:prstGeom>
        </p:spPr>
        <p:txBody>
          <a:bodyPr vert="horz" lIns="145143" tIns="72571" rIns="145143" bIns="7257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12800" y="8475140"/>
            <a:ext cx="3793067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27E1A-5FB7-47C7-8785-EE28989A2A7B}" type="datetime1">
              <a:rPr lang="en-US" smtClean="0"/>
              <a:pPr/>
              <a:t>3/2/2026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554135" y="8475140"/>
            <a:ext cx="5147733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 vert="horz" lIns="145143" tIns="72571" rIns="145143" bIns="7257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hf hdr="0" ftr="0" dt="0"/>
  <p:txStyles>
    <p:titleStyle>
      <a:lvl1pPr algn="ctr" defTabSz="1451421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85" indent="-544285" algn="l" defTabSz="1451421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85" indent="-453571" algn="l" defTabSz="1451421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78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85" indent="-362857" algn="l" defTabSz="1451421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98" indent="-362857" algn="l" defTabSz="1451421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409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7119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831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540" indent="-362857" algn="l" defTabSz="14514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71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421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13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842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55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264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976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683" algn="l" defTabSz="1451421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5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2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Office_Excel_97-20031.xls"/><Relationship Id="rId5" Type="http://schemas.openxmlformats.org/officeDocument/2006/relationships/image" Target="../media/image38.jpe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1.xml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chart" Target="../charts/char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4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5.jpeg"/><Relationship Id="rId18" Type="http://schemas.microsoft.com/office/2007/relationships/diagramDrawing" Target="../diagrams/drawing5.xm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5.xml"/><Relationship Id="rId2" Type="http://schemas.openxmlformats.org/officeDocument/2006/relationships/notesSlide" Target="../notesSlides/notesSlide38.xml"/><Relationship Id="rId16" Type="http://schemas.openxmlformats.org/officeDocument/2006/relationships/diagramQuickStyle" Target="../diagrams/quickStyl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5" Type="http://schemas.openxmlformats.org/officeDocument/2006/relationships/diagramLayout" Target="../diagrams/layout5.xml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diagramData" Target="../diagrams/data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6.xml"/><Relationship Id="rId4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hyperlink" Target="http://www.google.ru/imgres?imgurl=http://freedizain.ru/images/stories/zavod.jpg&amp;imgrefurl=http://freedizain.ru/vektarnye-kliparty/arxitektura/vektornyj-zavod.html&amp;usg=__1Ws_Vkwo_dpUWVW4CyRCdAF3ncE=&amp;h=1213&amp;w=1213&amp;sz=368&amp;hl=ru&amp;start=64&amp;zoom=1&amp;tbnid=EWL4il80r8wYEM:&amp;tbnh=150&amp;tbnw=150&amp;ei=rgDYUf21AoKR4ASX-YCgCw&amp;prev=/search?q=%D0%B7%D0%B0%D0%B2%D0%BE%D0%B4&amp;start=60&amp;newwindow=1&amp;sa=N&amp;hl=ru&amp;rlz=1T4SNYK_ruRU281RU282&amp;tbm=isch&amp;itbs=1&amp;sa=X&amp;ved=0CDEQrQMwAzg8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chart" Target="../charts/chart27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63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64.jpeg"/><Relationship Id="rId7" Type="http://schemas.openxmlformats.org/officeDocument/2006/relationships/image" Target="../media/image31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67.jpeg"/><Relationship Id="rId5" Type="http://schemas.openxmlformats.org/officeDocument/2006/relationships/image" Target="../media/image32.jpeg"/><Relationship Id="rId10" Type="http://schemas.openxmlformats.org/officeDocument/2006/relationships/image" Target="../media/image66.jpeg"/><Relationship Id="rId4" Type="http://schemas.openxmlformats.org/officeDocument/2006/relationships/image" Target="../media/image12.png"/><Relationship Id="rId9" Type="http://schemas.openxmlformats.org/officeDocument/2006/relationships/image" Target="../media/image6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2.png"/><Relationship Id="rId7" Type="http://schemas.openxmlformats.org/officeDocument/2006/relationships/hyperlink" Target="https://sfr.gov.ru/run/media/065palchikyus/_________/%D1%80%D0%B5%D0%BB%D0%B8%D0%B7%D1%8B/t.me/sfr_omskayaobl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fr.gov.ru/run/media/065palchikyus/_________/%D1%80%D0%B5%D0%BB%D0%B8%D0%B7%D1%8B/ok.ru/sfr.omskayaoblast" TargetMode="External"/><Relationship Id="rId5" Type="http://schemas.openxmlformats.org/officeDocument/2006/relationships/hyperlink" Target="https://sfr.gov.ru/run/media/065palchikyus/_________/%D1%80%D0%B5%D0%BB%D0%B8%D0%B7%D1%8B/vk.com/sfr.omskayaobl" TargetMode="External"/><Relationship Id="rId10" Type="http://schemas.openxmlformats.org/officeDocument/2006/relationships/image" Target="../media/image76.png"/><Relationship Id="rId4" Type="http://schemas.openxmlformats.org/officeDocument/2006/relationships/image" Target="../media/image73.jpeg"/><Relationship Id="rId9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chart" Target="../charts/chart32.xml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F70FF60C-7341-964B-8440-4C1F2C70E6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9" y="152400"/>
            <a:ext cx="15968014" cy="877196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25" name="object 25"/>
          <p:cNvSpPr txBox="1"/>
          <p:nvPr/>
        </p:nvSpPr>
        <p:spPr>
          <a:xfrm>
            <a:off x="279400" y="1066800"/>
            <a:ext cx="8458200" cy="3141822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Информационно – статистический сборник  </a:t>
            </a:r>
          </a:p>
          <a:p>
            <a:pPr algn="ctr">
              <a:defRPr/>
            </a:pP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о  деятельности Отделения  Фонда пенсионного и социального страхования по Омской области в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Times New Roman" pitchFamily="18" charset="0"/>
              </a:rPr>
              <a:t>2025 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50800" dir="5400000" algn="ctr" rotWithShape="0">
                    <a:srgbClr val="FFFFFF"/>
                  </a:outerShdw>
                </a:effectLst>
                <a:latin typeface="Minion Pro Cond" pitchFamily="18" charset="0"/>
                <a:cs typeface="Aharoni" pitchFamily="2" charset="-79"/>
              </a:rPr>
              <a:t>году</a:t>
            </a:r>
          </a:p>
          <a:p>
            <a:pPr marL="12700" marR="5079" algn="ctr">
              <a:lnSpc>
                <a:spcPts val="4400"/>
              </a:lnSpc>
              <a:spcBef>
                <a:spcPts val="579"/>
              </a:spcBef>
              <a:tabLst>
                <a:tab pos="1066164" algn="l"/>
                <a:tab pos="2926711" algn="l"/>
                <a:tab pos="3101972" algn="l"/>
                <a:tab pos="4457696" algn="l"/>
              </a:tabLst>
            </a:pPr>
            <a:endParaRPr sz="3600" dirty="0">
              <a:solidFill>
                <a:schemeClr val="tx1">
                  <a:lumMod val="75000"/>
                  <a:lumOff val="25000"/>
                </a:schemeClr>
              </a:solidFill>
              <a:latin typeface="Montserrat-Medium"/>
              <a:cs typeface="Montserrat-Medium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2971800"/>
            <a:ext cx="6096002" cy="4187001"/>
          </a:xfrm>
          <a:prstGeom prst="rect">
            <a:avLst/>
          </a:prstGeom>
        </p:spPr>
      </p:pic>
      <p:sp>
        <p:nvSpPr>
          <p:cNvPr id="7" name="object 64"/>
          <p:cNvSpPr/>
          <p:nvPr/>
        </p:nvSpPr>
        <p:spPr>
          <a:xfrm>
            <a:off x="7873504" y="7315200"/>
            <a:ext cx="1143001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>
            <a:scene3d>
              <a:camera prst="perspectiveContrastingRightFacing"/>
              <a:lightRig rig="threePt" dir="t"/>
            </a:scene3d>
          </a:bodyPr>
          <a:lstStyle/>
          <a:p>
            <a:pPr>
              <a:defRPr/>
            </a:pPr>
            <a:endParaRPr/>
          </a:p>
        </p:txBody>
      </p:sp>
      <p:sp>
        <p:nvSpPr>
          <p:cNvPr id="8" name="object 69"/>
          <p:cNvSpPr>
            <a:spLocks noChangeArrowheads="1"/>
          </p:cNvSpPr>
          <p:nvPr/>
        </p:nvSpPr>
        <p:spPr bwMode="auto">
          <a:xfrm>
            <a:off x="3072905" y="7467601"/>
            <a:ext cx="1143001" cy="960107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9" name="object 68"/>
          <p:cNvSpPr>
            <a:spLocks noChangeArrowheads="1"/>
          </p:cNvSpPr>
          <p:nvPr/>
        </p:nvSpPr>
        <p:spPr bwMode="auto">
          <a:xfrm>
            <a:off x="9473705" y="7467600"/>
            <a:ext cx="1473696" cy="864096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grpSp>
        <p:nvGrpSpPr>
          <p:cNvPr id="10" name="Группа 20"/>
          <p:cNvGrpSpPr>
            <a:grpSpLocks/>
          </p:cNvGrpSpPr>
          <p:nvPr/>
        </p:nvGrpSpPr>
        <p:grpSpPr bwMode="auto">
          <a:xfrm>
            <a:off x="1091706" y="7391401"/>
            <a:ext cx="1371600" cy="958849"/>
            <a:chOff x="13344652" y="5556329"/>
            <a:chExt cx="2582619" cy="2268657"/>
          </a:xfrm>
        </p:grpSpPr>
        <p:sp>
          <p:nvSpPr>
            <p:cNvPr id="11" name="object 66"/>
            <p:cNvSpPr>
              <a:spLocks noChangeArrowheads="1"/>
            </p:cNvSpPr>
            <p:nvPr/>
          </p:nvSpPr>
          <p:spPr bwMode="auto">
            <a:xfrm>
              <a:off x="14465431" y="5556329"/>
              <a:ext cx="1461840" cy="2268657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bject 67"/>
            <p:cNvSpPr>
              <a:spLocks noChangeArrowheads="1"/>
            </p:cNvSpPr>
            <p:nvPr/>
          </p:nvSpPr>
          <p:spPr bwMode="auto">
            <a:xfrm>
              <a:off x="13344652" y="6103988"/>
              <a:ext cx="1449298" cy="1715601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txBody>
            <a:bodyPr lIns="0" tIns="0" rIns="0" bIns="0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3" name="Рисунок 35"/>
          <p:cNvPicPr>
            <a:picLocks noChangeAspect="1"/>
          </p:cNvPicPr>
          <p:nvPr/>
        </p:nvPicPr>
        <p:blipFill>
          <a:blip r:embed="rId10" cstate="print">
            <a:lum bright="30000" contrast="20000"/>
            <a:grayscl/>
          </a:blip>
          <a:srcRect/>
          <a:stretch>
            <a:fillRect/>
          </a:stretch>
        </p:blipFill>
        <p:spPr bwMode="auto">
          <a:xfrm>
            <a:off x="4596904" y="7391400"/>
            <a:ext cx="1238956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  <a:extLst>
              <a:ext uri="{28A0092B-C50C-407E-A947-70E740481C1C}"/>
              <a:ext uri="{96DAC541-7B7A-43D3-8B79-37D633B846F1}"/>
            </a:extLst>
          </a:blip>
          <a:stretch>
            <a:fillRect/>
          </a:stretch>
        </p:blipFill>
        <p:spPr>
          <a:xfrm>
            <a:off x="6273306" y="7467600"/>
            <a:ext cx="1066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1422400" y="6557040"/>
            <a:ext cx="3983760" cy="2586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4" name="CustomShape 2"/>
          <p:cNvSpPr/>
          <p:nvPr/>
        </p:nvSpPr>
        <p:spPr>
          <a:xfrm>
            <a:off x="10794961" y="0"/>
            <a:ext cx="5456880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2336800" y="8382000"/>
            <a:ext cx="12010320" cy="352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799560" algn="just">
              <a:spcAft>
                <a:spcPts val="602"/>
              </a:spcAft>
            </a:pPr>
            <a:r>
              <a:rPr lang="ru-RU" b="1" spc="-2" dirty="0">
                <a:solidFill>
                  <a:srgbClr val="003399"/>
                </a:solidFill>
                <a:latin typeface="Times New Roman"/>
                <a:ea typeface="DejaVu Sans"/>
              </a:rPr>
              <a:t>Всего расходов на пенсионное обеспечение и иные социальные выплаты  - </a:t>
            </a:r>
            <a:r>
              <a:rPr lang="ru-RU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202,34  </a:t>
            </a:r>
            <a:r>
              <a:rPr lang="ru-RU" b="1" spc="-2" dirty="0">
                <a:solidFill>
                  <a:srgbClr val="003399"/>
                </a:solidFill>
                <a:latin typeface="Times New Roman"/>
                <a:ea typeface="DejaVu Sans"/>
              </a:rPr>
              <a:t>млрд. руб</a:t>
            </a:r>
            <a:r>
              <a:rPr lang="ru-RU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. Освоение 99,9%</a:t>
            </a:r>
            <a:endParaRPr lang="ru-RU" spc="-2" dirty="0">
              <a:latin typeface="Arial"/>
            </a:endParaRPr>
          </a:p>
        </p:txBody>
      </p:sp>
      <p:sp>
        <p:nvSpPr>
          <p:cNvPr id="157" name="CustomShape 5"/>
          <p:cNvSpPr/>
          <p:nvPr/>
        </p:nvSpPr>
        <p:spPr>
          <a:xfrm>
            <a:off x="3251200" y="381000"/>
            <a:ext cx="9749520" cy="414044"/>
          </a:xfrm>
          <a:prstGeom prst="rect">
            <a:avLst/>
          </a:prstGeom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79" indent="-339120" algn="ctr"/>
            <a:r>
              <a:rPr lang="ru-RU" sz="2100" b="1" spc="-2" dirty="0">
                <a:solidFill>
                  <a:srgbClr val="FFFFFF"/>
                </a:solidFill>
                <a:latin typeface="Times New Roman"/>
                <a:ea typeface="DejaVu Sans"/>
              </a:rPr>
              <a:t>Бюджет  Отделения СФР по Омской области на </a:t>
            </a:r>
            <a:r>
              <a:rPr lang="ru-RU" sz="2100" b="1" spc="-2" dirty="0" smtClean="0">
                <a:solidFill>
                  <a:srgbClr val="FFFFFF"/>
                </a:solidFill>
                <a:latin typeface="Times New Roman"/>
                <a:ea typeface="DejaVu Sans"/>
              </a:rPr>
              <a:t>2025 </a:t>
            </a:r>
            <a:r>
              <a:rPr lang="ru-RU" sz="2100" b="1" spc="-2" dirty="0">
                <a:solidFill>
                  <a:srgbClr val="FFFFFF"/>
                </a:solidFill>
                <a:latin typeface="Times New Roman"/>
                <a:ea typeface="DejaVu Sans"/>
              </a:rPr>
              <a:t>год</a:t>
            </a:r>
            <a:endParaRPr lang="ru-RU" sz="2100" spc="-2" dirty="0">
              <a:latin typeface="Arial"/>
            </a:endParaRPr>
          </a:p>
        </p:txBody>
      </p:sp>
      <p:sp>
        <p:nvSpPr>
          <p:cNvPr id="158" name="CustomShape 6"/>
          <p:cNvSpPr/>
          <p:nvPr/>
        </p:nvSpPr>
        <p:spPr>
          <a:xfrm>
            <a:off x="-25560" y="0"/>
            <a:ext cx="19011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9" name="object 4"/>
          <p:cNvPicPr/>
          <p:nvPr/>
        </p:nvPicPr>
        <p:blipFill>
          <a:blip r:embed="rId3" cstate="print"/>
          <a:stretch/>
        </p:blipFill>
        <p:spPr>
          <a:xfrm>
            <a:off x="57563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160" name="CustomShape 7"/>
          <p:cNvSpPr/>
          <p:nvPr/>
        </p:nvSpPr>
        <p:spPr>
          <a:xfrm>
            <a:off x="279361" y="380880"/>
            <a:ext cx="758160" cy="834120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 w="9360">
            <a:noFill/>
          </a:ln>
          <a:effectLst>
            <a:innerShdw blurRad="63500" dist="50800" dir="10800000">
              <a:srgbClr val="000000">
                <a:alpha val="5000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2" name="CustomShape 8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DB6B4338-B005-4A89-A7F5-2E4CB524C4AD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10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11" name="Table 3"/>
          <p:cNvGraphicFramePr/>
          <p:nvPr>
            <p:extLst>
              <p:ext uri="{D42A27DB-BD31-4B8C-83A1-F6EECF244321}">
                <p14:modId xmlns="" xmlns:p14="http://schemas.microsoft.com/office/powerpoint/2010/main" val="1921799739"/>
              </p:ext>
            </p:extLst>
          </p:nvPr>
        </p:nvGraphicFramePr>
        <p:xfrm>
          <a:off x="1651000" y="588007"/>
          <a:ext cx="14096882" cy="7793993"/>
        </p:xfrm>
        <a:graphic>
          <a:graphicData uri="http://schemas.openxmlformats.org/drawingml/2006/table">
            <a:tbl>
              <a:tblPr/>
              <a:tblGrid>
                <a:gridCol w="12039481"/>
                <a:gridCol w="2057401"/>
              </a:tblGrid>
              <a:tr h="503893"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/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3399"/>
                          </a:solidFill>
                          <a:latin typeface="Times New Roman"/>
                        </a:rPr>
                        <a:t>1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. Расходы на пенсионное обеспечение, федеральную социальную доплату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пенсии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150,92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2. Расходы на осуществление мер социальной поддержки отдельным категориям граждан из числа военнослужащих и членов их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семей,  реабилитированным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лицам и выплату государственных пособий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гражданам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и семьям, имеющим детей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21,68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47084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3. Расходы по страхованию на случай временной нетрудоспособности  и в связи с материнством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10,58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4. Расходы на осуществление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 ежемесячных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денежных выплат и улучшение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материального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положения некоторых категорий граждан РФ и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осуществление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МСП лицам, подвергшимся воздействию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радиации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6,99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694452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5. Расходы на предоставление материнского (семейного) капитала и средств  пенсионных накоплений, правопреемникам умерших застрахованных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лиц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5,30 </a:t>
                      </a:r>
                      <a:r>
                        <a:rPr lang="ru-RU" sz="1600" b="0" strike="noStrike" spc="-1" dirty="0">
                          <a:solidFill>
                            <a:schemeClr val="tx1"/>
                          </a:solidFill>
                          <a:latin typeface="Times New Roman"/>
                        </a:rPr>
                        <a:t>млрд.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.;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59816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6. Расходы на специальную социальную выплату отдельным категориям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медицинских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работников	             	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2,3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Microsoft YaHei"/>
                        </a:rPr>
                        <a:t>7. Расходы на содержание Отделения СФР по Омской области 			 	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2,09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619069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8. Расходы по страхованию от несчастных случаев на производстве  и профзаболеваний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1,16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558217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9. Расходы по обеспечению инвалидов техническими средствами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реабилитации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	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1,06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10. Расходы на дополнительное пенсионное обеспечение и социальной поддержки отдельных категорий граждан 	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0,13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  <a:tr h="4643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11. Расходы на оказание государственной социальной помощи отдельным   категориям граждан в части санаторно-курортного лечения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0,10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руб.;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solidFill>
                      <a:srgbClr val="4F81BD">
                        <a:alpha val="20000"/>
                      </a:srgbClr>
                    </a:solidFill>
                  </a:tcPr>
                </a:tc>
              </a:tr>
              <a:tr h="7412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1"/>
                        </a:spcAft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12. Расходы на субсидии юридическим лицам и индивидуальным   предпринимателям на стимулирование найма безработных граждан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marL="343080" indent="-339120">
                        <a:lnSpc>
                          <a:spcPct val="1000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39120"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-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0,03 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млрд. руб.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T w="12240">
                      <a:noFill/>
                    </a:lnT>
                    <a:lnB w="12240"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1512001" y="6696000"/>
            <a:ext cx="4350601" cy="24480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5" name="CustomShape 2"/>
          <p:cNvSpPr/>
          <p:nvPr/>
        </p:nvSpPr>
        <p:spPr>
          <a:xfrm>
            <a:off x="11099881" y="0"/>
            <a:ext cx="5152320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"/>
          <p:cNvSpPr/>
          <p:nvPr/>
        </p:nvSpPr>
        <p:spPr>
          <a:xfrm>
            <a:off x="-25560" y="0"/>
            <a:ext cx="19011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37" name="object 4"/>
          <p:cNvPicPr/>
          <p:nvPr/>
        </p:nvPicPr>
        <p:blipFill>
          <a:blip r:embed="rId3" cstate="print"/>
          <a:stretch/>
        </p:blipFill>
        <p:spPr>
          <a:xfrm>
            <a:off x="57563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38" name="CustomShape 4"/>
          <p:cNvSpPr/>
          <p:nvPr/>
        </p:nvSpPr>
        <p:spPr>
          <a:xfrm>
            <a:off x="1651000" y="609600"/>
            <a:ext cx="14016960" cy="470028"/>
          </a:xfrm>
          <a:prstGeom prst="rect">
            <a:avLst/>
          </a:prstGeom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rgbClr val="FFFFFF"/>
                </a:solidFill>
                <a:latin typeface="Times New Roman"/>
                <a:ea typeface="DejaVu Sans"/>
              </a:rPr>
              <a:t>Динамика основных показателей расходов Отделения СФР по Омской области (млрд.руб.)</a:t>
            </a:r>
            <a:endParaRPr lang="ru-RU" sz="2100" spc="-2" dirty="0">
              <a:latin typeface="Arial"/>
            </a:endParaRPr>
          </a:p>
        </p:txBody>
      </p:sp>
      <p:sp>
        <p:nvSpPr>
          <p:cNvPr id="239" name="CustomShape 5"/>
          <p:cNvSpPr/>
          <p:nvPr/>
        </p:nvSpPr>
        <p:spPr>
          <a:xfrm>
            <a:off x="279361" y="533520"/>
            <a:ext cx="758160" cy="834120"/>
          </a:xfrm>
          <a:prstGeom prst="rect">
            <a:avLst/>
          </a:prstGeom>
          <a:blipFill rotWithShape="0">
            <a:blip r:embed="rId4" cstate="print"/>
            <a:stretch>
              <a:fillRect/>
            </a:stretch>
          </a:blipFill>
          <a:ln w="9360">
            <a:noFill/>
          </a:ln>
          <a:effectLst>
            <a:innerShdw blurRad="63500" dist="50800" dir="10800000">
              <a:srgbClr val="000000">
                <a:alpha val="50000"/>
              </a:srgb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6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BB3B2746-89A1-4998-9565-1989D137A215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11</a:t>
            </a:fld>
            <a:endParaRPr lang="ru-RU" sz="1900" spc="-2" dirty="0">
              <a:latin typeface="Arial"/>
            </a:endParaRPr>
          </a:p>
        </p:txBody>
      </p:sp>
      <p:sp>
        <p:nvSpPr>
          <p:cNvPr id="11" name="CustomShape 6"/>
          <p:cNvSpPr/>
          <p:nvPr/>
        </p:nvSpPr>
        <p:spPr>
          <a:xfrm>
            <a:off x="3479800" y="2514600"/>
            <a:ext cx="1219200" cy="36828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168,22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2" name="CustomShape 5"/>
          <p:cNvSpPr/>
          <p:nvPr/>
        </p:nvSpPr>
        <p:spPr>
          <a:xfrm>
            <a:off x="5613400" y="1981200"/>
            <a:ext cx="1228173" cy="37404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183,30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3" name="CustomShape 5"/>
          <p:cNvSpPr/>
          <p:nvPr/>
        </p:nvSpPr>
        <p:spPr>
          <a:xfrm>
            <a:off x="7747000" y="1600200"/>
            <a:ext cx="1295399" cy="36252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200,01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14" name="CustomShape 5"/>
          <p:cNvSpPr/>
          <p:nvPr/>
        </p:nvSpPr>
        <p:spPr>
          <a:xfrm>
            <a:off x="9880600" y="1676400"/>
            <a:ext cx="1251991" cy="374040"/>
          </a:xfrm>
          <a:prstGeom prst="rect">
            <a:avLst/>
          </a:prstGeom>
          <a:noFill/>
          <a:ln>
            <a:solidFill>
              <a:schemeClr val="tx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DejaVu Sans"/>
              </a:rPr>
              <a:t>195,88</a:t>
            </a:r>
            <a:endParaRPr lang="ru-RU" sz="2100" spc="-2" dirty="0">
              <a:solidFill>
                <a:schemeClr val="tx2">
                  <a:lumMod val="75000"/>
                </a:schemeClr>
              </a:solidFill>
              <a:latin typeface="Arial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4669272"/>
              </p:ext>
            </p:extLst>
          </p:nvPr>
        </p:nvGraphicFramePr>
        <p:xfrm>
          <a:off x="1574800" y="1371600"/>
          <a:ext cx="14109929" cy="7179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842000" y="1371600"/>
            <a:ext cx="10058400" cy="75917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81271" tIns="40636" rIns="81271" bIns="40636">
            <a:spAutoFit/>
          </a:bodyPr>
          <a:lstStyle/>
          <a:p>
            <a:pPr marL="457200" indent="-6351"/>
            <a:r>
              <a:rPr lang="ru-RU" sz="2200" b="1" dirty="0">
                <a:solidFill>
                  <a:srgbClr val="000080"/>
                </a:solidFill>
                <a:latin typeface="Calibri" pitchFamily="34" charset="0"/>
              </a:rPr>
              <a:t>		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всех территориях муниципальных образований г. Омска и Омской области организован прием граждан и страхователей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37 клиентских службах</a:t>
            </a:r>
          </a:p>
        </p:txBody>
      </p:sp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3462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752601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 bwMode="auto">
          <a:xfrm>
            <a:off x="3708400" y="457200"/>
            <a:ext cx="9144000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Организация клиентского обслуживания 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1000" y="1295400"/>
            <a:ext cx="4419600" cy="2502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DB7034-C51F-1023-662F-FCBD4469BD1F}"/>
              </a:ext>
            </a:extLst>
          </p:cNvPr>
          <p:cNvSpPr txBox="1"/>
          <p:nvPr/>
        </p:nvSpPr>
        <p:spPr>
          <a:xfrm>
            <a:off x="8051800" y="2438400"/>
            <a:ext cx="6629401" cy="58477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государственные услуги СФР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7DB7034-C51F-1023-662F-FCBD4469BD1F}"/>
              </a:ext>
            </a:extLst>
          </p:cNvPr>
          <p:cNvSpPr txBox="1"/>
          <p:nvPr/>
        </p:nvSpPr>
        <p:spPr>
          <a:xfrm>
            <a:off x="6832600" y="2971800"/>
            <a:ext cx="8991600" cy="58477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1 294 074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 услугам СФР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2400" y="6248400"/>
            <a:ext cx="7315200" cy="203132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Приём граждан и страхователей по принципу «одного окна»,  в том числе в рамках выездного приема на дом</a:t>
            </a: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Высокий уровень обслуживания </a:t>
            </a: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Единые процессы и стандарты </a:t>
            </a: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Единая система телефонного обслуживания</a:t>
            </a:r>
          </a:p>
          <a:p>
            <a:pPr marL="285751" indent="-285751">
              <a:buFont typeface="Wingdings" panose="05000000000000000000" pitchFamily="2" charset="2"/>
              <a:buChar char="§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Развитие центров общения старшего поколения </a:t>
            </a: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860800" y="5486400"/>
            <a:ext cx="1828800" cy="461667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1322757-B45A-9726-0CD6-B1DB612CBB0F}"/>
              </a:ext>
            </a:extLst>
          </p:cNvPr>
          <p:cNvSpPr txBox="1"/>
          <p:nvPr/>
        </p:nvSpPr>
        <p:spPr>
          <a:xfrm>
            <a:off x="8585200" y="5486400"/>
            <a:ext cx="7467600" cy="3462488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400" b="1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востребованные услуги:</a:t>
            </a:r>
          </a:p>
          <a:p>
            <a:endParaRPr lang="ru-RU" sz="2400" b="1" u="sng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Ежемесячное пособие в связи с рождением и воспитанием ребенка 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Назначение и выплата пенсий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Ежемесячная денежная выплата, набор социальных услуг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Обеспечение техническими средствами реабилитации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Осуществление компенсационных выплат</a:t>
            </a:r>
          </a:p>
          <a:p>
            <a:pPr marL="0" lvl="1">
              <a:buFont typeface="Wingdings" pitchFamily="2" charset="2"/>
              <a:buChar char="ü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Распоряжение средствами МСК</a:t>
            </a:r>
          </a:p>
          <a:p>
            <a:endParaRPr lang="ru-RU" sz="24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1270000" y="4114800"/>
            <a:ext cx="1463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Показатель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качества клиентского обслуживания в электронном виде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(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граждан качеством предоставления услуг  на ЕПГУ) 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выполнен</a:t>
            </a:r>
          </a:p>
          <a:p>
            <a:pPr algn="ctr"/>
            <a:r>
              <a:rPr lang="ru-RU" sz="20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Показатель качества очного клиентского обслуживания (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доля электронных услуг, </a:t>
            </a:r>
            <a:r>
              <a:rPr lang="ru-RU" sz="2000" b="1" i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отрицательных отзывов на очное клиентское обслуживание, доступность предварительной записи на прием на ближайшие 5 рабочих дней ) 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i="1" dirty="0" smtClean="0">
                <a:solidFill>
                  <a:srgbClr val="008000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выполнен</a:t>
            </a:r>
            <a:endParaRPr lang="ru-RU" sz="2000" b="1" i="1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MyriadPro-Cond"/>
                <a:cs typeface="Times New Roman" panose="02020603050405020304" pitchFamily="18" charset="0"/>
              </a:rPr>
              <a:t/>
            </a:r>
            <a:br>
              <a:rPr lang="ru-RU" sz="2000" b="1" i="1" dirty="0">
                <a:solidFill>
                  <a:srgbClr val="003399"/>
                </a:solidFill>
                <a:latin typeface="Times New Roman" panose="02020603050405020304" pitchFamily="18" charset="0"/>
                <a:ea typeface="MyriadPro-Cond"/>
                <a:cs typeface="Times New Roman" panose="02020603050405020304" pitchFamily="18" charset="0"/>
              </a:rPr>
            </a:br>
            <a:endParaRPr lang="ru-RU" sz="2000" b="1" i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155" y="0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 bwMode="auto">
          <a:xfrm>
            <a:off x="2108201" y="533400"/>
            <a:ext cx="12801600" cy="128035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b="1" spc="-7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Развитие дистанционных форм взаимодействия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spc="-7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– получение государственных услуг в электронном виде и развитие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400" b="1" spc="-79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дистанционного телефонного обслуживания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FDE4C3A9-1730-84DB-1486-4052F7A1AC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41060706"/>
              </p:ext>
            </p:extLst>
          </p:nvPr>
        </p:nvGraphicFramePr>
        <p:xfrm>
          <a:off x="1498600" y="2590800"/>
          <a:ext cx="7467600" cy="6019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E6D3813B-5645-1A15-B729-3390CF81B7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093871629"/>
              </p:ext>
            </p:extLst>
          </p:nvPr>
        </p:nvGraphicFramePr>
        <p:xfrm>
          <a:off x="8742367" y="2667001"/>
          <a:ext cx="7310434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1322757-B45A-9726-0CD6-B1DB612CBB0F}"/>
              </a:ext>
            </a:extLst>
          </p:cNvPr>
          <p:cNvSpPr txBox="1"/>
          <p:nvPr/>
        </p:nvSpPr>
        <p:spPr>
          <a:xfrm>
            <a:off x="6908801" y="6629401"/>
            <a:ext cx="1521570" cy="461667"/>
          </a:xfrm>
          <a:prstGeom prst="rect">
            <a:avLst/>
          </a:prstGeom>
          <a:noFill/>
        </p:spPr>
        <p:txBody>
          <a:bodyPr wrap="none" lIns="91440" tIns="45721" rIns="91440" bIns="45721" rtlCol="0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= 10%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FA2B05-F3D2-1242-7776-8919485D0D21}"/>
              </a:ext>
            </a:extLst>
          </p:cNvPr>
          <p:cNvSpPr txBox="1"/>
          <p:nvPr/>
        </p:nvSpPr>
        <p:spPr>
          <a:xfrm>
            <a:off x="13843001" y="6705601"/>
            <a:ext cx="1811460" cy="461667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ЦП = 15%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F69DD2-5117-A83C-2EEC-8FDA7223E19D}"/>
              </a:ext>
            </a:extLst>
          </p:cNvPr>
          <p:cNvSpPr txBox="1"/>
          <p:nvPr/>
        </p:nvSpPr>
        <p:spPr>
          <a:xfrm>
            <a:off x="5765799" y="3276601"/>
            <a:ext cx="2971801" cy="461667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24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(25175 заявлений)</a:t>
            </a:r>
            <a:endParaRPr lang="ru-RU" sz="24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60801" y="381000"/>
            <a:ext cx="10515600" cy="4477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9814" tIns="44909" rIns="89814" bIns="44909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9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Взаимодействие с </a:t>
            </a:r>
            <a:r>
              <a:rPr lang="ru-RU" sz="2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МФЦ</a:t>
            </a:r>
            <a:endParaRPr lang="ru-RU" sz="2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5400" y="1752600"/>
            <a:ext cx="8305801" cy="17129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89898" tIns="44951" rIns="89898" bIns="44951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Соглашение  № 10 юр  от 16.02.2023г.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 взаимодействии между БУ «МФЦ» по Омской области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Отделением СФР по Омской области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Организовано предоставление 31 государственной услуги СФР через МФЦ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13000" y="1295400"/>
            <a:ext cx="0" cy="259080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489197" y="1371601"/>
            <a:ext cx="2971801" cy="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2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31 ГОС.УСЛУГА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ПЕРЕЧНЯ:</a:t>
            </a:r>
          </a:p>
        </p:txBody>
      </p:sp>
      <p:sp>
        <p:nvSpPr>
          <p:cNvPr id="12" name="Прямоугольник 6"/>
          <p:cNvSpPr>
            <a:spLocks noChangeArrowheads="1"/>
          </p:cNvSpPr>
          <p:nvPr/>
        </p:nvSpPr>
        <p:spPr bwMode="auto">
          <a:xfrm>
            <a:off x="2489199" y="1828801"/>
            <a:ext cx="2438400" cy="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2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ОБЯЗАТЕЛЬНЫЕ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7"/>
          <p:cNvSpPr>
            <a:spLocks noChangeArrowheads="1"/>
          </p:cNvSpPr>
          <p:nvPr/>
        </p:nvSpPr>
        <p:spPr bwMode="auto">
          <a:xfrm>
            <a:off x="2489198" y="2362202"/>
            <a:ext cx="2209801" cy="292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defTabSz="912812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РЕКОМЕНДУЕМЫЕ –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2489200" y="2895600"/>
            <a:ext cx="2743198" cy="2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7" tIns="32649" rIns="65297" bIns="32649">
            <a:spAutoFit/>
          </a:bodyPr>
          <a:lstStyle/>
          <a:p>
            <a:pPr defTabSz="912812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ИНФОРМАЦИОННЫЕ -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489199" y="3429000"/>
            <a:ext cx="2895598" cy="26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5297" tIns="32649" rIns="65297" bIns="32649">
            <a:spAutoFit/>
          </a:bodyPr>
          <a:lstStyle/>
          <a:p>
            <a:pPr defTabSz="912812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СУБЪЕКТА РФ - 1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803400" y="3962400"/>
            <a:ext cx="13944600" cy="68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8" tIns="45714" rIns="91428" bIns="45714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 2025 год через МФЦ  зарегистрировано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54281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заявлений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Оказано 78810 услуг посредством электронного межведомственного взаимодействия (без направления документов в ОСФР).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1193800" y="4724400"/>
            <a:ext cx="14782800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>
              <a:defRPr/>
            </a:pPr>
            <a:r>
              <a:rPr lang="ru-RU" sz="1600" b="1" spc="-9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РЕЙТИНГ ВОСТРЕБОВАННОСТИ ГОСУДАРСТВЕННЫХ УСЛУГ </a:t>
            </a:r>
            <a:r>
              <a:rPr lang="ru-RU" sz="1600" b="1" spc="-9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СФР </a:t>
            </a:r>
            <a:r>
              <a:rPr lang="ru-RU" sz="1600" b="1" spc="-9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 УЧЕТОМ ДОЛИ В ОБЩЕМ ОБЪЕМЕ ОБРАЩЕНИЙ ЧЕРЕЗ МФЦ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089400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78"/>
          <p:cNvSpPr>
            <a:spLocks noChangeArrowheads="1"/>
          </p:cNvSpPr>
          <p:nvPr/>
        </p:nvSpPr>
        <p:spPr bwMode="auto">
          <a:xfrm>
            <a:off x="3937001" y="8305800"/>
            <a:ext cx="9144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000" dirty="0" smtClean="0">
                <a:latin typeface="Trebuchet MS" pitchFamily="34" charset="0"/>
              </a:rPr>
              <a:t>Выплата пенсий</a:t>
            </a:r>
            <a:endParaRPr lang="ru-RU" sz="1000" dirty="0">
              <a:latin typeface="Trebuchet MS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461000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756401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975601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178"/>
          <p:cNvSpPr>
            <a:spLocks noChangeArrowheads="1"/>
          </p:cNvSpPr>
          <p:nvPr/>
        </p:nvSpPr>
        <p:spPr bwMode="auto">
          <a:xfrm>
            <a:off x="5384801" y="8305800"/>
            <a:ext cx="762000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ТСР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30" name="Прямоугольник 178"/>
          <p:cNvSpPr>
            <a:spLocks noChangeArrowheads="1"/>
          </p:cNvSpPr>
          <p:nvPr/>
        </p:nvSpPr>
        <p:spPr bwMode="auto">
          <a:xfrm>
            <a:off x="6299201" y="8305800"/>
            <a:ext cx="1295401" cy="26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      ЕДВ</a:t>
            </a:r>
            <a:endParaRPr lang="ru-RU" sz="1100" dirty="0">
              <a:latin typeface="Trebuchet MS" pitchFamily="34" charset="0"/>
            </a:endParaRPr>
          </a:p>
        </p:txBody>
      </p:sp>
      <p:sp>
        <p:nvSpPr>
          <p:cNvPr id="31" name="Прямоугольник 178"/>
          <p:cNvSpPr>
            <a:spLocks noChangeArrowheads="1"/>
          </p:cNvSpPr>
          <p:nvPr/>
        </p:nvSpPr>
        <p:spPr bwMode="auto">
          <a:xfrm>
            <a:off x="7746999" y="8305800"/>
            <a:ext cx="1143001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Распоряжение средствами МСК</a:t>
            </a:r>
            <a:endParaRPr lang="ru-RU" sz="1100" dirty="0">
              <a:latin typeface="Trebuchet MS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271000" y="8153400"/>
            <a:ext cx="685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178"/>
          <p:cNvSpPr>
            <a:spLocks noChangeArrowheads="1"/>
          </p:cNvSpPr>
          <p:nvPr/>
        </p:nvSpPr>
        <p:spPr bwMode="auto">
          <a:xfrm>
            <a:off x="9118602" y="8305800"/>
            <a:ext cx="1219198" cy="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Установление пенсий</a:t>
            </a:r>
            <a:endParaRPr lang="ru-RU" sz="1100" dirty="0">
              <a:latin typeface="Trebuchet MS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413000" y="1752600"/>
            <a:ext cx="2954338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2412999" y="22860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12999" y="28194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2412999" y="38862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412999" y="3352800"/>
            <a:ext cx="431801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0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5801" y="228600"/>
            <a:ext cx="11873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8" name="Прямоугольник 178"/>
          <p:cNvSpPr>
            <a:spLocks noChangeArrowheads="1"/>
          </p:cNvSpPr>
          <p:nvPr/>
        </p:nvSpPr>
        <p:spPr bwMode="auto">
          <a:xfrm>
            <a:off x="10337800" y="8229600"/>
            <a:ext cx="1219199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4" rIns="91428" bIns="45714">
            <a:spAutoFit/>
          </a:bodyPr>
          <a:lstStyle/>
          <a:p>
            <a:pPr algn="ctr"/>
            <a:r>
              <a:rPr lang="ru-RU" sz="1100" dirty="0" smtClean="0">
                <a:latin typeface="Trebuchet MS" pitchFamily="34" charset="0"/>
              </a:rPr>
              <a:t>Санаторно-курортное лечение</a:t>
            </a:r>
            <a:endParaRPr lang="ru-RU" sz="1100" dirty="0">
              <a:latin typeface="Trebuchet MS" pitchFamily="34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0566400" y="8153400"/>
            <a:ext cx="609600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Диаграмма 69"/>
          <p:cNvGraphicFramePr>
            <a:graphicFrameLocks/>
          </p:cNvGraphicFramePr>
          <p:nvPr/>
        </p:nvGraphicFramePr>
        <p:xfrm>
          <a:off x="11480800" y="5334000"/>
          <a:ext cx="4470400" cy="340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4013200" y="5334000"/>
            <a:ext cx="838201" cy="2743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384800" y="5638800"/>
            <a:ext cx="762000" cy="2438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80202" y="6629400"/>
            <a:ext cx="762000" cy="1447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7899402" y="7010400"/>
            <a:ext cx="762000" cy="106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194801" y="7391400"/>
            <a:ext cx="762000" cy="685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0490202" y="7848600"/>
            <a:ext cx="762000" cy="2286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7" tIns="32649" rIns="65297" bIns="32649" anchor="ctr"/>
          <a:lstStyle/>
          <a:p>
            <a:pPr algn="ctr" defTabSz="914277">
              <a:defRPr/>
            </a:pPr>
            <a:endParaRPr lang="ru-RU" sz="1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10566401" y="7543799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947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4013201" y="5029200"/>
            <a:ext cx="762000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10645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5384800" y="5334000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9056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6756401" y="6324600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4908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7975601" y="6705601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3811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7DB7034-C51F-1023-662F-FCBD4469BD1F}"/>
              </a:ext>
            </a:extLst>
          </p:cNvPr>
          <p:cNvSpPr txBox="1"/>
          <p:nvPr/>
        </p:nvSpPr>
        <p:spPr>
          <a:xfrm>
            <a:off x="9271000" y="7086600"/>
            <a:ext cx="685801" cy="33855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2392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9956801" y="0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право 7"/>
          <p:cNvSpPr/>
          <p:nvPr/>
        </p:nvSpPr>
        <p:spPr>
          <a:xfrm>
            <a:off x="4394200" y="6019802"/>
            <a:ext cx="8305801" cy="100507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sz="29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t="6851" b="129"/>
          <a:stretch/>
        </p:blipFill>
        <p:spPr bwMode="auto">
          <a:xfrm rot="734000">
            <a:off x="13072547" y="5442058"/>
            <a:ext cx="1761054" cy="248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0" name="Прямоугольник 9"/>
          <p:cNvSpPr/>
          <p:nvPr/>
        </p:nvSpPr>
        <p:spPr>
          <a:xfrm>
            <a:off x="1803400" y="1905002"/>
            <a:ext cx="12877801" cy="3766408"/>
          </a:xfrm>
          <a:prstGeom prst="rect">
            <a:avLst/>
          </a:prstGeom>
          <a:ln>
            <a:noFill/>
          </a:ln>
        </p:spPr>
        <p:txBody>
          <a:bodyPr wrap="square" lIns="81271" tIns="40636" rIns="81271" bIns="40636">
            <a:spAutoFit/>
          </a:bodyPr>
          <a:lstStyle/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b="1" dirty="0" smtClean="0">
                <a:solidFill>
                  <a:srgbClr val="000080"/>
                </a:solidFill>
                <a:latin typeface="Calibri" pitchFamily="34" charset="0"/>
              </a:rPr>
              <a:t>		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ОСФР по Омской области в 2025 году продолжалась работа по развитию электронного взаимодействия </a:t>
            </a: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работодателями по представлению в электронном виде заявлений о назначении, доставке пенсий и (или) документов, необходимых для её установления (в т. ч. в рамках заблаговременной работы). </a:t>
            </a:r>
          </a:p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По состоянию на 01.01.2026 года подписано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4426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соглашений с работодателями региона. От страхователей, с которыми заключено соглашение об электронном взаимодействии, на застрахованных лиц поступило </a:t>
            </a: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начала внедрения электронного взаимодействия –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48352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макетов электронных дел, за 2025 год  -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445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макетов электронных дел. </a:t>
            </a:r>
          </a:p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По макетам, поступившим от работодателей, с начала внедрения электронного взаимодействия вынесено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47662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решения о назначении пенсии по старости, за 2025 год –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решений о назначении пенсии по старости.</a:t>
            </a:r>
          </a:p>
          <a:p>
            <a:pPr algn="just">
              <a:lnSpc>
                <a:spcPct val="114000"/>
              </a:lnSpc>
              <a:tabLst>
                <a:tab pos="0" algn="l"/>
                <a:tab pos="396874" algn="l"/>
                <a:tab pos="796925" algn="l"/>
                <a:tab pos="1195386" algn="l"/>
                <a:tab pos="1595436" algn="l"/>
                <a:tab pos="1993898" algn="l"/>
                <a:tab pos="2393948" algn="l"/>
                <a:tab pos="2792410" algn="l"/>
                <a:tab pos="3192460" algn="l"/>
                <a:tab pos="3590922" algn="l"/>
                <a:tab pos="3990971" algn="l"/>
                <a:tab pos="4389434" algn="l"/>
                <a:tab pos="4789483" algn="l"/>
                <a:tab pos="5189533" algn="l"/>
                <a:tab pos="5587994" algn="l"/>
                <a:tab pos="5988045" algn="l"/>
                <a:tab pos="6386506" algn="l"/>
                <a:tab pos="6786557" algn="l"/>
                <a:tab pos="7185018" algn="l"/>
                <a:tab pos="7585067" algn="l"/>
                <a:tab pos="7983530" algn="l"/>
              </a:tabLst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ru-RU" sz="2100" dirty="0">
              <a:solidFill>
                <a:srgbClr val="000099"/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600" y="7696200"/>
            <a:ext cx="2733724" cy="30777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14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Работодатель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65601" y="6324601"/>
            <a:ext cx="8610601" cy="353945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01.01.2026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ЗАКЛЮЧЕНО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более 4</a:t>
            </a:r>
            <a:r>
              <a:rPr lang="en-US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тысяч </a:t>
            </a:r>
            <a:r>
              <a:rPr lang="ru-RU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СОГЛАШЕНИЙ</a:t>
            </a:r>
          </a:p>
        </p:txBody>
      </p:sp>
      <p:pic>
        <p:nvPicPr>
          <p:cNvPr id="14" name="Picture 2" descr="C:\Users\25077\Desktop\955ad6e90af0b139baec0a0654a556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800" y="5486401"/>
            <a:ext cx="2202761" cy="21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175001" y="685800"/>
            <a:ext cx="10720388" cy="830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Электронное информационное взаимодействие с работодателями региона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предоставлению документов для назначения пенсии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51000" y="457200"/>
            <a:ext cx="1295401" cy="99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0" y="6019800"/>
            <a:ext cx="4699001" cy="312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89400" y="838200"/>
            <a:ext cx="10034121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 назначенных пенсий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(19227)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1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16</a:t>
            </a:fld>
            <a:endParaRPr lang="ru-RU"/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/>
        </p:nvGraphicFramePr>
        <p:xfrm>
          <a:off x="2717800" y="1752600"/>
          <a:ext cx="8737600" cy="666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6"/>
          <p:cNvGraphicFramePr>
            <a:graphicFrameLocks/>
          </p:cNvGraphicFramePr>
          <p:nvPr/>
        </p:nvGraphicFramePr>
        <p:xfrm>
          <a:off x="8890000" y="1752600"/>
          <a:ext cx="8763000" cy="6765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="" xmlns:p14="http://schemas.microsoft.com/office/powerpoint/2010/main" val="1527012819"/>
              </p:ext>
            </p:extLst>
          </p:nvPr>
        </p:nvGraphicFramePr>
        <p:xfrm>
          <a:off x="1373375" y="1444267"/>
          <a:ext cx="10781212" cy="7264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Oval 58"/>
          <p:cNvSpPr/>
          <p:nvPr/>
        </p:nvSpPr>
        <p:spPr>
          <a:xfrm>
            <a:off x="10538257" y="1865347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2" name="Oval 58"/>
          <p:cNvSpPr/>
          <p:nvPr/>
        </p:nvSpPr>
        <p:spPr>
          <a:xfrm>
            <a:off x="10513552" y="2976576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3" name="Oval 58"/>
          <p:cNvSpPr/>
          <p:nvPr/>
        </p:nvSpPr>
        <p:spPr>
          <a:xfrm>
            <a:off x="10513552" y="5412576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4" name="Oval 58"/>
          <p:cNvSpPr/>
          <p:nvPr/>
        </p:nvSpPr>
        <p:spPr>
          <a:xfrm>
            <a:off x="10513552" y="6545777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5" name="Oval 58"/>
          <p:cNvSpPr/>
          <p:nvPr/>
        </p:nvSpPr>
        <p:spPr>
          <a:xfrm>
            <a:off x="10556789" y="7636517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6" name="Oval 58"/>
          <p:cNvSpPr/>
          <p:nvPr/>
        </p:nvSpPr>
        <p:spPr>
          <a:xfrm>
            <a:off x="10513552" y="4235835"/>
            <a:ext cx="747539" cy="726139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sp>
        <p:nvSpPr>
          <p:cNvPr id="27" name="Freeform 217"/>
          <p:cNvSpPr>
            <a:spLocks noEditPoints="1"/>
          </p:cNvSpPr>
          <p:nvPr/>
        </p:nvSpPr>
        <p:spPr bwMode="auto">
          <a:xfrm>
            <a:off x="10691668" y="2038072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10704937" y="3158354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17"/>
          <p:cNvSpPr>
            <a:spLocks noEditPoints="1"/>
          </p:cNvSpPr>
          <p:nvPr/>
        </p:nvSpPr>
        <p:spPr bwMode="auto">
          <a:xfrm>
            <a:off x="10732764" y="4439662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17"/>
          <p:cNvSpPr>
            <a:spLocks noEditPoints="1"/>
          </p:cNvSpPr>
          <p:nvPr/>
        </p:nvSpPr>
        <p:spPr bwMode="auto">
          <a:xfrm>
            <a:off x="10737948" y="5679804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17"/>
          <p:cNvSpPr>
            <a:spLocks noEditPoints="1"/>
          </p:cNvSpPr>
          <p:nvPr/>
        </p:nvSpPr>
        <p:spPr bwMode="auto">
          <a:xfrm>
            <a:off x="10716373" y="6751380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17"/>
          <p:cNvSpPr>
            <a:spLocks noEditPoints="1"/>
          </p:cNvSpPr>
          <p:nvPr/>
        </p:nvSpPr>
        <p:spPr bwMode="auto">
          <a:xfrm>
            <a:off x="10764351" y="7852846"/>
            <a:ext cx="391307" cy="293481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480303" y="1547975"/>
            <a:ext cx="4542968" cy="1070072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544968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пенсионных дел. Средний размер пенсии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22716,02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480303" y="2928469"/>
            <a:ext cx="4542968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158641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Средний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ЕДВ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3471,65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1480303" y="4121436"/>
            <a:ext cx="4540827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50691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пенсии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16461,58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85487" y="5369374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1537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дел.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Средний размер доплаты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2925,46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485487" y="6461352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112858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дела. Средний размер увеличения 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266,54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485487" y="7555625"/>
            <a:ext cx="4535643" cy="929937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Пересчитано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1279</a:t>
            </a:r>
            <a:r>
              <a:rPr lang="ru-RU" sz="1600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пенсионных дела.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НЧ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1683,16</a:t>
            </a:r>
            <a:r>
              <a:rPr lang="ru-RU" sz="1600" b="1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СПВ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2651,28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9000" y="4038600"/>
            <a:ext cx="3989936" cy="1591445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Осуществлена ежегодная выплата</a:t>
            </a:r>
          </a:p>
          <a:p>
            <a:pPr algn="ctr"/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ru-RU" sz="1600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пенсионерам в размере </a:t>
            </a:r>
          </a:p>
          <a:p>
            <a:pPr algn="ctr"/>
            <a:r>
              <a:rPr lang="ru-RU" sz="16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10 000 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6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Дню Победы  по Указу Президента РФ от 24.04.2019 № 186</a:t>
            </a:r>
            <a:endParaRPr lang="ru-RU" sz="16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1041400" y="5715000"/>
            <a:ext cx="3601156" cy="279541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2000" b="1" dirty="0" smtClean="0">
                <a:cs typeface="Arial" panose="020B0604020202020204" pitchFamily="34" charset="0"/>
              </a:rPr>
              <a:t>В 2026 году продолжится плановая индексация пенсий и повышение социальных выплат </a:t>
            </a:r>
            <a:endParaRPr lang="ru-RU" sz="2000" b="1" dirty="0">
              <a:cs typeface="Arial" panose="020B0604020202020204" pitchFamily="34" charset="0"/>
            </a:endParaRPr>
          </a:p>
        </p:txBody>
      </p:sp>
      <p:sp>
        <p:nvSpPr>
          <p:cNvPr id="44" name="Oval 58"/>
          <p:cNvSpPr/>
          <p:nvPr/>
        </p:nvSpPr>
        <p:spPr>
          <a:xfrm>
            <a:off x="5156200" y="3276600"/>
            <a:ext cx="996719" cy="9906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32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3505200"/>
            <a:ext cx="533400" cy="53340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889000" y="1828800"/>
            <a:ext cx="3989936" cy="2002972"/>
          </a:xfrm>
          <a:prstGeom prst="roundRect">
            <a:avLst/>
          </a:prstGeom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ru-RU" sz="13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Осуществлена единовременная выплата </a:t>
            </a:r>
            <a:r>
              <a:rPr lang="ru-RU" sz="13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2893</a:t>
            </a:r>
            <a:r>
              <a:rPr lang="ru-RU" sz="1300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пенсионерам в размере  </a:t>
            </a:r>
            <a:r>
              <a:rPr lang="ru-RU" sz="13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55 000 </a:t>
            </a:r>
            <a:r>
              <a:rPr lang="ru-RU" sz="13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 и </a:t>
            </a:r>
            <a:r>
              <a:rPr lang="ru-RU" sz="1300" b="1" spc="-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80 000 </a:t>
            </a:r>
            <a:r>
              <a:rPr lang="ru-RU" sz="1300" spc="-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в соответствии с Указом президента РФ от 15.01.2025 № 15 «О единовременной выплате некоторым категориям граждан Российской Федерации в связи с 80-й годовщиной Победы в Великой Отечественной войне 1941-1945 годов»</a:t>
            </a:r>
            <a:endParaRPr lang="ru-RU" sz="1300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184400" y="533400"/>
            <a:ext cx="12790311" cy="553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Изменение уровня материального обеспечения пенсионеров в 2025 году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8" name="object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1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50133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6718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Выноска 1 65"/>
          <p:cNvSpPr/>
          <p:nvPr/>
        </p:nvSpPr>
        <p:spPr>
          <a:xfrm>
            <a:off x="2360168" y="1899468"/>
            <a:ext cx="5070409" cy="446672"/>
          </a:xfrm>
          <a:prstGeom prst="borderCallout1">
            <a:avLst>
              <a:gd name="adj1" fmla="val 45101"/>
              <a:gd name="adj2" fmla="val -255"/>
              <a:gd name="adj3" fmla="val 109491"/>
              <a:gd name="adj4" fmla="val -1208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возраста 80 лет </a:t>
            </a:r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3646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0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0" y="6019800"/>
            <a:ext cx="4699001" cy="312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59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Цилиндр 72"/>
          <p:cNvSpPr/>
          <p:nvPr/>
        </p:nvSpPr>
        <p:spPr>
          <a:xfrm>
            <a:off x="14946114" y="1452696"/>
            <a:ext cx="679716" cy="2133919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62" name="Цилиндр 61"/>
          <p:cNvSpPr/>
          <p:nvPr/>
        </p:nvSpPr>
        <p:spPr>
          <a:xfrm>
            <a:off x="1193800" y="1600200"/>
            <a:ext cx="679716" cy="218341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58" name="Цилиндр 57"/>
          <p:cNvSpPr/>
          <p:nvPr/>
        </p:nvSpPr>
        <p:spPr>
          <a:xfrm>
            <a:off x="13309600" y="4876800"/>
            <a:ext cx="679716" cy="2132327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53" name="Цилиндр 52"/>
          <p:cNvSpPr/>
          <p:nvPr/>
        </p:nvSpPr>
        <p:spPr>
          <a:xfrm>
            <a:off x="2036898" y="2944382"/>
            <a:ext cx="679716" cy="2096433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866229" y="341297"/>
            <a:ext cx="5956972" cy="9848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Перерасчеты в </a:t>
            </a:r>
            <a:r>
              <a:rPr lang="ru-RU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беззаявительном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порядке в 2025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2985410" y="4604563"/>
            <a:ext cx="679716" cy="2157408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grpSp>
        <p:nvGrpSpPr>
          <p:cNvPr id="4" name="Группа 48"/>
          <p:cNvGrpSpPr/>
          <p:nvPr/>
        </p:nvGrpSpPr>
        <p:grpSpPr>
          <a:xfrm>
            <a:off x="3022602" y="5410202"/>
            <a:ext cx="623511" cy="703975"/>
            <a:chOff x="3813075" y="2105660"/>
            <a:chExt cx="493370" cy="479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0" name="Oval 26"/>
            <p:cNvSpPr/>
            <p:nvPr/>
          </p:nvSpPr>
          <p:spPr>
            <a:xfrm>
              <a:off x="3813075" y="2105660"/>
              <a:ext cx="493370" cy="479245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1" name="Freeform 204"/>
            <p:cNvSpPr>
              <a:spLocks noChangeAspect="1" noEditPoints="1"/>
            </p:cNvSpPr>
            <p:nvPr/>
          </p:nvSpPr>
          <p:spPr bwMode="auto">
            <a:xfrm>
              <a:off x="3880716" y="2197002"/>
              <a:ext cx="379007" cy="252000"/>
            </a:xfrm>
            <a:custGeom>
              <a:avLst/>
              <a:gdLst/>
              <a:ahLst/>
              <a:cxnLst>
                <a:cxn ang="0">
                  <a:pos x="86" y="15"/>
                </a:cxn>
                <a:cxn ang="0">
                  <a:pos x="44" y="29"/>
                </a:cxn>
                <a:cxn ang="0">
                  <a:pos x="43" y="29"/>
                </a:cxn>
                <a:cxn ang="0">
                  <a:pos x="43" y="29"/>
                </a:cxn>
                <a:cxn ang="0">
                  <a:pos x="18" y="21"/>
                </a:cxn>
                <a:cxn ang="0">
                  <a:pos x="14" y="32"/>
                </a:cxn>
                <a:cxn ang="0">
                  <a:pos x="17" y="36"/>
                </a:cxn>
                <a:cxn ang="0">
                  <a:pos x="15" y="40"/>
                </a:cxn>
                <a:cxn ang="0">
                  <a:pos x="17" y="56"/>
                </a:cxn>
                <a:cxn ang="0">
                  <a:pos x="16" y="57"/>
                </a:cxn>
                <a:cxn ang="0">
                  <a:pos x="16" y="58"/>
                </a:cxn>
                <a:cxn ang="0">
                  <a:pos x="8" y="58"/>
                </a:cxn>
                <a:cxn ang="0">
                  <a:pos x="7" y="57"/>
                </a:cxn>
                <a:cxn ang="0">
                  <a:pos x="7" y="56"/>
                </a:cxn>
                <a:cxn ang="0">
                  <a:pos x="9" y="40"/>
                </a:cxn>
                <a:cxn ang="0">
                  <a:pos x="7" y="36"/>
                </a:cxn>
                <a:cxn ang="0">
                  <a:pos x="10" y="32"/>
                </a:cxn>
                <a:cxn ang="0">
                  <a:pos x="13" y="19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1" y="13"/>
                </a:cxn>
                <a:cxn ang="0">
                  <a:pos x="43" y="0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86" y="13"/>
                </a:cxn>
                <a:cxn ang="0">
                  <a:pos x="87" y="14"/>
                </a:cxn>
                <a:cxn ang="0">
                  <a:pos x="86" y="15"/>
                </a:cxn>
                <a:cxn ang="0">
                  <a:pos x="68" y="38"/>
                </a:cxn>
                <a:cxn ang="0">
                  <a:pos x="43" y="48"/>
                </a:cxn>
                <a:cxn ang="0">
                  <a:pos x="19" y="38"/>
                </a:cxn>
                <a:cxn ang="0">
                  <a:pos x="20" y="26"/>
                </a:cxn>
                <a:cxn ang="0">
                  <a:pos x="42" y="33"/>
                </a:cxn>
                <a:cxn ang="0">
                  <a:pos x="43" y="34"/>
                </a:cxn>
                <a:cxn ang="0">
                  <a:pos x="45" y="33"/>
                </a:cxn>
                <a:cxn ang="0">
                  <a:pos x="67" y="26"/>
                </a:cxn>
                <a:cxn ang="0">
                  <a:pos x="68" y="38"/>
                </a:cxn>
              </a:cxnLst>
              <a:rect l="0" t="0" r="r" b="b"/>
              <a:pathLst>
                <a:path w="87" h="58">
                  <a:moveTo>
                    <a:pt x="86" y="15"/>
                  </a:moveTo>
                  <a:cubicBezTo>
                    <a:pt x="44" y="29"/>
                    <a:pt x="44" y="29"/>
                    <a:pt x="44" y="29"/>
                  </a:cubicBezTo>
                  <a:cubicBezTo>
                    <a:pt x="44" y="29"/>
                    <a:pt x="44" y="29"/>
                    <a:pt x="43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23"/>
                    <a:pt x="15" y="27"/>
                    <a:pt x="14" y="32"/>
                  </a:cubicBezTo>
                  <a:cubicBezTo>
                    <a:pt x="16" y="33"/>
                    <a:pt x="17" y="34"/>
                    <a:pt x="17" y="36"/>
                  </a:cubicBezTo>
                  <a:cubicBezTo>
                    <a:pt x="17" y="38"/>
                    <a:pt x="16" y="39"/>
                    <a:pt x="15" y="40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7" y="57"/>
                    <a:pt x="17" y="57"/>
                    <a:pt x="16" y="5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7" y="57"/>
                  </a:cubicBezTo>
                  <a:cubicBezTo>
                    <a:pt x="7" y="57"/>
                    <a:pt x="7" y="57"/>
                    <a:pt x="7" y="56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39"/>
                    <a:pt x="7" y="38"/>
                    <a:pt x="7" y="36"/>
                  </a:cubicBezTo>
                  <a:cubicBezTo>
                    <a:pt x="7" y="34"/>
                    <a:pt x="8" y="33"/>
                    <a:pt x="10" y="32"/>
                  </a:cubicBezTo>
                  <a:cubicBezTo>
                    <a:pt x="10" y="27"/>
                    <a:pt x="11" y="23"/>
                    <a:pt x="13" y="19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5"/>
                    <a:pt x="0" y="15"/>
                    <a:pt x="0" y="14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7" y="13"/>
                    <a:pt x="87" y="14"/>
                    <a:pt x="87" y="14"/>
                  </a:cubicBezTo>
                  <a:cubicBezTo>
                    <a:pt x="87" y="15"/>
                    <a:pt x="87" y="15"/>
                    <a:pt x="86" y="15"/>
                  </a:cubicBezTo>
                  <a:close/>
                  <a:moveTo>
                    <a:pt x="68" y="38"/>
                  </a:moveTo>
                  <a:cubicBezTo>
                    <a:pt x="68" y="44"/>
                    <a:pt x="57" y="48"/>
                    <a:pt x="43" y="48"/>
                  </a:cubicBezTo>
                  <a:cubicBezTo>
                    <a:pt x="30" y="48"/>
                    <a:pt x="19" y="44"/>
                    <a:pt x="19" y="38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3" y="34"/>
                    <a:pt x="43" y="34"/>
                  </a:cubicBezTo>
                  <a:cubicBezTo>
                    <a:pt x="44" y="34"/>
                    <a:pt x="45" y="33"/>
                    <a:pt x="45" y="33"/>
                  </a:cubicBezTo>
                  <a:cubicBezTo>
                    <a:pt x="67" y="26"/>
                    <a:pt x="67" y="26"/>
                    <a:pt x="67" y="26"/>
                  </a:cubicBezTo>
                  <a:lnTo>
                    <a:pt x="68" y="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2" name="Picture 2" descr="C:\Users\FilimonovYO\Desktop\Без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29468" y="3732946"/>
            <a:ext cx="348896" cy="42719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Группа 53"/>
          <p:cNvGrpSpPr/>
          <p:nvPr/>
        </p:nvGrpSpPr>
        <p:grpSpPr>
          <a:xfrm>
            <a:off x="13385800" y="5638800"/>
            <a:ext cx="543096" cy="609600"/>
            <a:chOff x="5775178" y="2507649"/>
            <a:chExt cx="493370" cy="4792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55" name="Oval 28"/>
            <p:cNvSpPr/>
            <p:nvPr/>
          </p:nvSpPr>
          <p:spPr>
            <a:xfrm>
              <a:off x="5775178" y="2507649"/>
              <a:ext cx="493370" cy="47924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91440"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56" name="Freeform 51"/>
            <p:cNvSpPr>
              <a:spLocks noChangeAspect="1" noEditPoints="1"/>
            </p:cNvSpPr>
            <p:nvPr/>
          </p:nvSpPr>
          <p:spPr bwMode="auto">
            <a:xfrm>
              <a:off x="5839354" y="2607785"/>
              <a:ext cx="178000" cy="25200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51"/>
            <p:cNvSpPr>
              <a:spLocks noChangeAspect="1" noEditPoints="1"/>
            </p:cNvSpPr>
            <p:nvPr/>
          </p:nvSpPr>
          <p:spPr bwMode="auto">
            <a:xfrm>
              <a:off x="6012175" y="2607785"/>
              <a:ext cx="178000" cy="252000"/>
            </a:xfrm>
            <a:custGeom>
              <a:avLst/>
              <a:gdLst/>
              <a:ahLst/>
              <a:cxnLst>
                <a:cxn ang="0">
                  <a:pos x="30" y="24"/>
                </a:cxn>
                <a:cxn ang="0">
                  <a:pos x="30" y="54"/>
                </a:cxn>
                <a:cxn ang="0">
                  <a:pos x="26" y="58"/>
                </a:cxn>
                <a:cxn ang="0">
                  <a:pos x="22" y="54"/>
                </a:cxn>
                <a:cxn ang="0">
                  <a:pos x="22" y="40"/>
                </a:cxn>
                <a:cxn ang="0">
                  <a:pos x="19" y="40"/>
                </a:cxn>
                <a:cxn ang="0">
                  <a:pos x="19" y="54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24"/>
                </a:cxn>
                <a:cxn ang="0">
                  <a:pos x="1" y="14"/>
                </a:cxn>
                <a:cxn ang="0">
                  <a:pos x="1" y="9"/>
                </a:cxn>
                <a:cxn ang="0">
                  <a:pos x="6" y="9"/>
                </a:cxn>
                <a:cxn ang="0">
                  <a:pos x="14" y="17"/>
                </a:cxn>
                <a:cxn ang="0">
                  <a:pos x="27" y="17"/>
                </a:cxn>
                <a:cxn ang="0">
                  <a:pos x="35" y="9"/>
                </a:cxn>
                <a:cxn ang="0">
                  <a:pos x="40" y="9"/>
                </a:cxn>
                <a:cxn ang="0">
                  <a:pos x="40" y="14"/>
                </a:cxn>
                <a:cxn ang="0">
                  <a:pos x="30" y="24"/>
                </a:cxn>
                <a:cxn ang="0">
                  <a:pos x="21" y="16"/>
                </a:cxn>
                <a:cxn ang="0">
                  <a:pos x="13" y="8"/>
                </a:cxn>
                <a:cxn ang="0">
                  <a:pos x="21" y="0"/>
                </a:cxn>
                <a:cxn ang="0">
                  <a:pos x="29" y="8"/>
                </a:cxn>
                <a:cxn ang="0">
                  <a:pos x="21" y="16"/>
                </a:cxn>
              </a:cxnLst>
              <a:rect l="0" t="0" r="r" b="b"/>
              <a:pathLst>
                <a:path w="41" h="58">
                  <a:moveTo>
                    <a:pt x="30" y="24"/>
                  </a:moveTo>
                  <a:cubicBezTo>
                    <a:pt x="30" y="54"/>
                    <a:pt x="30" y="54"/>
                    <a:pt x="30" y="54"/>
                  </a:cubicBezTo>
                  <a:cubicBezTo>
                    <a:pt x="30" y="56"/>
                    <a:pt x="28" y="58"/>
                    <a:pt x="26" y="58"/>
                  </a:cubicBezTo>
                  <a:cubicBezTo>
                    <a:pt x="24" y="58"/>
                    <a:pt x="22" y="56"/>
                    <a:pt x="22" y="54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6"/>
                    <a:pt x="18" y="58"/>
                    <a:pt x="15" y="58"/>
                  </a:cubicBezTo>
                  <a:cubicBezTo>
                    <a:pt x="13" y="58"/>
                    <a:pt x="11" y="56"/>
                    <a:pt x="11" y="5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0"/>
                    <a:pt x="1" y="9"/>
                  </a:cubicBezTo>
                  <a:cubicBezTo>
                    <a:pt x="2" y="8"/>
                    <a:pt x="5" y="8"/>
                    <a:pt x="6" y="9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7" y="8"/>
                    <a:pt x="39" y="8"/>
                    <a:pt x="40" y="9"/>
                  </a:cubicBezTo>
                  <a:cubicBezTo>
                    <a:pt x="41" y="10"/>
                    <a:pt x="41" y="13"/>
                    <a:pt x="40" y="14"/>
                  </a:cubicBezTo>
                  <a:lnTo>
                    <a:pt x="30" y="24"/>
                  </a:lnTo>
                  <a:close/>
                  <a:moveTo>
                    <a:pt x="21" y="16"/>
                  </a:moveTo>
                  <a:cubicBezTo>
                    <a:pt x="16" y="16"/>
                    <a:pt x="13" y="12"/>
                    <a:pt x="13" y="8"/>
                  </a:cubicBezTo>
                  <a:cubicBezTo>
                    <a:pt x="13" y="4"/>
                    <a:pt x="16" y="0"/>
                    <a:pt x="21" y="0"/>
                  </a:cubicBezTo>
                  <a:cubicBezTo>
                    <a:pt x="25" y="0"/>
                    <a:pt x="29" y="4"/>
                    <a:pt x="29" y="8"/>
                  </a:cubicBezTo>
                  <a:cubicBezTo>
                    <a:pt x="29" y="12"/>
                    <a:pt x="25" y="16"/>
                    <a:pt x="21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4442" y="2229664"/>
            <a:ext cx="532084" cy="53208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1308433" y="2158294"/>
            <a:ext cx="490933" cy="506769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convex"/>
            <a:contourClr>
              <a:srgbClr val="333333"/>
            </a:contourClr>
          </a:sp3d>
        </p:spPr>
      </p:pic>
      <p:sp>
        <p:nvSpPr>
          <p:cNvPr id="67" name="Выноска 1 66"/>
          <p:cNvSpPr/>
          <p:nvPr/>
        </p:nvSpPr>
        <p:spPr>
          <a:xfrm>
            <a:off x="3243938" y="3209405"/>
            <a:ext cx="4807861" cy="469352"/>
          </a:xfrm>
          <a:prstGeom prst="borderCallout1">
            <a:avLst>
              <a:gd name="adj1" fmla="val 50695"/>
              <a:gd name="adj2" fmla="val 413"/>
              <a:gd name="adj3" fmla="val 142280"/>
              <a:gd name="adj4" fmla="val -1152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выплат по  инвалидности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17051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Выноска 1 67"/>
          <p:cNvSpPr/>
          <p:nvPr/>
        </p:nvSpPr>
        <p:spPr>
          <a:xfrm>
            <a:off x="3986388" y="5038159"/>
            <a:ext cx="3752795" cy="442963"/>
          </a:xfrm>
          <a:prstGeom prst="borderCallout1">
            <a:avLst>
              <a:gd name="adj1" fmla="val 24706"/>
              <a:gd name="adj2" fmla="val 23"/>
              <a:gd name="adj3" fmla="val 92218"/>
              <a:gd name="adj4" fmla="val -819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пенсии по СПК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2964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Выноска 1 68"/>
          <p:cNvSpPr/>
          <p:nvPr/>
        </p:nvSpPr>
        <p:spPr>
          <a:xfrm>
            <a:off x="9423400" y="5257800"/>
            <a:ext cx="3421323" cy="573208"/>
          </a:xfrm>
          <a:prstGeom prst="borderCallout1">
            <a:avLst>
              <a:gd name="adj1" fmla="val 52576"/>
              <a:gd name="adj2" fmla="val 100303"/>
              <a:gd name="adj3" fmla="val 105683"/>
              <a:gd name="adj4" fmla="val 11304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Перерасчет фиксированной выплаты на иждивенцев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4653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Выноска 1 73"/>
          <p:cNvSpPr/>
          <p:nvPr/>
        </p:nvSpPr>
        <p:spPr>
          <a:xfrm>
            <a:off x="10569014" y="1973727"/>
            <a:ext cx="3759404" cy="439620"/>
          </a:xfrm>
          <a:prstGeom prst="borderCallout1">
            <a:avLst>
              <a:gd name="adj1" fmla="val 40269"/>
              <a:gd name="adj2" fmla="val 100359"/>
              <a:gd name="adj3" fmla="val 170273"/>
              <a:gd name="adj4" fmla="val 11657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Периоды ухода на ИЛС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60506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966201" y="528196"/>
            <a:ext cx="6096000" cy="5539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800" dirty="0" err="1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Беззаявительные</a:t>
            </a:r>
            <a:r>
              <a:rPr lang="ru-RU" sz="2800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процедуры СФР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455959" y="2299405"/>
            <a:ext cx="1520192" cy="2829129"/>
          </a:xfrm>
          <a:prstGeom prst="rect">
            <a:avLst/>
          </a:pr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Цилиндр 42"/>
          <p:cNvSpPr/>
          <p:nvPr/>
        </p:nvSpPr>
        <p:spPr>
          <a:xfrm>
            <a:off x="14173347" y="3237889"/>
            <a:ext cx="679716" cy="2083199"/>
          </a:xfrm>
          <a:prstGeom prst="can">
            <a:avLst/>
          </a:prstGeom>
          <a:solidFill>
            <a:srgbClr val="0070C0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24000" y="4038125"/>
            <a:ext cx="584469" cy="533875"/>
          </a:xfrm>
          <a:prstGeom prst="ellipse">
            <a:avLst/>
          </a:prstGeom>
          <a:ln w="63500" cap="rnd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Выноска 1 44"/>
          <p:cNvSpPr/>
          <p:nvPr/>
        </p:nvSpPr>
        <p:spPr>
          <a:xfrm>
            <a:off x="8737600" y="3192925"/>
            <a:ext cx="4556675" cy="584419"/>
          </a:xfrm>
          <a:prstGeom prst="borderCallout1">
            <a:avLst>
              <a:gd name="adj1" fmla="val 40269"/>
              <a:gd name="adj2" fmla="val 100359"/>
              <a:gd name="adj3" fmla="val 103647"/>
              <a:gd name="adj4" fmla="val 12216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данных работодателей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57733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Цилиндр 40"/>
          <p:cNvSpPr/>
          <p:nvPr/>
        </p:nvSpPr>
        <p:spPr>
          <a:xfrm>
            <a:off x="3708400" y="7010400"/>
            <a:ext cx="685800" cy="18288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Выноска 1 41"/>
          <p:cNvSpPr/>
          <p:nvPr/>
        </p:nvSpPr>
        <p:spPr>
          <a:xfrm>
            <a:off x="4927600" y="7696200"/>
            <a:ext cx="4038600" cy="762000"/>
          </a:xfrm>
          <a:prstGeom prst="borderCallout1">
            <a:avLst>
              <a:gd name="adj1" fmla="val 53173"/>
              <a:gd name="adj2" fmla="val -54"/>
              <a:gd name="adj3" fmla="val 136452"/>
              <a:gd name="adj4" fmla="val -1602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пенсии гражданам выехавшим за границу 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7834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58"/>
          <p:cNvSpPr/>
          <p:nvPr/>
        </p:nvSpPr>
        <p:spPr>
          <a:xfrm>
            <a:off x="3784600" y="7696200"/>
            <a:ext cx="560140" cy="578003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b="1" dirty="0" smtClean="0">
              <a:solidFill>
                <a:schemeClr val="tx1"/>
              </a:solidFill>
              <a:latin typeface="FontAwesome" pitchFamily="2" charset="0"/>
            </a:endParaRPr>
          </a:p>
        </p:txBody>
      </p:sp>
      <p:pic>
        <p:nvPicPr>
          <p:cNvPr id="61" name="Рисунок 60"/>
          <p:cNvPicPr/>
          <p:nvPr/>
        </p:nvPicPr>
        <p:blipFill>
          <a:blip r:embed="rId8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0" y="7772400"/>
            <a:ext cx="381000" cy="381000"/>
          </a:xfrm>
          <a:prstGeom prst="rect">
            <a:avLst/>
          </a:prstGeom>
        </p:spPr>
      </p:pic>
      <p:sp>
        <p:nvSpPr>
          <p:cNvPr id="70" name="Выноска 1 69"/>
          <p:cNvSpPr/>
          <p:nvPr/>
        </p:nvSpPr>
        <p:spPr>
          <a:xfrm>
            <a:off x="7670800" y="6705600"/>
            <a:ext cx="4512144" cy="685800"/>
          </a:xfrm>
          <a:prstGeom prst="borderCallout1">
            <a:avLst>
              <a:gd name="adj1" fmla="val 40269"/>
              <a:gd name="adj2" fmla="val 100359"/>
              <a:gd name="adj3" fmla="val 57081"/>
              <a:gd name="adj4" fmla="val 1080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Установлена надбавка на уход 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60529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Цилиндр 70"/>
          <p:cNvSpPr/>
          <p:nvPr/>
        </p:nvSpPr>
        <p:spPr>
          <a:xfrm>
            <a:off x="12471400" y="6629400"/>
            <a:ext cx="685800" cy="1981200"/>
          </a:xfrm>
          <a:prstGeom prst="can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47601" y="7239001"/>
            <a:ext cx="533400" cy="53340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50133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106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stomShape 3"/>
          <p:cNvSpPr/>
          <p:nvPr/>
        </p:nvSpPr>
        <p:spPr>
          <a:xfrm>
            <a:off x="-25561" y="0"/>
            <a:ext cx="20703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" name="object 4"/>
          <p:cNvPicPr/>
          <p:nvPr/>
        </p:nvPicPr>
        <p:blipFill>
          <a:blip r:embed="rId3" cstate="print"/>
          <a:stretch/>
        </p:blipFill>
        <p:spPr>
          <a:xfrm>
            <a:off x="279400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4600" y="457200"/>
            <a:ext cx="9202058" cy="677939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Реализовано с 1 января 2025 года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47800" y="304800"/>
            <a:ext cx="1156312" cy="142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Схема 21"/>
          <p:cNvGraphicFramePr/>
          <p:nvPr/>
        </p:nvGraphicFramePr>
        <p:xfrm>
          <a:off x="1955800" y="1600200"/>
          <a:ext cx="13335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50133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/>
            </a:extLst>
          </p:cNvPr>
          <p:cNvSpPr/>
          <p:nvPr/>
        </p:nvSpPr>
        <p:spPr>
          <a:xfrm>
            <a:off x="1" y="0"/>
            <a:ext cx="2238026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30723" name="object 3"/>
          <p:cNvSpPr>
            <a:spLocks/>
          </p:cNvSpPr>
          <p:nvPr/>
        </p:nvSpPr>
        <p:spPr bwMode="auto">
          <a:xfrm>
            <a:off x="10337799" y="2"/>
            <a:ext cx="59182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438424" y="76200"/>
            <a:ext cx="4992510" cy="4851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45143" tIns="72571" rIns="145143" bIns="72571">
            <a:spAutoFit/>
          </a:bodyPr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сокращений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736600" y="838200"/>
          <a:ext cx="15046650" cy="770051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768526"/>
                <a:gridCol w="1856140"/>
                <a:gridCol w="4032516"/>
                <a:gridCol w="933333"/>
                <a:gridCol w="1824393"/>
                <a:gridCol w="5631742"/>
              </a:tblGrid>
              <a:tr h="40640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№ </a:t>
                      </a:r>
                      <a:r>
                        <a:rPr lang="ru-RU" sz="1300" dirty="0" err="1" smtClean="0">
                          <a:latin typeface="+mn-lt"/>
                        </a:rPr>
                        <a:t>п</a:t>
                      </a:r>
                      <a:r>
                        <a:rPr lang="ru-RU" sz="1300" dirty="0" smtClean="0">
                          <a:latin typeface="+mn-lt"/>
                        </a:rPr>
                        <a:t>/</a:t>
                      </a:r>
                      <a:r>
                        <a:rPr lang="ru-RU" sz="1300" dirty="0" err="1" smtClean="0">
                          <a:latin typeface="+mn-lt"/>
                        </a:rPr>
                        <a:t>п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Термин/сокращение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Определение/расшифровка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№ </a:t>
                      </a:r>
                      <a:r>
                        <a:rPr lang="ru-RU" sz="1300" dirty="0" err="1" smtClean="0">
                          <a:latin typeface="+mn-lt"/>
                        </a:rPr>
                        <a:t>п</a:t>
                      </a:r>
                      <a:r>
                        <a:rPr lang="ru-RU" sz="1300" dirty="0" smtClean="0">
                          <a:latin typeface="+mn-lt"/>
                        </a:rPr>
                        <a:t>/</a:t>
                      </a:r>
                      <a:r>
                        <a:rPr lang="ru-RU" sz="1300" dirty="0" err="1" smtClean="0">
                          <a:latin typeface="+mn-lt"/>
                        </a:rPr>
                        <a:t>п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Термин/сокращение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Определение/расшифровка</a:t>
                      </a:r>
                      <a:endParaRPr lang="ru-RU" sz="1300" b="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ЕПГУ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Единый портал государственных услуг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  <a:cs typeface="Times New Roman" pitchFamily="18" charset="0"/>
                        </a:rPr>
                        <a:t>17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  <a:cs typeface="Times New Roman" pitchFamily="18" charset="0"/>
                        </a:rPr>
                        <a:t>ФГИС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  <a:cs typeface="Times New Roman" pitchFamily="18" charset="0"/>
                        </a:rPr>
                        <a:t>Федеральная государственная информационная система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974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2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ЕВ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Единовременная выплата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latin typeface="+mn-lt"/>
                          <a:cs typeface="Times New Roman" pitchFamily="18" charset="0"/>
                        </a:rPr>
                        <a:t>18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8000" marR="12800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МСК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Материнский семейный капитал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3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МСП</a:t>
                      </a:r>
                      <a:endParaRPr lang="ru-RU" sz="1300" dirty="0"/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Меры социальной поддержки</a:t>
                      </a:r>
                      <a:endParaRPr lang="ru-RU" sz="1300" dirty="0"/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 19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ЛКЗЛ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Личный кабинет застрахованного лица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6911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4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ЕСИА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Единая система идентификации и аутентификации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Территориальный орган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6911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5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МФЦ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Многофункциональный центр предоставления государственных и муниципальных услуг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ПОИ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Протезно-ортопедические изделия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6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СНИЛС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Страховой номер индивидуального лицевого счета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ОПС </a:t>
                      </a:r>
                      <a:endParaRPr lang="ru-RU" sz="13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Обязательное </a:t>
                      </a: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пенсионное страхование</a:t>
                      </a:r>
                      <a:endParaRPr lang="ru-RU" sz="13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7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ИЛС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Индивидуальный лицевой счёт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95250" indent="0"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23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ОСС </a:t>
                      </a:r>
                      <a:r>
                        <a:rPr lang="ru-RU" sz="1300" kern="1200" dirty="0" err="1">
                          <a:latin typeface="+mn-lt"/>
                          <a:ea typeface="Times New Roman"/>
                          <a:cs typeface="Times New Roman" pitchFamily="18" charset="0"/>
                        </a:rPr>
                        <a:t>НСиПЗ</a:t>
                      </a: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3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Обязательное </a:t>
                      </a: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социальное страхование от несчастных случаев на производстве и профессиональных заболеваний</a:t>
                      </a:r>
                      <a:endParaRPr lang="ru-RU" sz="13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8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ТСР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Times New Roman" pitchFamily="18" charset="0"/>
                        </a:rPr>
                        <a:t>Технические средства реабилитации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ОСС ВНИМ</a:t>
                      </a:r>
                      <a:endParaRPr lang="ru-RU" sz="13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Обязательное </a:t>
                      </a:r>
                      <a:r>
                        <a:rPr lang="ru-RU" sz="1300" kern="1200" dirty="0">
                          <a:latin typeface="+mn-lt"/>
                          <a:ea typeface="Times New Roman"/>
                          <a:cs typeface="Times New Roman" pitchFamily="18" charset="0"/>
                        </a:rPr>
                        <a:t>социальное страхование на случай временной нетрудоспособности   и   в   связи   с   материнством</a:t>
                      </a:r>
                      <a:endParaRPr lang="ru-RU" sz="13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9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ЕДВ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Ежемесячная денежная выплата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КФХ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Крестьянское (фермерское) хозяйство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6350" marR="6350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10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КТЛ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Компенсационная выплата трудоспособным лицам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11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СПК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</a:rPr>
                        <a:t>Пенсия по случаю потери кормильца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12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ЕВ СПН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Единовременная</a:t>
                      </a:r>
                      <a:r>
                        <a:rPr lang="ru-RU" sz="1300" baseline="0" dirty="0" smtClean="0">
                          <a:latin typeface="+mn-lt"/>
                        </a:rPr>
                        <a:t> выплата средств пенсионных накоплений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23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13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</a:rPr>
                        <a:t>ЗЛ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 smtClean="0">
                          <a:latin typeface="+mn-lt"/>
                        </a:rPr>
                        <a:t>Застрахованное лицо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14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300" u="none" strike="noStrike" dirty="0">
                          <a:latin typeface="+mn-lt"/>
                          <a:cs typeface="Times New Roman" pitchFamily="18" charset="0"/>
                        </a:rPr>
                        <a:t>УК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300" u="none" strike="noStrike" dirty="0">
                          <a:latin typeface="+mn-lt"/>
                          <a:cs typeface="Times New Roman" pitchFamily="18" charset="0"/>
                        </a:rPr>
                        <a:t>Управляющая компания 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1065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15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НСУ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Набор социальных услуг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None/>
                      </a:pPr>
                      <a:r>
                        <a:rPr lang="ru-RU" sz="1300" dirty="0" smtClean="0">
                          <a:latin typeface="+mn-lt"/>
                        </a:rPr>
                        <a:t>16</a:t>
                      </a:r>
                      <a:endParaRPr lang="ru-RU" sz="13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 marL="128000" marR="128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+mn-lt"/>
                        </a:rPr>
                        <a:t>ОСАГО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+mn-lt"/>
                        </a:rPr>
                        <a:t>Обязательное страхование автогражданской ответственности</a:t>
                      </a:r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300" dirty="0">
                        <a:latin typeface="+mn-lt"/>
                      </a:endParaRPr>
                    </a:p>
                  </a:txBody>
                  <a:tcPr marL="16933" marR="16933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1938000" y="85344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422359" y="6400800"/>
            <a:ext cx="3580921" cy="274284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10109162" y="6840"/>
            <a:ext cx="6146640" cy="39549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-25559" y="0"/>
            <a:ext cx="19440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" name="object 4"/>
          <p:cNvPicPr/>
          <p:nvPr/>
        </p:nvPicPr>
        <p:blipFill>
          <a:blip r:embed="rId3" cstate="print"/>
          <a:stretch/>
        </p:blipFill>
        <p:spPr>
          <a:xfrm>
            <a:off x="318961" y="0"/>
            <a:ext cx="730441" cy="9143640"/>
          </a:xfrm>
          <a:prstGeom prst="rect">
            <a:avLst/>
          </a:prstGeom>
          <a:ln w="9360">
            <a:noFill/>
          </a:ln>
        </p:spPr>
      </p:pic>
      <p:sp>
        <p:nvSpPr>
          <p:cNvPr id="53" name="TextShape 4"/>
          <p:cNvSpPr txBox="1"/>
          <p:nvPr/>
        </p:nvSpPr>
        <p:spPr>
          <a:xfrm>
            <a:off x="2031840" y="1295280"/>
            <a:ext cx="13791961" cy="6705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>
            <a:normAutofit fontScale="92500" lnSpcReduction="10000"/>
          </a:bodyPr>
          <a:lstStyle/>
          <a:p>
            <a:pPr marL="544320" indent="-543960" algn="just">
              <a:spcBef>
                <a:spcPts val="459"/>
              </a:spcBef>
            </a:pPr>
            <a:r>
              <a:rPr lang="ru-RU" sz="2400" b="1" spc="-2" dirty="0">
                <a:solidFill>
                  <a:srgbClr val="003399"/>
                </a:solidFill>
                <a:latin typeface="Times New Roman"/>
              </a:rPr>
              <a:t>  1. </a:t>
            </a:r>
            <a:r>
              <a:rPr lang="ru-RU" sz="2400" b="1" spc="-2" dirty="0" smtClean="0">
                <a:solidFill>
                  <a:srgbClr val="003399"/>
                </a:solidFill>
                <a:latin typeface="Times New Roman"/>
              </a:rPr>
              <a:t>  </a:t>
            </a:r>
            <a:r>
              <a:rPr lang="ru-RU" sz="2400" b="1" spc="-2" dirty="0" err="1" smtClean="0">
                <a:solidFill>
                  <a:srgbClr val="003399"/>
                </a:solidFill>
                <a:latin typeface="Times New Roman"/>
              </a:rPr>
              <a:t>Беззаявительное</a:t>
            </a:r>
            <a:r>
              <a:rPr lang="ru-RU" sz="2400" b="1" spc="-2" dirty="0" smtClean="0">
                <a:solidFill>
                  <a:srgbClr val="003399"/>
                </a:solidFill>
                <a:latin typeface="Times New Roman"/>
              </a:rPr>
              <a:t> </a:t>
            </a:r>
            <a:r>
              <a:rPr lang="ru-RU" sz="2400" b="1" spc="-2" dirty="0">
                <a:solidFill>
                  <a:srgbClr val="003399"/>
                </a:solidFill>
                <a:latin typeface="Times New Roman"/>
              </a:rPr>
              <a:t>назначение:</a:t>
            </a:r>
            <a:endParaRPr lang="x-none" sz="2400" spc="-2">
              <a:solidFill>
                <a:srgbClr val="000000"/>
              </a:solidFill>
              <a:latin typeface="Calibri"/>
            </a:endParaRPr>
          </a:p>
          <a:p>
            <a:pPr marL="544320" indent="-543960" algn="just">
              <a:spcBef>
                <a:spcPts val="400"/>
              </a:spcBef>
            </a:pPr>
            <a:endParaRPr lang="x-none" sz="22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2100" b="1" spc="-2" dirty="0">
                <a:solidFill>
                  <a:srgbClr val="000099"/>
                </a:solidFill>
                <a:latin typeface="Times New Roman"/>
              </a:rPr>
              <a:t> </a:t>
            </a: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x-none" sz="2100" spc="-2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   </a:t>
            </a:r>
          </a:p>
          <a:p>
            <a:pPr algn="just">
              <a:lnSpc>
                <a:spcPct val="100000"/>
              </a:lnSpc>
            </a:pPr>
            <a:endParaRPr lang="ru-RU" sz="2100" b="1" spc="-2" dirty="0" smtClean="0">
              <a:solidFill>
                <a:srgbClr val="000099"/>
              </a:solidFill>
              <a:latin typeface="Times New Roman"/>
            </a:endParaRPr>
          </a:p>
          <a:p>
            <a:pPr algn="just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99"/>
                </a:solidFill>
                <a:latin typeface="Times New Roman"/>
              </a:rPr>
              <a:t>  </a:t>
            </a:r>
          </a:p>
          <a:p>
            <a:pPr algn="just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0099"/>
                </a:solidFill>
                <a:latin typeface="Times New Roman"/>
              </a:rPr>
              <a:t>  </a:t>
            </a:r>
            <a:r>
              <a:rPr lang="ru-RU" sz="2400" b="1" spc="-1" dirty="0" smtClean="0">
                <a:solidFill>
                  <a:srgbClr val="000099"/>
                </a:solidFill>
                <a:latin typeface="Times New Roman"/>
              </a:rPr>
              <a:t>2.</a:t>
            </a:r>
            <a:r>
              <a:rPr lang="ru-RU" sz="2800" b="1" spc="-1" dirty="0" smtClean="0">
                <a:solidFill>
                  <a:srgbClr val="000099"/>
                </a:solidFill>
                <a:latin typeface="Times New Roman"/>
              </a:rPr>
              <a:t> </a:t>
            </a:r>
            <a:r>
              <a:rPr lang="ru-RU" sz="2400" b="1" spc="-1" dirty="0" smtClean="0">
                <a:solidFill>
                  <a:srgbClr val="000099"/>
                </a:solidFill>
                <a:latin typeface="Times New Roman"/>
              </a:rPr>
              <a:t>Назначение страховой пенсии по старости в автоматическом режиме  («</a:t>
            </a:r>
            <a:r>
              <a:rPr lang="ru-RU" sz="2400" b="1" spc="-1" dirty="0" err="1" smtClean="0">
                <a:solidFill>
                  <a:srgbClr val="000099"/>
                </a:solidFill>
                <a:latin typeface="Times New Roman"/>
              </a:rPr>
              <a:t>Пенсия-Онлайн</a:t>
            </a:r>
            <a:r>
              <a:rPr lang="ru-RU" sz="2400" b="1" spc="-1" dirty="0" smtClean="0">
                <a:solidFill>
                  <a:srgbClr val="000099"/>
                </a:solidFill>
                <a:latin typeface="Times New Roman"/>
              </a:rPr>
              <a:t>») </a:t>
            </a:r>
            <a:r>
              <a:rPr lang="ru-RU" sz="2400" b="1" spc="-1" dirty="0" smtClean="0">
                <a:solidFill>
                  <a:srgbClr val="FF0000"/>
                </a:solidFill>
                <a:latin typeface="Times New Roman"/>
              </a:rPr>
              <a:t>(332)</a:t>
            </a:r>
          </a:p>
          <a:p>
            <a:pPr marL="177800" algn="just">
              <a:lnSpc>
                <a:spcPct val="100000"/>
              </a:lnSpc>
              <a:spcBef>
                <a:spcPts val="1200"/>
              </a:spcBef>
            </a:pPr>
            <a:r>
              <a:rPr lang="ru-RU" sz="2400" b="1" spc="-1" dirty="0" smtClean="0">
                <a:solidFill>
                  <a:srgbClr val="000099"/>
                </a:solidFill>
                <a:latin typeface="Times New Roman"/>
              </a:rPr>
              <a:t>3. </a:t>
            </a:r>
            <a:r>
              <a:rPr lang="ru-RU" sz="2400" b="1" spc="-1" dirty="0" err="1" smtClean="0">
                <a:solidFill>
                  <a:srgbClr val="000099"/>
                </a:solidFill>
                <a:latin typeface="Times New Roman"/>
              </a:rPr>
              <a:t>Беззаявительный</a:t>
            </a:r>
            <a:r>
              <a:rPr lang="ru-RU" sz="2400" b="1" spc="-1" dirty="0" smtClean="0">
                <a:solidFill>
                  <a:srgbClr val="000099"/>
                </a:solidFill>
                <a:latin typeface="Times New Roman"/>
              </a:rPr>
              <a:t> перерасчет фиксированной выплаты к страховой пенсии по старости (инвалидности) лицам, которые приобрели необходимую продолжительность страхового и «северного» стажа  </a:t>
            </a:r>
            <a:r>
              <a:rPr lang="ru-RU" sz="2400" b="1" spc="-1" dirty="0" smtClean="0">
                <a:solidFill>
                  <a:srgbClr val="FF0000"/>
                </a:solidFill>
                <a:latin typeface="Times New Roman"/>
              </a:rPr>
              <a:t>(7435)</a:t>
            </a:r>
            <a:endParaRPr lang="x-none" sz="2400" b="1" spc="-1" smtClean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54" name="CustomShape 5"/>
          <p:cNvSpPr/>
          <p:nvPr/>
        </p:nvSpPr>
        <p:spPr>
          <a:xfrm>
            <a:off x="4394160" y="457200"/>
            <a:ext cx="7273440" cy="46021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</a:rPr>
              <a:t>Реализация «удобного» закона</a:t>
            </a:r>
            <a:endParaRPr lang="ru-RU" sz="2400" spc="-2" dirty="0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xmlns:mc="http://schemas.openxmlformats.org/markup-compatibility/2006" xmlns:p15="http://schemas.microsoft.com/office/powerpoint/2012/main" xmlns="" val="4002788263"/>
              </p:ext>
            </p:extLst>
          </p:nvPr>
        </p:nvGraphicFramePr>
        <p:xfrm>
          <a:off x="2641680" y="1828800"/>
          <a:ext cx="1234432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5" name="TextShape 6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A2A44895-DB46-4B8F-A902-2623F576C89F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20</a:t>
            </a:fld>
            <a:endParaRPr lang="ru-RU" sz="1900" spc="-2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stomShape 1"/>
          <p:cNvSpPr/>
          <p:nvPr/>
        </p:nvSpPr>
        <p:spPr>
          <a:xfrm>
            <a:off x="1727200" y="6705600"/>
            <a:ext cx="3276080" cy="243804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2"/>
          <p:cNvSpPr/>
          <p:nvPr/>
        </p:nvSpPr>
        <p:spPr>
          <a:xfrm>
            <a:off x="10109160" y="0"/>
            <a:ext cx="6146640" cy="39549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3"/>
          <p:cNvSpPr/>
          <p:nvPr/>
        </p:nvSpPr>
        <p:spPr>
          <a:xfrm>
            <a:off x="-25560" y="0"/>
            <a:ext cx="19440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9" name="object 4"/>
          <p:cNvPicPr/>
          <p:nvPr/>
        </p:nvPicPr>
        <p:blipFill>
          <a:blip r:embed="rId3" cstate="print"/>
          <a:stretch/>
        </p:blipFill>
        <p:spPr>
          <a:xfrm>
            <a:off x="318960" y="0"/>
            <a:ext cx="730440" cy="9143640"/>
          </a:xfrm>
          <a:prstGeom prst="rect">
            <a:avLst/>
          </a:prstGeom>
          <a:ln w="9360">
            <a:noFill/>
          </a:ln>
        </p:spPr>
      </p:pic>
      <p:sp>
        <p:nvSpPr>
          <p:cNvPr id="61" name="CustomShape 5"/>
          <p:cNvSpPr/>
          <p:nvPr/>
        </p:nvSpPr>
        <p:spPr>
          <a:xfrm>
            <a:off x="1727200" y="5472499"/>
            <a:ext cx="6858000" cy="92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лицам, заключившим контракт с организациями, содействующими выполнению задач, возложенных на Вооруженные Силы Российской Федерации, в ходе специальной военной операции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CustomShape 6"/>
          <p:cNvSpPr/>
          <p:nvPr/>
        </p:nvSpPr>
        <p:spPr>
          <a:xfrm>
            <a:off x="1727200" y="6781800"/>
            <a:ext cx="6858000" cy="9218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лицам, пребывавшим в воинских и других формированиях и органах Донецкой Народной Республики, Луганской Народной Республики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CustomShape 10"/>
          <p:cNvSpPr/>
          <p:nvPr/>
        </p:nvSpPr>
        <p:spPr>
          <a:xfrm>
            <a:off x="1727200" y="2743200"/>
            <a:ext cx="11506200" cy="2256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square" lIns="101160" tIns="50400" rIns="101160" bIns="50400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Федеральный закон от 31.07.2025 № 330-ФЗ «О внесении изменений в отдельные законодательные акты Российской Федерации и признании утратившими силу частей 10 - 12 статьи 10 Федерального закона "О внесении изменений в отдельные законодательные акты Российской Федерации по вопросам назначения и выплаты пенсий» вступил в силу с 11.08.2025.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Расширен круг лиц,  которым государственная пенсия по инвалидности назначается в </a:t>
            </a:r>
            <a:r>
              <a:rPr lang="ru-RU" sz="20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беззаявительном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порядке: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rgbClr val="2519C1"/>
                </a:solidFill>
              </a:rPr>
              <a:t> </a:t>
            </a:r>
            <a:endParaRPr lang="ru-RU" sz="2000" b="1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7" name="CustomShape 11"/>
          <p:cNvSpPr/>
          <p:nvPr/>
        </p:nvSpPr>
        <p:spPr>
          <a:xfrm>
            <a:off x="1727200" y="1600200"/>
            <a:ext cx="11506200" cy="1014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Лицам, заключившим контракт о пребывании в добровольческом формировании и ставшими инвалидами, устанавливается пенсия по инвалидности. </a:t>
            </a:r>
            <a:endParaRPr lang="ru-RU" sz="2000" b="0" strike="noStrike" spc="-1" dirty="0" smtClean="0">
              <a:solidFill>
                <a:srgbClr val="000000"/>
              </a:solidFill>
              <a:latin typeface="Times New Roman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</a:rPr>
              <a:t>В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</a:rPr>
              <a:t>случае их смерти – пенсия по случаю потери кормильца членам их семей.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68" name="Picture 8"/>
          <p:cNvPicPr/>
          <p:nvPr/>
        </p:nvPicPr>
        <p:blipFill>
          <a:blip r:embed="rId4" cstate="print"/>
          <a:stretch/>
        </p:blipFill>
        <p:spPr>
          <a:xfrm>
            <a:off x="13538200" y="2743200"/>
            <a:ext cx="25908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0" name="CustomShape 13"/>
          <p:cNvSpPr/>
          <p:nvPr/>
        </p:nvSpPr>
        <p:spPr>
          <a:xfrm>
            <a:off x="9499600" y="5181600"/>
            <a:ext cx="5867400" cy="40956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01160" tIns="50400" rIns="101160" bIns="50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chemeClr val="bg1"/>
                </a:solidFill>
                <a:latin typeface="Calibri"/>
              </a:rPr>
              <a:t>За </a:t>
            </a:r>
            <a:r>
              <a:rPr lang="ru-RU" sz="2000" b="1" strike="noStrike" spc="-1" dirty="0" smtClean="0">
                <a:solidFill>
                  <a:schemeClr val="bg1"/>
                </a:solidFill>
                <a:latin typeface="Calibri"/>
              </a:rPr>
              <a:t>2025 </a:t>
            </a:r>
            <a:r>
              <a:rPr lang="ru-RU" sz="2000" b="1" strike="noStrike" spc="-1" dirty="0">
                <a:solidFill>
                  <a:schemeClr val="bg1"/>
                </a:solidFill>
                <a:latin typeface="Calibri"/>
              </a:rPr>
              <a:t>год </a:t>
            </a:r>
            <a:r>
              <a:rPr lang="ru-RU" sz="2000" b="1" strike="noStrike" spc="-1" dirty="0" smtClean="0">
                <a:solidFill>
                  <a:schemeClr val="bg1"/>
                </a:solidFill>
                <a:latin typeface="Calibri"/>
              </a:rPr>
              <a:t>назначено государственных пенсий:</a:t>
            </a:r>
            <a:endParaRPr lang="ru-RU" sz="2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1" name="CustomShape 14"/>
          <p:cNvSpPr/>
          <p:nvPr/>
        </p:nvSpPr>
        <p:spPr>
          <a:xfrm>
            <a:off x="3022600" y="304800"/>
            <a:ext cx="12115400" cy="9144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 dirty="0">
                <a:solidFill>
                  <a:schemeClr val="bg1"/>
                </a:solidFill>
                <a:latin typeface="Times New Roman"/>
              </a:rPr>
              <a:t>Повышение социальной защищенности отдельных категорий граждан, принимавших участие в специальной военной </a:t>
            </a:r>
            <a:r>
              <a:rPr lang="ru-RU" sz="2400" b="1" strike="noStrike" spc="-1" dirty="0" smtClean="0">
                <a:solidFill>
                  <a:schemeClr val="bg1"/>
                </a:solidFill>
                <a:latin typeface="Times New Roman"/>
              </a:rPr>
              <a:t>операции</a:t>
            </a:r>
            <a:endParaRPr lang="ru-RU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4" name="TextShape 16"/>
          <p:cNvSpPr txBox="1"/>
          <p:nvPr/>
        </p:nvSpPr>
        <p:spPr>
          <a:xfrm>
            <a:off x="12242800" y="8458200"/>
            <a:ext cx="3792600" cy="486360"/>
          </a:xfrm>
          <a:prstGeom prst="rect">
            <a:avLst/>
          </a:prstGeom>
          <a:noFill/>
          <a:ln>
            <a:noFill/>
          </a:ln>
        </p:spPr>
        <p:txBody>
          <a:bodyPr lIns="145080" tIns="72720" rIns="145080" bIns="72720" anchor="ctr">
            <a:noAutofit/>
          </a:bodyPr>
          <a:lstStyle/>
          <a:p>
            <a:pPr algn="r">
              <a:lnSpc>
                <a:spcPct val="100000"/>
              </a:lnSpc>
            </a:pPr>
            <a:fld id="{47DBE810-BA20-4D0C-9620-E21437D72A81}" type="slidenum">
              <a:rPr lang="ru-RU" sz="19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21</a:t>
            </a:fld>
            <a:endParaRPr lang="ru-RU" sz="1900" b="0" strike="noStrike" spc="-1" dirty="0">
              <a:latin typeface="Times New Roman"/>
            </a:endParaRPr>
          </a:p>
        </p:txBody>
      </p:sp>
      <p:graphicFrame>
        <p:nvGraphicFramePr>
          <p:cNvPr id="16" name="Диаграмма 15"/>
          <p:cNvGraphicFramePr/>
          <p:nvPr/>
        </p:nvGraphicFramePr>
        <p:xfrm>
          <a:off x="8051800" y="5486400"/>
          <a:ext cx="76962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76000" y="7315200"/>
            <a:ext cx="634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44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dirty="0"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641600" y="5029200"/>
            <a:ext cx="12496801" cy="405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360" tIns="40679" rIns="81360" bIns="40679">
            <a:spAutoFit/>
          </a:bodyPr>
          <a:lstStyle/>
          <a:p>
            <a:pPr algn="just">
              <a:tabLst>
                <a:tab pos="0" algn="l"/>
                <a:tab pos="914399" algn="l"/>
                <a:tab pos="1828798" algn="l"/>
                <a:tab pos="2743197" algn="l"/>
                <a:tab pos="3657596" algn="l"/>
                <a:tab pos="4571995" algn="l"/>
                <a:tab pos="5486395" algn="l"/>
                <a:tab pos="6400794" algn="l"/>
                <a:tab pos="7315193" algn="l"/>
                <a:tab pos="8229592" algn="l"/>
                <a:tab pos="9143991" algn="l"/>
                <a:tab pos="10058390" algn="l"/>
              </a:tabLst>
            </a:pPr>
            <a:r>
              <a:rPr lang="ru-RU" sz="21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3800" y="304800"/>
            <a:ext cx="14478000" cy="101566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Федерального закона от 28 ноября 2025 № 443-ФЗ «О внесении изменений в статьи 1 и 2 Федерального закона»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  дополнительном  ежемесячном  материальном обеспечении граждан Российской Федерации за выдающиеся достижения и особые заслуги перед Российской Федерацией» и Федеральный закон «О страховых пенсиях»: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026" name="Picture 2" descr="C:\Users\065ShebushevaZY\Downloads\IMG_17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28600" y="2667000"/>
            <a:ext cx="3124200" cy="4193005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1270000" y="1752600"/>
            <a:ext cx="10820400" cy="2362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страховой стаж наравне с периодами работы и (или) иной деятельности  засчитывается период ухода одного из родителей за каждым ребенком до достижения им возраста полутора лет. </a:t>
            </a:r>
          </a:p>
          <a:p>
            <a:pPr marL="342900" indent="-342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 связи с изменениями в пенсионном законодательстве с 01.01.2026 при определении права и размера страховой пенсии периоды ухода за детьми учитываются без ограничения их общей продолжительности. </a:t>
            </a:r>
          </a:p>
          <a:p>
            <a:pPr marL="342900" indent="-34290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 целях реализации изменений в пенсионном законодательстве структурными подразделениями Отделения в течение 2025 года проведена подготовительная работа с выплатными делами указанной категорией граждан.  В декабре осуществлен перерасчет  размера пенсии с 01.01.2026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270000" y="6477000"/>
            <a:ext cx="108966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Круг лиц, которым предоставлено право на назначение дополнительного ежемесячного материального обеспечения  (ДМО) в связи с признанием за ними особых заслуг перед Российской Федерацией, дополнен новой категорией –  граждане Российской Федерации, которым Указом Президента Российской Федерации присвоено звание «Мать-героиня».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CustomShape 13"/>
          <p:cNvSpPr/>
          <p:nvPr/>
        </p:nvSpPr>
        <p:spPr>
          <a:xfrm>
            <a:off x="1879600" y="4495800"/>
            <a:ext cx="10744200" cy="409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square" lIns="101160" tIns="50400" rIns="101160" bIns="50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pc="-1" dirty="0" smtClean="0">
                <a:solidFill>
                  <a:srgbClr val="003399"/>
                </a:solidFill>
                <a:latin typeface="Calibri"/>
              </a:rPr>
              <a:t>Проверено – </a:t>
            </a:r>
            <a:r>
              <a:rPr lang="ru-RU" sz="2000" b="1" spc="-1" dirty="0" smtClean="0">
                <a:solidFill>
                  <a:srgbClr val="FF0000"/>
                </a:solidFill>
                <a:latin typeface="Calibri"/>
              </a:rPr>
              <a:t>17514</a:t>
            </a:r>
            <a:r>
              <a:rPr lang="ru-RU" sz="2000" b="1" spc="-1" dirty="0" smtClean="0">
                <a:solidFill>
                  <a:srgbClr val="003399"/>
                </a:solidFill>
                <a:latin typeface="Calibri"/>
              </a:rPr>
              <a:t> выплатных дел</a:t>
            </a:r>
            <a:endParaRPr lang="ru-RU" sz="2000" b="0" strike="noStrike" spc="-1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22" name="CustomShape 13"/>
          <p:cNvSpPr/>
          <p:nvPr/>
        </p:nvSpPr>
        <p:spPr>
          <a:xfrm>
            <a:off x="1879600" y="8077200"/>
            <a:ext cx="10820400" cy="409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square" lIns="101160" tIns="50400" rIns="101160" bIns="50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FF0000"/>
                </a:solidFill>
              </a:rPr>
              <a:t>  </a:t>
            </a:r>
            <a:r>
              <a:rPr lang="ru-RU" sz="2000" b="1" spc="-1" dirty="0" smtClean="0">
                <a:solidFill>
                  <a:srgbClr val="003399"/>
                </a:solidFill>
              </a:rPr>
              <a:t>В Омской области  установлено ДМО одной многодетной матери </a:t>
            </a:r>
            <a:endParaRPr lang="ru-RU" sz="2000" b="0" strike="noStrike" spc="-1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17" name="CustomShape 13"/>
          <p:cNvSpPr/>
          <p:nvPr/>
        </p:nvSpPr>
        <p:spPr>
          <a:xfrm>
            <a:off x="1879600" y="5105400"/>
            <a:ext cx="10744200" cy="409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square" lIns="101160" tIns="50400" rIns="101160" bIns="50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pc="-1" dirty="0" smtClean="0">
                <a:solidFill>
                  <a:srgbClr val="003399"/>
                </a:solidFill>
                <a:latin typeface="Calibri"/>
              </a:rPr>
              <a:t>с  01.01.</a:t>
            </a:r>
            <a:r>
              <a:rPr lang="ru-RU" sz="2000" b="1" strike="noStrike" spc="-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ru-RU" sz="2000" b="1" spc="-1" dirty="0" smtClean="0">
                <a:solidFill>
                  <a:srgbClr val="003399"/>
                </a:solidFill>
              </a:rPr>
              <a:t>2026 имеют право на перерасчет – </a:t>
            </a:r>
            <a:r>
              <a:rPr lang="ru-RU" sz="2000" b="1" spc="-1" dirty="0" smtClean="0">
                <a:solidFill>
                  <a:srgbClr val="FF0000"/>
                </a:solidFill>
              </a:rPr>
              <a:t>8517</a:t>
            </a:r>
            <a:r>
              <a:rPr lang="ru-RU" sz="2000" b="1" spc="-1" dirty="0" smtClean="0">
                <a:solidFill>
                  <a:srgbClr val="003399"/>
                </a:solidFill>
              </a:rPr>
              <a:t> человек</a:t>
            </a:r>
            <a:endParaRPr lang="ru-RU" sz="2000" b="0" strike="noStrike" spc="-1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19" name="CustomShape 13"/>
          <p:cNvSpPr/>
          <p:nvPr/>
        </p:nvSpPr>
        <p:spPr>
          <a:xfrm>
            <a:off x="1879600" y="5715000"/>
            <a:ext cx="10744200" cy="4095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/>
        </p:style>
        <p:txBody>
          <a:bodyPr wrap="square" lIns="101160" tIns="50400" rIns="101160" bIns="504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000" b="1" spc="-1" dirty="0" smtClean="0">
                <a:solidFill>
                  <a:srgbClr val="003399"/>
                </a:solidFill>
                <a:latin typeface="Calibri"/>
              </a:rPr>
              <a:t>с  01.01.</a:t>
            </a:r>
            <a:r>
              <a:rPr lang="ru-RU" sz="2000" b="1" strike="noStrike" spc="-1" dirty="0" smtClean="0">
                <a:solidFill>
                  <a:srgbClr val="003399"/>
                </a:solidFill>
                <a:latin typeface="Calibri"/>
              </a:rPr>
              <a:t> </a:t>
            </a:r>
            <a:r>
              <a:rPr lang="ru-RU" sz="2000" b="1" spc="-1" dirty="0" smtClean="0">
                <a:solidFill>
                  <a:srgbClr val="003399"/>
                </a:solidFill>
              </a:rPr>
              <a:t>2026  произведено  перерасчетов – </a:t>
            </a:r>
            <a:r>
              <a:rPr lang="ru-RU" sz="2000" b="1" spc="-1" dirty="0" smtClean="0">
                <a:solidFill>
                  <a:srgbClr val="FF0000"/>
                </a:solidFill>
              </a:rPr>
              <a:t>8517 </a:t>
            </a:r>
            <a:endParaRPr lang="ru-RU" sz="2000" b="0" strike="noStrike" spc="-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03399" y="1371600"/>
            <a:ext cx="13335001" cy="20211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81360" tIns="40679" rIns="81360" bIns="40679">
            <a:spAutoFit/>
          </a:bodyPr>
          <a:lstStyle/>
          <a:p>
            <a:pPr indent="628650" algn="just">
              <a:tabLst>
                <a:tab pos="0" algn="l"/>
                <a:tab pos="914399" algn="l"/>
                <a:tab pos="1828798" algn="l"/>
                <a:tab pos="2743197" algn="l"/>
                <a:tab pos="3657596" algn="l"/>
                <a:tab pos="4571995" algn="l"/>
                <a:tab pos="5486395" algn="l"/>
                <a:tab pos="6400794" algn="l"/>
                <a:tab pos="7315193" algn="l"/>
                <a:tab pos="8229592" algn="l"/>
                <a:tab pos="9143991" algn="l"/>
                <a:tab pos="10058390" algn="l"/>
              </a:tabLst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целях сохранения пенсионных прав граждан и установления пенсий по данным индивидуального лицевого счета, усовершенствования и повышения эффективности дистанционного взаимодействия с лицами </a:t>
            </a:r>
            <a:r>
              <a:rPr lang="ru-RU" sz="21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возраста в части назначения пенсий без личной явки гражданина проводится заблаговременная работа с документами, необходимыми для назначения пенсии. </a:t>
            </a:r>
          </a:p>
          <a:p>
            <a:pPr indent="628650" algn="just">
              <a:tabLst>
                <a:tab pos="0" algn="l"/>
                <a:tab pos="914399" algn="l"/>
                <a:tab pos="1828798" algn="l"/>
                <a:tab pos="2743197" algn="l"/>
                <a:tab pos="3657596" algn="l"/>
                <a:tab pos="4571995" algn="l"/>
                <a:tab pos="5486395" algn="l"/>
                <a:tab pos="6400794" algn="l"/>
                <a:tab pos="7315193" algn="l"/>
                <a:tab pos="8229592" algn="l"/>
                <a:tab pos="9143991" algn="l"/>
                <a:tab pos="10058390" algn="l"/>
              </a:tabLst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2025 году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итогам проведенной заблаговременной работы назначено </a:t>
            </a:r>
            <a:r>
              <a:rPr lang="ru-RU" sz="21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99,02 %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страховых пенсий (за исключением пенсий по случаю потери кормильца).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70213" y="685801"/>
            <a:ext cx="10720388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Заблаговременная работа с гражданами предпенсионного возраста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23</a:t>
            </a:fld>
            <a:endParaRPr lang="ru-RU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/>
        </p:nvGraphicFramePr>
        <p:xfrm>
          <a:off x="3098800" y="3352800"/>
          <a:ext cx="11506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95752" y="533401"/>
            <a:ext cx="8064500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40" tIns="45721" rIns="91440" bIns="45721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полноты сведений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ИЛС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1955800" y="1191159"/>
            <a:ext cx="13563600" cy="1631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2025 году 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 граждан поступило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4498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заявлений о корректировке сведений индивидуального  (персонифицированного) учета, из них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650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заявлений сняты с рассмотрения в связи с непредставлением заявителем необходимых документов. </a:t>
            </a:r>
          </a:p>
          <a:p>
            <a:pPr indent="450850" algn="just"/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результатам рассмотрения заявлений вынесено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2674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решений о корректировке (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69%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929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решений об отказе в корректировке (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24%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879600" y="7239000"/>
            <a:ext cx="13639800" cy="1477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lIns="91440" tIns="45721" rIns="91440" bIns="45721" anchor="ctr">
            <a:spAutoFit/>
          </a:bodyPr>
          <a:lstStyle/>
          <a:p>
            <a:pPr indent="396874" algn="just" eaLnBrk="0" hangingPunct="0"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2025 году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проводились плановые проверки сведений индивидуального (персонифицированного) учета за 2024 год в части:</a:t>
            </a:r>
          </a:p>
          <a:p>
            <a:pPr indent="396874" algn="just" eaLnBrk="0" hangingPunct="0"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стажа на соответствующих видах работ. Проверено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2545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страхователей и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109686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сведений;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96874" algn="just" eaLnBrk="0" hangingPunct="0"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стажа, дающего право на дополнительное социальное обеспечение летчикам. Проверено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страхователей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71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сведение;</a:t>
            </a:r>
          </a:p>
          <a:p>
            <a:pPr indent="396874" algn="just" eaLnBrk="0" hangingPunct="0"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 страхового стажа. Проверено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502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страхователя и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6608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сведений.</a:t>
            </a:r>
          </a:p>
          <a:p>
            <a:pPr indent="396874" algn="just" eaLnBrk="0" hangingPunct="0">
              <a:defRPr/>
            </a:pP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результатам проверок выявлено 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446 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недостоверных сведений (</a:t>
            </a:r>
            <a:r>
              <a:rPr lang="ru-RU" sz="1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менее 1%</a:t>
            </a:r>
            <a:r>
              <a:rPr lang="ru-RU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2166600" y="83820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1727200" y="2895600"/>
          <a:ext cx="6629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Содержимое 4"/>
          <p:cNvGraphicFramePr>
            <a:graphicFrameLocks/>
          </p:cNvGraphicFramePr>
          <p:nvPr/>
        </p:nvGraphicFramePr>
        <p:xfrm>
          <a:off x="8890000" y="2743200"/>
          <a:ext cx="6400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80000" y="609600"/>
            <a:ext cx="7086601" cy="4513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81271" tIns="40636" rIns="81271" bIns="40636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Формирование накопительной пенсии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489200" y="1371600"/>
            <a:ext cx="12115799" cy="73866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принятых заявлений (уведомлений) застрахованных лиц переходной кампании 2025г. </a:t>
            </a:r>
          </a:p>
          <a:p>
            <a:pPr algn="ctr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формированию и инвестированию средств пенсионных накоплений.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/>
          </p:cNvGraphicFramePr>
          <p:nvPr/>
        </p:nvGraphicFramePr>
        <p:xfrm>
          <a:off x="2641600" y="2514600"/>
          <a:ext cx="118872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Диаграмма 2"/>
          <p:cNvGraphicFramePr>
            <a:graphicFrameLocks/>
          </p:cNvGraphicFramePr>
          <p:nvPr/>
        </p:nvGraphicFramePr>
        <p:xfrm>
          <a:off x="3860800" y="2514600"/>
          <a:ext cx="88392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6"/>
          <p:cNvSpPr txBox="1">
            <a:spLocks noChangeArrowheads="1"/>
          </p:cNvSpPr>
          <p:nvPr/>
        </p:nvSpPr>
        <p:spPr bwMode="auto">
          <a:xfrm rot="10800000" flipV="1">
            <a:off x="1803400" y="1268848"/>
            <a:ext cx="13182601" cy="11387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indent="450850" algn="just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Количество принятых решений  в 2025 году по заявлениям правопреемников о выплате средств пенсионных накоплений  умерших застрахованных лиц в соответствии  с Постановлением РФ от 30.07.2014 №711 «Об утверждении Правил выплаты Фондом пенсионного и социального страхования Российской Федерации правопреемникам умерших застрахованных лиц средств пенсионных накоплений, учтенных в специальной части индивидуальных лицевых счетов»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032000" y="5943601"/>
            <a:ext cx="12877800" cy="27084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Отделением СФР по Омской области в 2025 году принято:</a:t>
            </a:r>
          </a:p>
          <a:p>
            <a:pPr algn="ctr">
              <a:defRPr/>
            </a:pPr>
            <a:endParaRPr lang="ru-RU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2377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заявлений правопреемников о выплате (об отказе от получения) средств пенсионных накоплений умерших застрахованных лиц, из них 24 заявления на основании судебного решения о восстановлении пропущенного срока. Проведено 50 заседаний Комиссии по комплексному решению вопросов, связанных с выплатой средств пенсионных накоплений правопреемникам.</a:t>
            </a:r>
          </a:p>
          <a:p>
            <a:pPr algn="just">
              <a:defRPr/>
            </a:pP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1624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решения о выплате средств пенсионных накоплений  правопреемникам на сумму 76 398 894,82 руб.,  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145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решений о дополнительной выплате правопреемникам на общую сумму 490 593,65 руб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just">
              <a:buFontTx/>
              <a:buChar char="-"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решений об отказе в выплате</a:t>
            </a:r>
            <a:r>
              <a:rPr lang="ru-RU" b="1" cap="all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Электронные файлы заявлений  выгружены и переданы на федеральный уровень в установленные сроки.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27399" y="533401"/>
            <a:ext cx="9982201" cy="4616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Выплаты средств пенсионных накоплений </a:t>
            </a: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правопреемникам</a:t>
            </a:r>
            <a:endParaRPr lang="ru-RU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1785600" y="8458201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109162" y="6840"/>
            <a:ext cx="6146640" cy="39549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-25559" y="0"/>
            <a:ext cx="19440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object 4"/>
          <p:cNvPicPr/>
          <p:nvPr/>
        </p:nvPicPr>
        <p:blipFill>
          <a:blip r:embed="rId2" cstate="print"/>
          <a:stretch/>
        </p:blipFill>
        <p:spPr>
          <a:xfrm>
            <a:off x="318961" y="0"/>
            <a:ext cx="730441" cy="914364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2108161" y="762120"/>
            <a:ext cx="13258441" cy="12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endParaRPr lang="ru-RU" sz="2100" spc="-2" dirty="0">
              <a:latin typeface="Arial"/>
            </a:endParaRPr>
          </a:p>
        </p:txBody>
      </p:sp>
      <p:sp>
        <p:nvSpPr>
          <p:cNvPr id="89" name="CustomShape 7"/>
          <p:cNvSpPr/>
          <p:nvPr/>
        </p:nvSpPr>
        <p:spPr>
          <a:xfrm>
            <a:off x="3327400" y="2209800"/>
            <a:ext cx="11277760" cy="36787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11130</a:t>
            </a:r>
            <a:r>
              <a:rPr lang="ru-RU" sz="1800" b="1" spc="-2" dirty="0" smtClean="0">
                <a:solidFill>
                  <a:srgbClr val="2519C1"/>
                </a:solidFill>
                <a:latin typeface="Times New Roman"/>
                <a:ea typeface="DejaVu Sans"/>
              </a:rPr>
              <a:t> </a:t>
            </a: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инвалидам и детям – инвалидам</a:t>
            </a: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в беззаявительном порядке</a:t>
            </a: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   </a:t>
            </a:r>
            <a:endParaRPr lang="ru-RU" sz="1800" spc="-2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90" name="CustomShape 8"/>
          <p:cNvSpPr/>
          <p:nvPr/>
        </p:nvSpPr>
        <p:spPr>
          <a:xfrm>
            <a:off x="1574800" y="3505200"/>
            <a:ext cx="13868320" cy="9218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endParaRPr lang="ru-RU" sz="1800" spc="-2" dirty="0" smtClean="0">
              <a:solidFill>
                <a:srgbClr val="003399"/>
              </a:solidFill>
              <a:latin typeface="Times New Roman"/>
              <a:ea typeface="DejaVu Sans"/>
            </a:endParaRPr>
          </a:p>
          <a:p>
            <a:pPr algn="ctr"/>
            <a:endParaRPr lang="ru-RU" sz="1800" spc="-2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 </a:t>
            </a:r>
            <a:endParaRPr lang="ru-RU" sz="1800" spc="-2" dirty="0">
              <a:latin typeface="Arial"/>
            </a:endParaRPr>
          </a:p>
        </p:txBody>
      </p:sp>
      <p:sp>
        <p:nvSpPr>
          <p:cNvPr id="93" name="CustomShape 11"/>
          <p:cNvSpPr/>
          <p:nvPr/>
        </p:nvSpPr>
        <p:spPr>
          <a:xfrm>
            <a:off x="4546600" y="381000"/>
            <a:ext cx="7414560" cy="5025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  <a:ea typeface="DejaVu Sans"/>
              </a:rPr>
              <a:t>Ежемесячная денежная выплата</a:t>
            </a:r>
            <a:endParaRPr lang="ru-RU" sz="2400" spc="-2" dirty="0">
              <a:latin typeface="Arial"/>
            </a:endParaRPr>
          </a:p>
        </p:txBody>
      </p:sp>
      <p:sp>
        <p:nvSpPr>
          <p:cNvPr id="96" name="TextShape 14"/>
          <p:cNvSpPr txBox="1"/>
          <p:nvPr/>
        </p:nvSpPr>
        <p:spPr>
          <a:xfrm>
            <a:off x="11785600" y="853440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3BE3EAC6-7276-4CE0-B876-2366FBA55C7C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27</a:t>
            </a:fld>
            <a:endParaRPr lang="ru-RU" sz="1900" spc="-2" dirty="0">
              <a:latin typeface="Times New Roman"/>
            </a:endParaRPr>
          </a:p>
        </p:txBody>
      </p:sp>
      <p:sp>
        <p:nvSpPr>
          <p:cNvPr id="18" name="CustomShape 4"/>
          <p:cNvSpPr/>
          <p:nvPr/>
        </p:nvSpPr>
        <p:spPr>
          <a:xfrm>
            <a:off x="13385800" y="6324600"/>
            <a:ext cx="2514600" cy="1885675"/>
          </a:xfrm>
          <a:prstGeom prst="rect">
            <a:avLst/>
          </a:prstGeom>
          <a:noFill/>
          <a:ln>
            <a:noFill/>
            <a:rou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160560" tIns="80279" rIns="160560" bIns="80279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i="1" spc="-2" dirty="0" smtClean="0">
                <a:solidFill>
                  <a:srgbClr val="003399"/>
                </a:solidFill>
                <a:latin typeface="Times New Roman"/>
              </a:rPr>
              <a:t>С </a:t>
            </a:r>
            <a:r>
              <a:rPr lang="ru-RU" sz="1600" i="1" spc="-2" dirty="0">
                <a:solidFill>
                  <a:srgbClr val="003399"/>
                </a:solidFill>
                <a:latin typeface="Times New Roman"/>
              </a:rPr>
              <a:t>1 февраля </a:t>
            </a:r>
            <a:r>
              <a:rPr lang="ru-RU" sz="1600" i="1" spc="-2" dirty="0" smtClean="0">
                <a:solidFill>
                  <a:srgbClr val="003399"/>
                </a:solidFill>
                <a:latin typeface="Times New Roman"/>
              </a:rPr>
              <a:t>2025 </a:t>
            </a:r>
            <a:r>
              <a:rPr lang="ru-RU" sz="1600" i="1" spc="-2" dirty="0">
                <a:solidFill>
                  <a:srgbClr val="003399"/>
                </a:solidFill>
                <a:latin typeface="Times New Roman"/>
              </a:rPr>
              <a:t>года размеры ежемесячных денежных выплат и стоимость </a:t>
            </a:r>
            <a:r>
              <a:rPr lang="ru-RU" sz="1600" i="1" spc="-2" dirty="0" smtClean="0">
                <a:solidFill>
                  <a:srgbClr val="003399"/>
                </a:solidFill>
                <a:latin typeface="Times New Roman"/>
              </a:rPr>
              <a:t>НСУ </a:t>
            </a:r>
            <a:r>
              <a:rPr lang="ru-RU" sz="1600" i="1" spc="-2" dirty="0">
                <a:solidFill>
                  <a:srgbClr val="003399"/>
                </a:solidFill>
                <a:latin typeface="Times New Roman"/>
              </a:rPr>
              <a:t>с учетом темпов инфляции увеличены на  </a:t>
            </a:r>
            <a:r>
              <a:rPr lang="ru-RU" sz="1600" i="1" spc="-2" dirty="0" smtClean="0">
                <a:solidFill>
                  <a:srgbClr val="003399"/>
                </a:solidFill>
                <a:latin typeface="Times New Roman"/>
              </a:rPr>
              <a:t>9,5%. </a:t>
            </a:r>
            <a:endParaRPr lang="ru-RU" sz="1600" i="1" spc="-2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60400" y="1066800"/>
            <a:ext cx="1546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2" dirty="0" smtClean="0">
                <a:solidFill>
                  <a:srgbClr val="000099"/>
                </a:solidFill>
                <a:latin typeface="Times New Roman"/>
              </a:rPr>
              <a:t>По состоянию на 1 января 2026 года численность получателей </a:t>
            </a:r>
            <a:r>
              <a:rPr lang="ru-RU" sz="2000" b="1" spc="-2" dirty="0" smtClean="0">
                <a:solidFill>
                  <a:srgbClr val="C00000"/>
                </a:solidFill>
                <a:latin typeface="Times New Roman"/>
              </a:rPr>
              <a:t>ежемесячной денежной выплаты </a:t>
            </a:r>
            <a:r>
              <a:rPr lang="ru-RU" sz="2000" spc="-2" dirty="0" smtClean="0">
                <a:solidFill>
                  <a:srgbClr val="000099"/>
                </a:solidFill>
                <a:latin typeface="Times New Roman"/>
              </a:rPr>
              <a:t>составила </a:t>
            </a:r>
            <a:r>
              <a:rPr lang="ru-RU" sz="2000" b="1" spc="-2" dirty="0" smtClean="0">
                <a:solidFill>
                  <a:srgbClr val="C00000"/>
                </a:solidFill>
                <a:latin typeface="Times New Roman"/>
              </a:rPr>
              <a:t>161 160 человек</a:t>
            </a:r>
            <a:r>
              <a:rPr lang="ru-RU" sz="2000" spc="-2" dirty="0" smtClean="0">
                <a:solidFill>
                  <a:srgbClr val="000099"/>
                </a:solidFill>
                <a:latin typeface="Times New Roman"/>
              </a:rPr>
              <a:t>. </a:t>
            </a:r>
            <a:endParaRPr lang="ru-RU" sz="2000" spc="-2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i="1" spc="-2" dirty="0" smtClean="0">
                <a:solidFill>
                  <a:srgbClr val="000099"/>
                </a:solidFill>
                <a:latin typeface="Times New Roman"/>
              </a:rPr>
              <a:t>Увеличение численности получателей ЕДВ за 2025 год на 10 381  человек (6,9%), в основном за счет увеличения числа ветеранов</a:t>
            </a:r>
          </a:p>
          <a:p>
            <a:pPr algn="ctr">
              <a:lnSpc>
                <a:spcPct val="100000"/>
              </a:lnSpc>
            </a:pPr>
            <a:r>
              <a:rPr lang="ru-RU" sz="1800" i="1" spc="-2" dirty="0" smtClean="0">
                <a:solidFill>
                  <a:srgbClr val="000099"/>
                </a:solidFill>
                <a:latin typeface="Times New Roman"/>
              </a:rPr>
              <a:t> (</a:t>
            </a:r>
            <a:r>
              <a:rPr lang="ru-RU" sz="1800" b="1" i="1" spc="-2" dirty="0" smtClean="0">
                <a:solidFill>
                  <a:srgbClr val="000099"/>
                </a:solidFill>
                <a:latin typeface="Times New Roman"/>
              </a:rPr>
              <a:t>+</a:t>
            </a:r>
            <a:r>
              <a:rPr lang="ru-RU" sz="1800" i="1" spc="-2" dirty="0" smtClean="0">
                <a:solidFill>
                  <a:srgbClr val="000099"/>
                </a:solidFill>
                <a:latin typeface="Times New Roman"/>
              </a:rPr>
              <a:t> 6 577 получателей) и членов семьи погибших (умерших) ветеранов (+ 2 736 получателей). </a:t>
            </a:r>
            <a:endParaRPr lang="ru-RU" sz="1800" i="1" spc="-2" dirty="0">
              <a:latin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327400" y="2706469"/>
            <a:ext cx="11277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6704</a:t>
            </a: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ветеранам боевых действий</a:t>
            </a: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,  в том числе </a:t>
            </a:r>
            <a:r>
              <a:rPr lang="ru-RU" sz="18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6040</a:t>
            </a:r>
            <a:r>
              <a:rPr lang="ru-RU" sz="18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–</a:t>
            </a: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r>
              <a:rPr lang="ru-RU" sz="1800" spc="-2" dirty="0" err="1" smtClean="0">
                <a:solidFill>
                  <a:srgbClr val="003399"/>
                </a:solidFill>
                <a:latin typeface="Times New Roman"/>
                <a:ea typeface="DejaVu Sans"/>
              </a:rPr>
              <a:t>беззаявительно</a:t>
            </a: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на основании </a:t>
            </a:r>
          </a:p>
          <a:p>
            <a:pPr algn="ctr">
              <a:lnSpc>
                <a:spcPct val="100000"/>
              </a:lnSpc>
            </a:pPr>
            <a:r>
              <a:rPr lang="ru-RU" sz="18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сведений  уполномоченных органов</a:t>
            </a:r>
            <a:r>
              <a:rPr lang="ru-RU" sz="18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252200" y="3733800"/>
            <a:ext cx="4495800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С</a:t>
            </a:r>
            <a:r>
              <a:rPr lang="ru-RU" sz="16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24.07.2023 года назначение ЕДВ ветеранам боевых действий осуществляется </a:t>
            </a:r>
          </a:p>
          <a:p>
            <a:pPr algn="ctr">
              <a:lnSpc>
                <a:spcPct val="100000"/>
              </a:lnSpc>
            </a:pPr>
            <a:r>
              <a:rPr lang="ru-RU" sz="16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r>
              <a:rPr lang="ru-RU" sz="16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в полном размере без удержания стоимости набора социальных услуг </a:t>
            </a:r>
          </a:p>
          <a:p>
            <a:pPr algn="ctr">
              <a:lnSpc>
                <a:spcPct val="100000"/>
              </a:lnSpc>
            </a:pPr>
            <a:r>
              <a:rPr lang="ru-RU" sz="16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(</a:t>
            </a:r>
            <a:r>
              <a:rPr lang="ru-RU" sz="16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ФЗ от 24.07.2023 № 342-ФЗ)</a:t>
            </a:r>
            <a:r>
              <a:rPr lang="ru-RU" sz="16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.</a:t>
            </a:r>
            <a:r>
              <a:rPr lang="ru-RU" sz="1600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</a:p>
        </p:txBody>
      </p:sp>
      <p:graphicFrame>
        <p:nvGraphicFramePr>
          <p:cNvPr id="23" name="Схема 22"/>
          <p:cNvGraphicFramePr/>
          <p:nvPr/>
        </p:nvGraphicFramePr>
        <p:xfrm>
          <a:off x="1727200" y="3429000"/>
          <a:ext cx="11963400" cy="4298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4" name="Рисунок 23" descr="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099800" y="7546001"/>
            <a:ext cx="1371600" cy="1297325"/>
          </a:xfrm>
          <a:prstGeom prst="rect">
            <a:avLst/>
          </a:prstGeom>
        </p:spPr>
      </p:pic>
      <p:pic>
        <p:nvPicPr>
          <p:cNvPr id="25" name="Рисунок 24" descr="3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79800" y="7696200"/>
            <a:ext cx="1344692" cy="1238938"/>
          </a:xfrm>
          <a:prstGeom prst="rect">
            <a:avLst/>
          </a:prstGeom>
        </p:spPr>
      </p:pic>
      <p:pic>
        <p:nvPicPr>
          <p:cNvPr id="26" name="Рисунок 25" descr="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66000" y="7620000"/>
            <a:ext cx="1247121" cy="1219200"/>
          </a:xfrm>
          <a:prstGeom prst="rect">
            <a:avLst/>
          </a:prstGeom>
        </p:spPr>
      </p:pic>
      <p:sp>
        <p:nvSpPr>
          <p:cNvPr id="19" name="object 69"/>
          <p:cNvSpPr>
            <a:spLocks noChangeArrowheads="1"/>
          </p:cNvSpPr>
          <p:nvPr/>
        </p:nvSpPr>
        <p:spPr bwMode="auto">
          <a:xfrm>
            <a:off x="14300200" y="5562600"/>
            <a:ext cx="762000" cy="838200"/>
          </a:xfrm>
          <a:prstGeom prst="rect">
            <a:avLst/>
          </a:prstGeom>
          <a:blipFill dpi="0" rotWithShape="1">
            <a:blip r:embed="rId11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lIns="0" tIns="0" rIns="0" bIns="0"/>
          <a:lstStyle/>
          <a:p>
            <a:pPr>
              <a:defRPr/>
            </a:pPr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1346200" y="1905000"/>
            <a:ext cx="1981200" cy="14478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ru-RU" sz="1800" b="1" spc="-2" dirty="0" smtClean="0">
                <a:solidFill>
                  <a:schemeClr val="bg1"/>
                </a:solidFill>
                <a:latin typeface="Times New Roman"/>
                <a:ea typeface="DejaVu Sans"/>
              </a:rPr>
              <a:t>В 2025 году ЕДВ установлена: </a:t>
            </a:r>
            <a:endParaRPr lang="ru-RU" sz="1800" b="1" spc="-2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>
            <a:spLocks/>
          </p:cNvSpPr>
          <p:nvPr/>
        </p:nvSpPr>
        <p:spPr bwMode="auto">
          <a:xfrm>
            <a:off x="1346201" y="6705600"/>
            <a:ext cx="3352800" cy="2209800"/>
          </a:xfrm>
          <a:custGeom>
            <a:avLst/>
            <a:gdLst>
              <a:gd name="T0" fmla="*/ 1816259 w 6226810"/>
              <a:gd name="T1" fmla="*/ 664080 h 4394200"/>
              <a:gd name="T2" fmla="*/ 1931282 w 6226810"/>
              <a:gd name="T3" fmla="*/ 694967 h 4394200"/>
              <a:gd name="T4" fmla="*/ 2005763 w 6226810"/>
              <a:gd name="T5" fmla="*/ 741298 h 4394200"/>
              <a:gd name="T6" fmla="*/ 2070428 w 6226810"/>
              <a:gd name="T7" fmla="*/ 818517 h 4394200"/>
              <a:gd name="T8" fmla="*/ 2099970 w 6226810"/>
              <a:gd name="T9" fmla="*/ 906031 h 4394200"/>
              <a:gd name="T10" fmla="*/ 2099914 w 6226810"/>
              <a:gd name="T11" fmla="*/ 1014137 h 4394200"/>
              <a:gd name="T12" fmla="*/ 2072209 w 6226810"/>
              <a:gd name="T13" fmla="*/ 1111947 h 4394200"/>
              <a:gd name="T14" fmla="*/ 2023195 w 6226810"/>
              <a:gd name="T15" fmla="*/ 1194314 h 4394200"/>
              <a:gd name="T16" fmla="*/ 1956942 w 6226810"/>
              <a:gd name="T17" fmla="*/ 1261236 h 4394200"/>
              <a:gd name="T18" fmla="*/ 1878176 w 6226810"/>
              <a:gd name="T19" fmla="*/ 1312715 h 4394200"/>
              <a:gd name="T20" fmla="*/ 1702034 w 6226810"/>
              <a:gd name="T21" fmla="*/ 1364195 h 4394200"/>
              <a:gd name="T22" fmla="*/ 1671904 w 6226810"/>
              <a:gd name="T23" fmla="*/ 1724548 h 4394200"/>
              <a:gd name="T24" fmla="*/ 1885843 w 6226810"/>
              <a:gd name="T25" fmla="*/ 1688512 h 4394200"/>
              <a:gd name="T26" fmla="*/ 2016364 w 6226810"/>
              <a:gd name="T27" fmla="*/ 1642181 h 4394200"/>
              <a:gd name="T28" fmla="*/ 2099582 w 6226810"/>
              <a:gd name="T29" fmla="*/ 1590702 h 4394200"/>
              <a:gd name="T30" fmla="*/ 2174254 w 6226810"/>
              <a:gd name="T31" fmla="*/ 1539223 h 4394200"/>
              <a:gd name="T32" fmla="*/ 2240198 w 6226810"/>
              <a:gd name="T33" fmla="*/ 1477448 h 4394200"/>
              <a:gd name="T34" fmla="*/ 2297242 w 6226810"/>
              <a:gd name="T35" fmla="*/ 1410526 h 4394200"/>
              <a:gd name="T36" fmla="*/ 2345201 w 6226810"/>
              <a:gd name="T37" fmla="*/ 1338455 h 4394200"/>
              <a:gd name="T38" fmla="*/ 2383901 w 6226810"/>
              <a:gd name="T39" fmla="*/ 1266384 h 4394200"/>
              <a:gd name="T40" fmla="*/ 2413162 w 6226810"/>
              <a:gd name="T41" fmla="*/ 1189166 h 4394200"/>
              <a:gd name="T42" fmla="*/ 2435188 w 6226810"/>
              <a:gd name="T43" fmla="*/ 1101651 h 4394200"/>
              <a:gd name="T44" fmla="*/ 2448145 w 6226810"/>
              <a:gd name="T45" fmla="*/ 1003841 h 4394200"/>
              <a:gd name="T46" fmla="*/ 2447400 w 6226810"/>
              <a:gd name="T47" fmla="*/ 906031 h 4394200"/>
              <a:gd name="T48" fmla="*/ 2433196 w 6226810"/>
              <a:gd name="T49" fmla="*/ 808221 h 4394200"/>
              <a:gd name="T50" fmla="*/ 2405779 w 6226810"/>
              <a:gd name="T51" fmla="*/ 715559 h 4394200"/>
              <a:gd name="T52" fmla="*/ 1431615 w 6226810"/>
              <a:gd name="T53" fmla="*/ 0 h 4394200"/>
              <a:gd name="T54" fmla="*/ 541232 w 6226810"/>
              <a:gd name="T55" fmla="*/ 298578 h 4394200"/>
              <a:gd name="T56" fmla="*/ 357749 w 6226810"/>
              <a:gd name="T57" fmla="*/ 344910 h 4394200"/>
              <a:gd name="T58" fmla="*/ 269672 w 6226810"/>
              <a:gd name="T59" fmla="*/ 391241 h 4394200"/>
              <a:gd name="T60" fmla="*/ 191266 w 6226810"/>
              <a:gd name="T61" fmla="*/ 442720 h 4394200"/>
              <a:gd name="T62" fmla="*/ 122351 w 6226810"/>
              <a:gd name="T63" fmla="*/ 499347 h 4394200"/>
              <a:gd name="T64" fmla="*/ 62748 w 6226810"/>
              <a:gd name="T65" fmla="*/ 566269 h 4394200"/>
              <a:gd name="T66" fmla="*/ 12276 w 6226810"/>
              <a:gd name="T67" fmla="*/ 633192 h 4394200"/>
              <a:gd name="T68" fmla="*/ 12252 w 6226810"/>
              <a:gd name="T69" fmla="*/ 1446561 h 4394200"/>
              <a:gd name="T70" fmla="*/ 95911 w 6226810"/>
              <a:gd name="T71" fmla="*/ 1539223 h 4394200"/>
              <a:gd name="T72" fmla="*/ 158631 w 6226810"/>
              <a:gd name="T73" fmla="*/ 1585554 h 4394200"/>
              <a:gd name="T74" fmla="*/ 234388 w 6226810"/>
              <a:gd name="T75" fmla="*/ 1631885 h 4394200"/>
              <a:gd name="T76" fmla="*/ 324313 w 6226810"/>
              <a:gd name="T77" fmla="*/ 1667921 h 4394200"/>
              <a:gd name="T78" fmla="*/ 500489 w 6226810"/>
              <a:gd name="T79" fmla="*/ 1709104 h 4394200"/>
              <a:gd name="T80" fmla="*/ 1135091 w 6226810"/>
              <a:gd name="T81" fmla="*/ 1364195 h 4394200"/>
              <a:gd name="T82" fmla="*/ 459034 w 6226810"/>
              <a:gd name="T83" fmla="*/ 1338455 h 4394200"/>
              <a:gd name="T84" fmla="*/ 372702 w 6226810"/>
              <a:gd name="T85" fmla="*/ 1302420 h 4394200"/>
              <a:gd name="T86" fmla="*/ 306322 w 6226810"/>
              <a:gd name="T87" fmla="*/ 1256089 h 4394200"/>
              <a:gd name="T88" fmla="*/ 257538 w 6226810"/>
              <a:gd name="T89" fmla="*/ 1184018 h 4394200"/>
              <a:gd name="T90" fmla="*/ 233856 w 6226810"/>
              <a:gd name="T91" fmla="*/ 1086208 h 4394200"/>
              <a:gd name="T92" fmla="*/ 239953 w 6226810"/>
              <a:gd name="T93" fmla="*/ 983250 h 4394200"/>
              <a:gd name="T94" fmla="*/ 264815 w 6226810"/>
              <a:gd name="T95" fmla="*/ 900883 h 4394200"/>
              <a:gd name="T96" fmla="*/ 303953 w 6226810"/>
              <a:gd name="T97" fmla="*/ 828812 h 4394200"/>
              <a:gd name="T98" fmla="*/ 359565 w 6226810"/>
              <a:gd name="T99" fmla="*/ 761890 h 4394200"/>
              <a:gd name="T100" fmla="*/ 432432 w 6226810"/>
              <a:gd name="T101" fmla="*/ 705263 h 4394200"/>
              <a:gd name="T102" fmla="*/ 543755 w 6226810"/>
              <a:gd name="T103" fmla="*/ 664080 h 4394200"/>
              <a:gd name="T104" fmla="*/ 1731474 w 6226810"/>
              <a:gd name="T105" fmla="*/ 293431 h 4394200"/>
              <a:gd name="T106" fmla="*/ 2374497 w 6226810"/>
              <a:gd name="T107" fmla="*/ 648636 h 4394200"/>
              <a:gd name="T108" fmla="*/ 2323912 w 6226810"/>
              <a:gd name="T109" fmla="*/ 566269 h 4394200"/>
              <a:gd name="T110" fmla="*/ 2240269 w 6226810"/>
              <a:gd name="T111" fmla="*/ 478755 h 4394200"/>
              <a:gd name="T112" fmla="*/ 2177550 w 6226810"/>
              <a:gd name="T113" fmla="*/ 427276 h 4394200"/>
              <a:gd name="T114" fmla="*/ 2101794 w 6226810"/>
              <a:gd name="T115" fmla="*/ 386093 h 4394200"/>
              <a:gd name="T116" fmla="*/ 2011867 w 6226810"/>
              <a:gd name="T117" fmla="*/ 344910 h 4394200"/>
              <a:gd name="T118" fmla="*/ 1810689 w 6226810"/>
              <a:gd name="T119" fmla="*/ 303726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8" name="object 3">
            <a:extLst>
              <a:ext uri="{FF2B5EF4-FFF2-40B4-BE49-F238E27FC236}"/>
            </a:extLst>
          </p:cNvPr>
          <p:cNvSpPr/>
          <p:nvPr/>
        </p:nvSpPr>
        <p:spPr>
          <a:xfrm>
            <a:off x="-25399" y="0"/>
            <a:ext cx="1560686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object 3"/>
          <p:cNvSpPr>
            <a:spLocks/>
          </p:cNvSpPr>
          <p:nvPr/>
        </p:nvSpPr>
        <p:spPr bwMode="auto">
          <a:xfrm>
            <a:off x="10947399" y="1"/>
            <a:ext cx="5308601" cy="3898900"/>
          </a:xfrm>
          <a:custGeom>
            <a:avLst/>
            <a:gdLst>
              <a:gd name="T0" fmla="*/ 2803702 w 6303009"/>
              <a:gd name="T1" fmla="*/ 669214 h 5105400"/>
              <a:gd name="T2" fmla="*/ 2962498 w 6303009"/>
              <a:gd name="T3" fmla="*/ 720132 h 5105400"/>
              <a:gd name="T4" fmla="*/ 3063754 w 6303009"/>
              <a:gd name="T5" fmla="*/ 785599 h 5105400"/>
              <a:gd name="T6" fmla="*/ 3138796 w 6303009"/>
              <a:gd name="T7" fmla="*/ 880161 h 5105400"/>
              <a:gd name="T8" fmla="*/ 3181260 w 6303009"/>
              <a:gd name="T9" fmla="*/ 1011095 h 5105400"/>
              <a:gd name="T10" fmla="*/ 3181179 w 6303009"/>
              <a:gd name="T11" fmla="*/ 1156576 h 5105400"/>
              <a:gd name="T12" fmla="*/ 3141356 w 6303009"/>
              <a:gd name="T13" fmla="*/ 1294783 h 5105400"/>
              <a:gd name="T14" fmla="*/ 3070906 w 6303009"/>
              <a:gd name="T15" fmla="*/ 1411168 h 5105400"/>
              <a:gd name="T16" fmla="*/ 2975673 w 6303009"/>
              <a:gd name="T17" fmla="*/ 1505731 h 5105400"/>
              <a:gd name="T18" fmla="*/ 2862459 w 6303009"/>
              <a:gd name="T19" fmla="*/ 1578471 h 5105400"/>
              <a:gd name="T20" fmla="*/ 2660882 w 6303009"/>
              <a:gd name="T21" fmla="*/ 1643938 h 5105400"/>
              <a:gd name="T22" fmla="*/ 1224846 w 6303009"/>
              <a:gd name="T23" fmla="*/ 2924173 h 5105400"/>
              <a:gd name="T24" fmla="*/ 2694444 w 6303009"/>
              <a:gd name="T25" fmla="*/ 2153122 h 5105400"/>
              <a:gd name="T26" fmla="*/ 2983530 w 6303009"/>
              <a:gd name="T27" fmla="*/ 2080382 h 5105400"/>
              <a:gd name="T28" fmla="*/ 3110391 w 6303009"/>
              <a:gd name="T29" fmla="*/ 2022189 h 5105400"/>
              <a:gd name="T30" fmla="*/ 3225122 w 6303009"/>
              <a:gd name="T31" fmla="*/ 1949449 h 5105400"/>
              <a:gd name="T32" fmla="*/ 3327466 w 6303009"/>
              <a:gd name="T33" fmla="*/ 1869434 h 5105400"/>
              <a:gd name="T34" fmla="*/ 3417166 w 6303009"/>
              <a:gd name="T35" fmla="*/ 1774871 h 5105400"/>
              <a:gd name="T36" fmla="*/ 3493966 w 6303009"/>
              <a:gd name="T37" fmla="*/ 1680308 h 5105400"/>
              <a:gd name="T38" fmla="*/ 3557609 w 6303009"/>
              <a:gd name="T39" fmla="*/ 1578471 h 5105400"/>
              <a:gd name="T40" fmla="*/ 1334759 w 6303009"/>
              <a:gd name="T41" fmla="*/ 138207 h 5105400"/>
              <a:gd name="T42" fmla="*/ 909162 w 6303009"/>
              <a:gd name="T43" fmla="*/ 152755 h 5105400"/>
              <a:gd name="T44" fmla="*/ 624722 w 6303009"/>
              <a:gd name="T45" fmla="*/ 240044 h 5105400"/>
              <a:gd name="T46" fmla="*/ 503714 w 6303009"/>
              <a:gd name="T47" fmla="*/ 305510 h 5105400"/>
              <a:gd name="T48" fmla="*/ 396503 w 6303009"/>
              <a:gd name="T49" fmla="*/ 385525 h 5105400"/>
              <a:gd name="T50" fmla="*/ 302832 w 6303009"/>
              <a:gd name="T51" fmla="*/ 472814 h 5105400"/>
              <a:gd name="T52" fmla="*/ 222441 w 6303009"/>
              <a:gd name="T53" fmla="*/ 567377 h 5105400"/>
              <a:gd name="T54" fmla="*/ 155073 w 6303009"/>
              <a:gd name="T55" fmla="*/ 669214 h 5105400"/>
              <a:gd name="T56" fmla="*/ 100469 w 6303009"/>
              <a:gd name="T57" fmla="*/ 771051 h 5105400"/>
              <a:gd name="T58" fmla="*/ 58370 w 6303009"/>
              <a:gd name="T59" fmla="*/ 872887 h 5105400"/>
              <a:gd name="T60" fmla="*/ 26610 w 6303009"/>
              <a:gd name="T61" fmla="*/ 989272 h 5105400"/>
              <a:gd name="T62" fmla="*/ 4043 w 6303009"/>
              <a:gd name="T63" fmla="*/ 1127480 h 5105400"/>
              <a:gd name="T64" fmla="*/ 1215 w 6303009"/>
              <a:gd name="T65" fmla="*/ 1272961 h 5105400"/>
              <a:gd name="T66" fmla="*/ 17784 w 6303009"/>
              <a:gd name="T67" fmla="*/ 1403894 h 5105400"/>
              <a:gd name="T68" fmla="*/ 53406 w 6303009"/>
              <a:gd name="T69" fmla="*/ 1534827 h 5105400"/>
              <a:gd name="T70" fmla="*/ 107739 w 6303009"/>
              <a:gd name="T71" fmla="*/ 1658486 h 5105400"/>
              <a:gd name="T72" fmla="*/ 180439 w 6303009"/>
              <a:gd name="T73" fmla="*/ 1774871 h 5105400"/>
              <a:gd name="T74" fmla="*/ 284763 w 6303009"/>
              <a:gd name="T75" fmla="*/ 1883982 h 5105400"/>
              <a:gd name="T76" fmla="*/ 390841 w 6303009"/>
              <a:gd name="T77" fmla="*/ 1971271 h 5105400"/>
              <a:gd name="T78" fmla="*/ 499730 w 6303009"/>
              <a:gd name="T79" fmla="*/ 2029463 h 5105400"/>
              <a:gd name="T80" fmla="*/ 628986 w 6303009"/>
              <a:gd name="T81" fmla="*/ 2087656 h 5105400"/>
              <a:gd name="T82" fmla="*/ 918160 w 6303009"/>
              <a:gd name="T83" fmla="*/ 2145848 h 5105400"/>
              <a:gd name="T84" fmla="*/ 1794372 w 6303009"/>
              <a:gd name="T85" fmla="*/ 1658486 h 5105400"/>
              <a:gd name="T86" fmla="*/ 879934 w 6303009"/>
              <a:gd name="T87" fmla="*/ 1636664 h 5105400"/>
              <a:gd name="T88" fmla="*/ 721114 w 6303009"/>
              <a:gd name="T89" fmla="*/ 1578471 h 5105400"/>
              <a:gd name="T90" fmla="*/ 619837 w 6303009"/>
              <a:gd name="T91" fmla="*/ 1513005 h 5105400"/>
              <a:gd name="T92" fmla="*/ 533006 w 6303009"/>
              <a:gd name="T93" fmla="*/ 1396620 h 5105400"/>
              <a:gd name="T94" fmla="*/ 498966 w 6303009"/>
              <a:gd name="T95" fmla="*/ 1265687 h 5105400"/>
              <a:gd name="T96" fmla="*/ 507731 w 6303009"/>
              <a:gd name="T97" fmla="*/ 1112932 h 5105400"/>
              <a:gd name="T98" fmla="*/ 543465 w 6303009"/>
              <a:gd name="T99" fmla="*/ 996547 h 5105400"/>
              <a:gd name="T100" fmla="*/ 599722 w 6303009"/>
              <a:gd name="T101" fmla="*/ 894710 h 5105400"/>
              <a:gd name="T102" fmla="*/ 679656 w 6303009"/>
              <a:gd name="T103" fmla="*/ 800147 h 5105400"/>
              <a:gd name="T104" fmla="*/ 784393 w 6303009"/>
              <a:gd name="T105" fmla="*/ 720132 h 5105400"/>
              <a:gd name="T106" fmla="*/ 944404 w 6303009"/>
              <a:gd name="T107" fmla="*/ 661940 h 5105400"/>
              <a:gd name="T108" fmla="*/ 2237635 w 6303009"/>
              <a:gd name="T109" fmla="*/ 145481 h 5105400"/>
              <a:gd name="T110" fmla="*/ 3563912 w 6303009"/>
              <a:gd name="T111" fmla="*/ 618295 h 5105400"/>
              <a:gd name="T112" fmla="*/ 3503144 w 6303009"/>
              <a:gd name="T113" fmla="*/ 531006 h 5105400"/>
              <a:gd name="T114" fmla="*/ 3366311 w 6303009"/>
              <a:gd name="T115" fmla="*/ 385525 h 5105400"/>
              <a:gd name="T116" fmla="*/ 3272544 w 6303009"/>
              <a:gd name="T117" fmla="*/ 320058 h 5105400"/>
              <a:gd name="T118" fmla="*/ 3159710 w 6303009"/>
              <a:gd name="T119" fmla="*/ 261866 h 5105400"/>
              <a:gd name="T120" fmla="*/ 3026187 w 6303009"/>
              <a:gd name="T121" fmla="*/ 203673 h 5105400"/>
              <a:gd name="T122" fmla="*/ 2765456 w 6303009"/>
              <a:gd name="T123" fmla="*/ 15275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032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5600" y="1"/>
            <a:ext cx="914400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260601" y="762001"/>
            <a:ext cx="13193714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граждан, состоящих на учёте для обеспечения санаторно-курортным лечением</a:t>
            </a:r>
          </a:p>
        </p:txBody>
      </p:sp>
      <p:pic>
        <p:nvPicPr>
          <p:cNvPr id="12" name="Рисунок 11" descr="ВО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7800" y="7162800"/>
            <a:ext cx="1482021" cy="1036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в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90000" y="7620000"/>
            <a:ext cx="1692764" cy="1126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во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938000" y="7162800"/>
            <a:ext cx="1618988" cy="1209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орд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61000" y="7696200"/>
            <a:ext cx="1885497" cy="104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27200" y="1752600"/>
            <a:ext cx="7543800" cy="366716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indent="457200">
              <a:lnSpc>
                <a:spcPct val="115000"/>
              </a:lnSpc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Санаторно-курортные организации, с которыми заключались контракты: 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«Коммунальник», с. Красноярка,	Омская область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«Санаторий «Колос», с. Красноярка, Омская область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 «Санаторий «Пикет», г. Кисловодск, Ставропольский край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ФБУ Центр реабилитации СФР «Омский», г. Омск, Омская область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«Санаторий «Бирюза», г. Сочи, Краснодарский край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«Санаторий «Анапа», г. Анапа, Краснодарский край	</a:t>
            </a:r>
          </a:p>
          <a:p>
            <a:pPr marL="285751" indent="-285751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«</a:t>
            </a:r>
            <a:r>
              <a:rPr lang="ru-RU" sz="1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ДиЛУЧ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 санаторно-курортный комплекс, г. Анапа, Краснодарский край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ОАО «РЖД», г. Омск, Омская область	</a:t>
            </a:r>
          </a:p>
          <a:p>
            <a:pPr marL="285751" indent="-285751" algn="just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ООО Санаторий «Целебные воды», г. Нальчик, Кабардино-Балкарская Республика	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1000" y="5638800"/>
            <a:ext cx="13944601" cy="1366530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ct val="115000"/>
              </a:lnSpc>
              <a:tabLst>
                <a:tab pos="540385" algn="l"/>
              </a:tabLs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Приобретено и выдано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2 670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путевок, из них 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2 285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путевок предоставлено гражданам льготной категории </a:t>
            </a:r>
          </a:p>
          <a:p>
            <a:pPr algn="ctr">
              <a:lnSpc>
                <a:spcPct val="115000"/>
              </a:lnSpc>
              <a:tabLst>
                <a:tab pos="540385" algn="l"/>
              </a:tabLs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(из них детям-инвалидам – 278) и 385 путевок для сопровождающих их лиц. </a:t>
            </a:r>
          </a:p>
          <a:p>
            <a:pPr algn="ctr">
              <a:lnSpc>
                <a:spcPct val="115000"/>
              </a:lnSpc>
              <a:tabLst>
                <a:tab pos="540385" algn="l"/>
              </a:tabLs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целью мониторинга качества предоставления санаторно-курортных услуг осуществляет работу комиссия Отделения Фонда, </a:t>
            </a:r>
          </a:p>
          <a:p>
            <a:pPr algn="ctr">
              <a:lnSpc>
                <a:spcPct val="115000"/>
              </a:lnSpc>
              <a:tabLst>
                <a:tab pos="540385" algn="l"/>
              </a:tabLs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 которой входят представители общественных организаций инвалидов, детей-инвалидов.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50040516"/>
              </p:ext>
            </p:extLst>
          </p:nvPr>
        </p:nvGraphicFramePr>
        <p:xfrm>
          <a:off x="9499600" y="1828800"/>
          <a:ext cx="5638800" cy="4193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2032000" y="1295400"/>
            <a:ext cx="13792240" cy="614099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3399"/>
                </a:solidFill>
                <a:latin typeface="Times New Roman"/>
              </a:rPr>
              <a:t>(Федеральный закон от 06.12.2021г.  № 409-ФЗ «О внесении изменений в отдельные законодательные акты Российской Федерации и о приостановлении действия отдельных положений статьи 4 Федерального закона "О прожиточном минимуме в Российской Федерации"»)</a:t>
            </a:r>
            <a:endParaRPr lang="ru-RU" spc="-2" dirty="0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2946400" y="228600"/>
            <a:ext cx="11811000" cy="91440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100000">
                <a:srgbClr val="FF9033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chemeClr val="bg1"/>
                </a:solidFill>
                <a:latin typeface="Times New Roman"/>
                <a:ea typeface="DejaVu Sans"/>
              </a:rPr>
              <a:t>Предоставление мер социальной </a:t>
            </a:r>
            <a:r>
              <a:rPr lang="ru-RU" sz="2400" b="1" spc="-2" dirty="0" smtClean="0">
                <a:solidFill>
                  <a:schemeClr val="bg1"/>
                </a:solidFill>
                <a:latin typeface="Times New Roman"/>
                <a:ea typeface="DejaVu Sans"/>
              </a:rPr>
              <a:t>поддержки</a:t>
            </a:r>
            <a:r>
              <a:rPr lang="ru-RU" sz="2400" b="1" spc="-2" dirty="0" smtClean="0">
                <a:solidFill>
                  <a:schemeClr val="bg1"/>
                </a:solidFill>
                <a:latin typeface="Times New Roman"/>
              </a:rPr>
              <a:t> гражданам, подвергшимся радиационному воздействию </a:t>
            </a:r>
            <a:endParaRPr lang="ru-RU" sz="2400" spc="-2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18" name="CustomShape 4"/>
          <p:cNvSpPr/>
          <p:nvPr/>
        </p:nvSpPr>
        <p:spPr>
          <a:xfrm>
            <a:off x="2260600" y="2057400"/>
            <a:ext cx="13182600" cy="414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Microsoft YaHei"/>
              </a:rPr>
              <a:t>В 2025 году гражданам, пострадавшим от воздействия радиации, предоставлено </a:t>
            </a:r>
            <a:r>
              <a:rPr lang="ru-RU" sz="2100" b="1" spc="-2" dirty="0" smtClean="0">
                <a:solidFill>
                  <a:srgbClr val="C00000"/>
                </a:solidFill>
                <a:latin typeface="Times New Roman"/>
                <a:ea typeface="Microsoft YaHei"/>
              </a:rPr>
              <a:t>2040 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Microsoft YaHei"/>
              </a:rPr>
              <a:t>МСП, в том числе:</a:t>
            </a:r>
            <a:endParaRPr lang="ru-RU" sz="2100" spc="-2" dirty="0">
              <a:latin typeface="Arial"/>
            </a:endParaRPr>
          </a:p>
        </p:txBody>
      </p:sp>
      <p:sp>
        <p:nvSpPr>
          <p:cNvPr id="120" name="TextShape 5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4B8A2227-4B2F-43A6-8A32-F1B30522C0C5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29</a:t>
            </a:fld>
            <a:endParaRPr lang="ru-RU" sz="1900" spc="-2" dirty="0">
              <a:latin typeface="Times New Roman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0" y="0"/>
            <a:ext cx="18792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object 4"/>
          <p:cNvPicPr/>
          <p:nvPr/>
        </p:nvPicPr>
        <p:blipFill>
          <a:blip r:embed="rId3" cstate="print"/>
          <a:stretch/>
        </p:blipFill>
        <p:spPr>
          <a:xfrm>
            <a:off x="318961" y="0"/>
            <a:ext cx="730441" cy="9143640"/>
          </a:xfrm>
          <a:prstGeom prst="rect">
            <a:avLst/>
          </a:prstGeom>
          <a:ln w="9360">
            <a:noFill/>
          </a:ln>
        </p:spPr>
      </p:pic>
      <p:graphicFrame>
        <p:nvGraphicFramePr>
          <p:cNvPr id="12" name="Диаграмма 11"/>
          <p:cNvGraphicFramePr/>
          <p:nvPr/>
        </p:nvGraphicFramePr>
        <p:xfrm>
          <a:off x="1727200" y="2743200"/>
          <a:ext cx="137160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stomShape 2"/>
          <p:cNvSpPr/>
          <p:nvPr/>
        </p:nvSpPr>
        <p:spPr>
          <a:xfrm>
            <a:off x="1193800" y="6705600"/>
            <a:ext cx="14833640" cy="1645151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ru-RU" sz="2100" b="1" spc="-2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 января  2025 </a:t>
            </a:r>
            <a:r>
              <a:rPr lang="ru-RU" sz="2100" b="1" spc="-2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года Отделение СФР осуществляет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компенсаций за вред, нанесенный здоровью вследствие чернобыльской катастрофы,  компенсаций на оздоровление, а также компенсаций семьям за потерю кормильца, в </a:t>
            </a:r>
            <a:r>
              <a:rPr lang="ru-RU" sz="21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беззаявительном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порядке ежегодно не позднее 1 апреля текущего года.</a:t>
            </a:r>
          </a:p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03.10.2024г. № 1333 </a:t>
            </a:r>
            <a:r>
              <a:rPr lang="ru-RU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pc="-2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«О внесении изменений в </a:t>
            </a:r>
            <a:r>
              <a:rPr lang="ru-RU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некоторые  </a:t>
            </a:r>
            <a:r>
              <a:rPr lang="ru-RU" spc="-2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акты </a:t>
            </a:r>
            <a:r>
              <a:rPr lang="ru-RU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Правительства РФ»)</a:t>
            </a:r>
          </a:p>
          <a:p>
            <a:pPr algn="ctr">
              <a:lnSpc>
                <a:spcPct val="100000"/>
              </a:lnSpc>
            </a:pP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2025 году ежегодные меры социальной поддержки в </a:t>
            </a:r>
            <a:r>
              <a:rPr lang="ru-RU" sz="2100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проактиве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предоставлены 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648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гражданам.</a:t>
            </a:r>
            <a:endParaRPr lang="ru-RU" sz="21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2"/>
          <p:cNvSpPr/>
          <p:nvPr/>
        </p:nvSpPr>
        <p:spPr>
          <a:xfrm>
            <a:off x="9423360" y="0"/>
            <a:ext cx="6828480" cy="46443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6" name="object 17"/>
          <p:cNvPicPr/>
          <p:nvPr/>
        </p:nvPicPr>
        <p:blipFill>
          <a:blip r:embed="rId3" cstate="print"/>
          <a:stretch/>
        </p:blipFill>
        <p:spPr>
          <a:xfrm>
            <a:off x="446041" y="252000"/>
            <a:ext cx="1277280" cy="764280"/>
          </a:xfrm>
          <a:prstGeom prst="rect">
            <a:avLst/>
          </a:prstGeom>
          <a:ln w="9360">
            <a:noFill/>
          </a:ln>
        </p:spPr>
      </p:pic>
      <p:sp>
        <p:nvSpPr>
          <p:cNvPr id="117" name="CustomShape 3"/>
          <p:cNvSpPr/>
          <p:nvPr/>
        </p:nvSpPr>
        <p:spPr>
          <a:xfrm>
            <a:off x="1" y="0"/>
            <a:ext cx="223416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8" name="object 4"/>
          <p:cNvPicPr/>
          <p:nvPr/>
        </p:nvPicPr>
        <p:blipFill>
          <a:blip r:embed="rId4" cstate="print"/>
          <a:stretch/>
        </p:blipFill>
        <p:spPr>
          <a:xfrm>
            <a:off x="1216439" y="0"/>
            <a:ext cx="726841" cy="9144000"/>
          </a:xfrm>
          <a:prstGeom prst="rect">
            <a:avLst/>
          </a:prstGeom>
          <a:ln w="9360">
            <a:noFill/>
          </a:ln>
        </p:spPr>
      </p:pic>
      <p:sp>
        <p:nvSpPr>
          <p:cNvPr id="119" name="CustomShape 4"/>
          <p:cNvSpPr/>
          <p:nvPr/>
        </p:nvSpPr>
        <p:spPr>
          <a:xfrm>
            <a:off x="2870200" y="2514600"/>
            <a:ext cx="6248319" cy="3239892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60560" tIns="80279" rIns="160560" bIns="80279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Численность населения Омской области – 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1 млн.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805,1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человек,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численность работающего населения  – 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479,9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человек,</a:t>
            </a: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500" spc="-2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количество получателей пенсии  –             </a:t>
            </a:r>
            <a:endParaRPr lang="ru-RU" sz="2500" spc="-2" dirty="0" smtClean="0">
              <a:solidFill>
                <a:srgbClr val="000099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542,2 </a:t>
            </a:r>
            <a:r>
              <a:rPr lang="ru-RU" sz="2500" spc="-2" dirty="0">
                <a:solidFill>
                  <a:srgbClr val="000099"/>
                </a:solidFill>
                <a:latin typeface="Times New Roman"/>
                <a:ea typeface="DejaVu Sans"/>
              </a:rPr>
              <a:t>тыс. </a:t>
            </a:r>
            <a:r>
              <a:rPr lang="ru-RU" sz="2500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человек</a:t>
            </a:r>
            <a:endParaRPr lang="ru-RU" sz="2500" spc="-2" dirty="0">
              <a:latin typeface="Arial"/>
            </a:endParaRPr>
          </a:p>
        </p:txBody>
      </p:sp>
      <p:sp>
        <p:nvSpPr>
          <p:cNvPr id="120" name="CustomShape 5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A87A0405-CAA0-4BFF-831C-0AAACA1CEC42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3</a:t>
            </a:fld>
            <a:endParaRPr lang="ru-RU" sz="1900" spc="-2" dirty="0">
              <a:latin typeface="Arial"/>
            </a:endParaRPr>
          </a:p>
        </p:txBody>
      </p:sp>
      <p:pic>
        <p:nvPicPr>
          <p:cNvPr id="121" name="Рисунок 120"/>
          <p:cNvPicPr/>
          <p:nvPr/>
        </p:nvPicPr>
        <p:blipFill>
          <a:blip r:embed="rId5" cstate="print"/>
          <a:stretch/>
        </p:blipFill>
        <p:spPr>
          <a:xfrm>
            <a:off x="9271000" y="838200"/>
            <a:ext cx="5777401" cy="7237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2"/>
          <p:cNvSpPr/>
          <p:nvPr/>
        </p:nvSpPr>
        <p:spPr>
          <a:xfrm>
            <a:off x="1803400" y="1676400"/>
            <a:ext cx="14097040" cy="614099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3399"/>
                </a:solidFill>
                <a:latin typeface="Times New Roman"/>
              </a:rPr>
              <a:t>(Федеральный закон от 06.12.2021г.  № 409-ФЗ «О внесении изменений в отдельные законодательные акты Российской Федерации и о приостановлении действия отдельных положений статьи 4 Федерального закона "О прожиточном минимуме в Российской Федерации"»)</a:t>
            </a:r>
            <a:endParaRPr lang="ru-RU" spc="-2" dirty="0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3327400" y="457200"/>
            <a:ext cx="11201400" cy="83820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100000">
                <a:srgbClr val="FF9033"/>
              </a:gs>
            </a:gsLst>
            <a:lin ang="16200000"/>
          </a:gradFill>
          <a:ln>
            <a:solidFill>
              <a:srgbClr val="F59240"/>
            </a:solidFill>
            <a:round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chemeClr val="bg1"/>
                </a:solidFill>
                <a:latin typeface="Times New Roman"/>
                <a:ea typeface="DejaVu Sans"/>
              </a:rPr>
              <a:t>Предоставление мер социальной </a:t>
            </a:r>
            <a:r>
              <a:rPr lang="ru-RU" sz="2400" b="1" spc="-2" dirty="0" smtClean="0">
                <a:solidFill>
                  <a:schemeClr val="bg1"/>
                </a:solidFill>
                <a:latin typeface="Times New Roman"/>
                <a:ea typeface="DejaVu Sans"/>
              </a:rPr>
              <a:t>поддержки</a:t>
            </a:r>
            <a:r>
              <a:rPr lang="ru-RU" sz="2400" b="1" spc="-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военнослужащих, а также членам семей погибших (умерших) военнослужащих. </a:t>
            </a:r>
            <a:endParaRPr lang="ru-RU" sz="2400" spc="-2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20" name="TextShape 5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4B8A2227-4B2F-43A6-8A32-F1B30522C0C5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30</a:t>
            </a:fld>
            <a:endParaRPr lang="ru-RU" sz="1900" spc="-2" dirty="0">
              <a:latin typeface="Times New Roman"/>
            </a:endParaRPr>
          </a:p>
        </p:txBody>
      </p:sp>
      <p:sp>
        <p:nvSpPr>
          <p:cNvPr id="10" name="CustomShape 3"/>
          <p:cNvSpPr/>
          <p:nvPr/>
        </p:nvSpPr>
        <p:spPr>
          <a:xfrm>
            <a:off x="0" y="0"/>
            <a:ext cx="18792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" name="object 4"/>
          <p:cNvPicPr/>
          <p:nvPr/>
        </p:nvPicPr>
        <p:blipFill>
          <a:blip r:embed="rId3" cstate="print"/>
          <a:stretch/>
        </p:blipFill>
        <p:spPr>
          <a:xfrm>
            <a:off x="318961" y="0"/>
            <a:ext cx="730441" cy="9143640"/>
          </a:xfrm>
          <a:prstGeom prst="rect">
            <a:avLst/>
          </a:prstGeom>
          <a:ln w="9360">
            <a:noFill/>
          </a:ln>
        </p:spPr>
      </p:pic>
      <p:sp>
        <p:nvSpPr>
          <p:cNvPr id="14" name="CustomShape 4"/>
          <p:cNvSpPr/>
          <p:nvPr/>
        </p:nvSpPr>
        <p:spPr>
          <a:xfrm>
            <a:off x="3098800" y="2590800"/>
            <a:ext cx="11049000" cy="414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Microsoft YaHei"/>
              </a:rPr>
              <a:t>В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Microsoft YaHei"/>
              </a:rPr>
              <a:t>2025 году </a:t>
            </a: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Microsoft YaHei"/>
              </a:rPr>
              <a:t>гражданам предоставлено  </a:t>
            </a:r>
            <a:r>
              <a:rPr lang="ru-RU" sz="2100" b="1" spc="-2" dirty="0" smtClean="0">
                <a:solidFill>
                  <a:srgbClr val="C00000"/>
                </a:solidFill>
                <a:latin typeface="Times New Roman"/>
                <a:ea typeface="Microsoft YaHei"/>
              </a:rPr>
              <a:t>3949 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Microsoft YaHei"/>
              </a:rPr>
              <a:t>МСП, </a:t>
            </a: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Microsoft YaHei"/>
              </a:rPr>
              <a:t>в том числе:</a:t>
            </a:r>
            <a:endParaRPr lang="ru-RU" sz="2100" spc="-2" dirty="0">
              <a:latin typeface="Arial"/>
            </a:endParaRPr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955800" y="2667000"/>
          <a:ext cx="136398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10109162" y="6840"/>
            <a:ext cx="6146640" cy="395496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-25559" y="0"/>
            <a:ext cx="1944000" cy="91436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4" name="object 4"/>
          <p:cNvPicPr/>
          <p:nvPr/>
        </p:nvPicPr>
        <p:blipFill>
          <a:blip r:embed="rId3" cstate="print"/>
          <a:stretch/>
        </p:blipFill>
        <p:spPr>
          <a:xfrm>
            <a:off x="318961" y="59760"/>
            <a:ext cx="730441" cy="9084240"/>
          </a:xfrm>
          <a:prstGeom prst="rect">
            <a:avLst/>
          </a:prstGeom>
          <a:ln w="9360"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2108161" y="762120"/>
            <a:ext cx="13258441" cy="12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spc="-2" dirty="0">
                <a:solidFill>
                  <a:srgbClr val="003399"/>
                </a:solidFill>
                <a:latin typeface="Times New Roman"/>
                <a:ea typeface="DejaVu Sans"/>
              </a:rPr>
              <a:t> </a:t>
            </a:r>
            <a:endParaRPr lang="ru-RU" sz="2100" spc="-2" dirty="0">
              <a:latin typeface="Arial"/>
            </a:endParaRPr>
          </a:p>
        </p:txBody>
      </p:sp>
      <p:sp>
        <p:nvSpPr>
          <p:cNvPr id="86" name="CustomShape 4"/>
          <p:cNvSpPr/>
          <p:nvPr/>
        </p:nvSpPr>
        <p:spPr>
          <a:xfrm>
            <a:off x="1727281" y="1980720"/>
            <a:ext cx="14096521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7"/>
          <p:cNvSpPr/>
          <p:nvPr/>
        </p:nvSpPr>
        <p:spPr>
          <a:xfrm>
            <a:off x="1955800" y="4419600"/>
            <a:ext cx="11506200" cy="73721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DejaVu Sans"/>
              </a:rPr>
              <a:t>В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2025 </a:t>
            </a: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DejaVu Sans"/>
              </a:rPr>
              <a:t>году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предоставлено </a:t>
            </a:r>
            <a:r>
              <a:rPr lang="ru-RU" sz="21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282 компенсации ОСАГО  </a:t>
            </a:r>
            <a:r>
              <a:rPr lang="ru-RU" sz="2100" b="1" spc="-2" dirty="0">
                <a:solidFill>
                  <a:srgbClr val="003399"/>
                </a:solidFill>
                <a:latin typeface="Times New Roman"/>
                <a:ea typeface="DejaVu Sans"/>
              </a:rPr>
              <a:t>инвалидам и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 родителям детей с  инвалидностью.  </a:t>
            </a:r>
            <a:endParaRPr lang="ru-RU" sz="2100" spc="-2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93" name="CustomShape 11"/>
          <p:cNvSpPr/>
          <p:nvPr/>
        </p:nvSpPr>
        <p:spPr>
          <a:xfrm>
            <a:off x="2184400" y="457200"/>
            <a:ext cx="12649200" cy="50256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100000">
                <a:srgbClr val="3C7AC7"/>
              </a:gs>
            </a:gsLst>
            <a:lin ang="16200000"/>
          </a:gra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 smtClean="0">
                <a:solidFill>
                  <a:srgbClr val="FFFFFF"/>
                </a:solidFill>
                <a:latin typeface="Times New Roman"/>
                <a:ea typeface="DejaVu Sans"/>
              </a:rPr>
              <a:t>Компенсация инвалидам страховой премии по договору ОСАГО</a:t>
            </a:r>
            <a:endParaRPr lang="ru-RU" sz="2400" spc="-2" dirty="0">
              <a:latin typeface="Arial"/>
            </a:endParaRPr>
          </a:p>
        </p:txBody>
      </p:sp>
      <p:sp>
        <p:nvSpPr>
          <p:cNvPr id="94" name="CustomShape 12"/>
          <p:cNvSpPr/>
          <p:nvPr/>
        </p:nvSpPr>
        <p:spPr>
          <a:xfrm>
            <a:off x="1803400" y="1828800"/>
            <a:ext cx="11734841" cy="137148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TextShape 14"/>
          <p:cNvSpPr txBox="1"/>
          <p:nvPr/>
        </p:nvSpPr>
        <p:spPr>
          <a:xfrm>
            <a:off x="11649959" y="8475120"/>
            <a:ext cx="3792601" cy="486360"/>
          </a:xfrm>
          <a:prstGeom prst="rect">
            <a:avLst/>
          </a:prstGeom>
          <a:noFill/>
          <a:ln>
            <a:noFill/>
          </a:ln>
        </p:spPr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3BE3EAC6-7276-4CE0-B876-2366FBA55C7C}" type="slidenum">
              <a:rPr lang="ru-RU" sz="1900" spc="-2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31</a:t>
            </a:fld>
            <a:endParaRPr lang="ru-RU" sz="1900" spc="-2" dirty="0">
              <a:latin typeface="Times New Roman"/>
            </a:endParaRPr>
          </a:p>
        </p:txBody>
      </p:sp>
      <p:sp>
        <p:nvSpPr>
          <p:cNvPr id="97" name="CustomShape 15"/>
          <p:cNvSpPr/>
          <p:nvPr/>
        </p:nvSpPr>
        <p:spPr>
          <a:xfrm>
            <a:off x="1803400" y="3657600"/>
            <a:ext cx="11734799" cy="17526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CustomShape 16"/>
          <p:cNvSpPr/>
          <p:nvPr/>
        </p:nvSpPr>
        <p:spPr>
          <a:xfrm>
            <a:off x="2032000" y="6096000"/>
            <a:ext cx="1142999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Компенсация ОСАГО гражданам предоставляется  </a:t>
            </a:r>
          </a:p>
          <a:p>
            <a:pPr algn="ctr">
              <a:lnSpc>
                <a:spcPct val="100000"/>
              </a:lnSpc>
            </a:pP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беззаявительном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порядке (</a:t>
            </a:r>
            <a:r>
              <a:rPr lang="ru-RU" sz="21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проактивном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режиме) </a:t>
            </a:r>
          </a:p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на основании сведений,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полученных Социальным Фондом России из автоматизированной системы страхования, </a:t>
            </a:r>
            <a:r>
              <a:rPr lang="ru-RU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либо по заявлению </a:t>
            </a:r>
            <a:r>
              <a:rPr lang="ru-RU" sz="21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 предоставлении компенсации.</a:t>
            </a:r>
            <a:endParaRPr lang="ru-RU" sz="2100" b="1" spc="-2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1803400" y="1828800"/>
            <a:ext cx="11506200" cy="1371600"/>
          </a:xfrm>
          <a:prstGeom prst="rect">
            <a:avLst/>
          </a:prstGeom>
          <a:noFill/>
          <a:ln>
            <a:noFill/>
          </a:ln>
          <a:effectLst>
            <a:outerShdw blurRad="40000" dist="2016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spcAft>
                <a:spcPts val="989"/>
              </a:spcAft>
            </a:pP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2100" b="1" spc="-2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СФР </a:t>
            </a:r>
            <a:r>
              <a:rPr lang="ru-RU" sz="2100" b="1" spc="-2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осуществляет  полномочия по п</a:t>
            </a:r>
            <a:r>
              <a:rPr lang="ru-RU" sz="2100" b="1" spc="-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редоставлению </a:t>
            </a:r>
            <a:r>
              <a:rPr lang="ru-RU" sz="20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компенсации инвалидам страховой премии по договору ОСАГО </a:t>
            </a:r>
            <a:r>
              <a:rPr lang="ru-RU" sz="2000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при наличии медицинских показаний для приобретения инвалидом транспортного средства</a:t>
            </a:r>
            <a:r>
              <a:rPr lang="ru-RU" sz="2000" b="1" spc="-2" dirty="0" smtClean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20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в индивидуальной программе реабилитации (абилитации) инвалида (ИПРА).</a:t>
            </a:r>
            <a:endParaRPr lang="ru-RU" sz="2100" b="1" spc="-2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CustomShape 7"/>
          <p:cNvSpPr/>
          <p:nvPr/>
        </p:nvSpPr>
        <p:spPr>
          <a:xfrm>
            <a:off x="1879600" y="3733800"/>
            <a:ext cx="11582400" cy="629488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Размер компенсации составляет 50% от страховой премии , уплаченной по договору ОСАГО. </a:t>
            </a:r>
            <a:r>
              <a:rPr lang="ru-RU" sz="14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(</a:t>
            </a:r>
            <a:r>
              <a:rPr lang="ru-RU" sz="1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Согласно Постановлению Правительства Российской Федерации от 30.12.2021 N 2579)</a:t>
            </a:r>
            <a:r>
              <a:rPr lang="ru-RU" sz="1400" b="1" spc="-2" dirty="0" smtClean="0">
                <a:solidFill>
                  <a:srgbClr val="003399"/>
                </a:solidFill>
                <a:latin typeface="Times New Roman"/>
                <a:ea typeface="DejaVu Sans"/>
              </a:rPr>
              <a:t>.</a:t>
            </a:r>
            <a:endParaRPr lang="ru-RU" sz="1400" spc="-2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21" name="CustomShape 15"/>
          <p:cNvSpPr/>
          <p:nvPr/>
        </p:nvSpPr>
        <p:spPr>
          <a:xfrm>
            <a:off x="1803400" y="5943600"/>
            <a:ext cx="11734800" cy="167640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" name="Рисунок 15" descr="Сним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919200" y="4038600"/>
            <a:ext cx="2057400" cy="345298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xmlns:p15="http://schemas.microsoft.com/office/powerpoint/2012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1938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398" y="0"/>
            <a:ext cx="167640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CustomShape 2"/>
          <p:cNvSpPr/>
          <p:nvPr/>
        </p:nvSpPr>
        <p:spPr>
          <a:xfrm>
            <a:off x="2641600" y="2819400"/>
            <a:ext cx="11734800" cy="370650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0000" tIns="45000" rIns="90000" bIns="45000">
            <a:spAutoFit/>
          </a:bodyPr>
          <a:lstStyle/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Для семей с детьми наиболее востребованным является 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ежемесячное пособие в связи с рождением и воспитанием ребенка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(Единое пособие).</a:t>
            </a:r>
          </a:p>
          <a:p>
            <a:pPr indent="-216000" algn="just">
              <a:buClr>
                <a:srgbClr val="18107E"/>
              </a:buClr>
              <a:defRPr/>
            </a:pPr>
            <a:endParaRPr lang="ru-RU" sz="1000" spc="-2" dirty="0" smtClean="0">
              <a:solidFill>
                <a:srgbClr val="000099"/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В 2025 году Единое пособие назначено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77264 гражданам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, имеющим детей и беременным женщинам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 в размере: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50% - 15877,  75% - 7943,  100% - 53444 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Пособие назначено на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127360 детей и 3728 беременных женщин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		                        Размеры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Единого пособия </a:t>
            </a:r>
            <a:r>
              <a:rPr lang="ru-RU" sz="2100" spc="-2" dirty="0" smtClean="0">
                <a:solidFill>
                  <a:srgbClr val="000099"/>
                </a:solidFill>
                <a:latin typeface="Times New Roman"/>
              </a:rPr>
              <a:t>в 2025 году </a:t>
            </a:r>
            <a:r>
              <a:rPr lang="ru-RU" sz="2100" b="1" spc="-2" dirty="0" smtClean="0">
                <a:solidFill>
                  <a:srgbClr val="000099"/>
                </a:solidFill>
                <a:latin typeface="Times New Roman"/>
              </a:rPr>
              <a:t>	                </a:t>
            </a:r>
            <a:r>
              <a:rPr lang="ru-RU" sz="2400" spc="-2" dirty="0" smtClean="0">
                <a:solidFill>
                  <a:srgbClr val="000099"/>
                </a:solidFill>
                <a:latin typeface="Times New Roman"/>
              </a:rPr>
              <a:t>		</a:t>
            </a:r>
            <a:endParaRPr lang="ru-RU" sz="2400" spc="-2" dirty="0" smtClean="0">
              <a:solidFill>
                <a:schemeClr val="bg1">
                  <a:lumMod val="25000"/>
                </a:schemeClr>
              </a:solidFill>
              <a:latin typeface="Times New Roman"/>
            </a:endParaRPr>
          </a:p>
          <a:p>
            <a:pPr indent="-216000" algn="ctr">
              <a:buClr>
                <a:srgbClr val="18107E"/>
              </a:buClr>
              <a:defRPr/>
            </a:pPr>
            <a:r>
              <a:rPr lang="ru-RU" sz="2400" spc="-2" dirty="0" smtClean="0">
                <a:solidFill>
                  <a:srgbClr val="000099"/>
                </a:solidFill>
                <a:latin typeface="Times New Roman"/>
              </a:rPr>
              <a:t>	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               </a:t>
            </a:r>
            <a:r>
              <a:rPr lang="ru-RU" b="1" i="1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На детей			Беременным женщинам	</a:t>
            </a: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50% - 7482,50 			      50% - 8408,00	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75% - 11223,75			      75% - 12612,00		</a:t>
            </a:r>
          </a:p>
          <a:p>
            <a:pPr indent="-216000" algn="ctr">
              <a:buClr>
                <a:srgbClr val="18107E"/>
              </a:buClr>
              <a:defRPr/>
            </a:pPr>
            <a:r>
              <a:rPr lang="ru-RU" spc="-2" dirty="0" smtClean="0">
                <a:solidFill>
                  <a:schemeClr val="bg2">
                    <a:lumMod val="25000"/>
                  </a:schemeClr>
                </a:solidFill>
                <a:latin typeface="Times New Roman"/>
              </a:rPr>
              <a:t>		                100% - 14965,00			      100% - 16816,00 	</a:t>
            </a:r>
            <a:r>
              <a:rPr lang="ru-RU" spc="-2" dirty="0" smtClean="0">
                <a:solidFill>
                  <a:srgbClr val="000099"/>
                </a:solidFill>
                <a:latin typeface="Times New Roman"/>
              </a:rPr>
              <a:t>	</a:t>
            </a:r>
            <a:endParaRPr lang="ru-RU" spc="-2" dirty="0">
              <a:solidFill>
                <a:srgbClr val="A50021"/>
              </a:solidFill>
            </a:endParaRPr>
          </a:p>
          <a:p>
            <a:pPr algn="just">
              <a:spcAft>
                <a:spcPts val="602"/>
              </a:spcAft>
              <a:defRPr/>
            </a:pPr>
            <a:endParaRPr lang="ru-RU" sz="1600" spc="-2" dirty="0">
              <a:solidFill>
                <a:srgbClr val="000099"/>
              </a:solidFill>
            </a:endParaRPr>
          </a:p>
        </p:txBody>
      </p:sp>
      <p:pic>
        <p:nvPicPr>
          <p:cNvPr id="10" name="Рисунок 9" descr="е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90600" y="4038600"/>
            <a:ext cx="1864520" cy="2209800"/>
          </a:xfrm>
          <a:prstGeom prst="rect">
            <a:avLst/>
          </a:prstGeom>
        </p:spPr>
      </p:pic>
      <p:sp>
        <p:nvSpPr>
          <p:cNvPr id="13" name="CustomShape 1"/>
          <p:cNvSpPr/>
          <p:nvPr/>
        </p:nvSpPr>
        <p:spPr>
          <a:xfrm>
            <a:off x="2489200" y="6248400"/>
            <a:ext cx="12192000" cy="5334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100" b="1" spc="-2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Ежемесячная выплата </a:t>
            </a:r>
            <a:r>
              <a:rPr lang="ru-RU" sz="2100" b="1" spc="-2" dirty="0" smtClean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в </a:t>
            </a:r>
            <a:r>
              <a:rPr lang="ru-RU" sz="2100" b="1" spc="-2" dirty="0">
                <a:solidFill>
                  <a:schemeClr val="bg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связи с рождением (усыновлением) первого ребенка</a:t>
            </a:r>
            <a:endParaRPr lang="ru-RU" sz="2100" spc="-2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03400" y="1219201"/>
            <a:ext cx="13258800" cy="1661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1" rIns="91440" bIns="45721" rtlCol="0">
            <a:spAutoFit/>
          </a:bodyPr>
          <a:lstStyle/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Единовременное пособие при рождении ребенка – 2840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Единовременное пособие при передаче ребенка на воспитание в семью – 444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Единовременное пособие беременной жене военнослужащего – 137</a:t>
            </a:r>
          </a:p>
          <a:p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- Ежемесячное пособие на ребенка военнослужащего, проходящего военную службу по призыву (по мобилизации) – 391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Ежемесячное пособие по уходу за ребенком до 1,5 лет – 1140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Пособие по беременности и родам - 66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193800" y="381000"/>
            <a:ext cx="14706600" cy="7078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Пособия беременным женщинам и гражданам, имеющим детей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соответствии с Федеральным законом от 19.05.1995 №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81-ФЗ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государственных пособиях гражданам, имеющим детей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2031134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32</a:t>
            </a:fld>
            <a:endParaRPr lang="ru-RU" dirty="0"/>
          </a:p>
        </p:txBody>
      </p:sp>
      <p:sp>
        <p:nvSpPr>
          <p:cNvPr id="16" name="CustomShape 6"/>
          <p:cNvSpPr/>
          <p:nvPr/>
        </p:nvSpPr>
        <p:spPr>
          <a:xfrm>
            <a:off x="1803400" y="6705600"/>
            <a:ext cx="13487040" cy="1981200"/>
          </a:xfrm>
          <a:prstGeom prst="rect">
            <a:avLst/>
          </a:prstGeom>
          <a:ln>
            <a:rou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6600"/>
                </a:solidFill>
                <a:latin typeface="Times New Roman"/>
                <a:ea typeface="DejaVu Sans"/>
              </a:rPr>
              <a:t>С 1 января 2023 года ОСФР по Омской области переданы полномочия по осуществлению  ежемесячной выплаты в связи с рождением (усыновлением) первого ребенка в соответствии с Федеральным законом от 28.12.2017 № 418-ФЗ.</a:t>
            </a:r>
            <a:endParaRPr lang="ru-RU" spc="-2" dirty="0" smtClean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2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6600"/>
                </a:solidFill>
                <a:latin typeface="Times New Roman"/>
                <a:ea typeface="DejaVu Sans"/>
              </a:rPr>
              <a:t>Право на выплату от органов СФР имеют семьи, у которых среднедушевой доход не превышает 2-х кратную величину прожиточного минимума трудоспособного населения  </a:t>
            </a:r>
            <a:r>
              <a:rPr lang="ru-RU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(в 2025 году – 33632 руб.).</a:t>
            </a:r>
            <a:endParaRPr lang="ru-RU" spc="-2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6600"/>
                </a:solidFill>
                <a:latin typeface="Times New Roman"/>
                <a:ea typeface="DejaVu Sans"/>
              </a:rPr>
              <a:t>Размер выплаты – один региональный прожиточный минимум для детей  </a:t>
            </a:r>
            <a:r>
              <a:rPr lang="ru-RU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(в 2025 году – 14 965 руб.). </a:t>
            </a:r>
            <a:endParaRPr lang="ru-RU" spc="-2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2" dirty="0" smtClean="0">
                <a:solidFill>
                  <a:srgbClr val="006600"/>
                </a:solidFill>
                <a:latin typeface="Times New Roman"/>
                <a:ea typeface="DejaVu Sans"/>
              </a:rPr>
              <a:t>В 2025 году ежемесячная выплата назначена на </a:t>
            </a:r>
            <a:r>
              <a:rPr lang="ru-RU" b="1" spc="-2" dirty="0" smtClean="0">
                <a:solidFill>
                  <a:srgbClr val="C00000"/>
                </a:solidFill>
                <a:latin typeface="Times New Roman"/>
                <a:ea typeface="DejaVu Sans"/>
              </a:rPr>
              <a:t>197</a:t>
            </a:r>
            <a:r>
              <a:rPr lang="ru-RU" spc="-2" dirty="0" smtClean="0">
                <a:solidFill>
                  <a:srgbClr val="006600"/>
                </a:solidFill>
                <a:latin typeface="Times New Roman"/>
                <a:ea typeface="DejaVu Sans"/>
              </a:rPr>
              <a:t> детей.</a:t>
            </a:r>
            <a:endParaRPr lang="ru-RU" spc="-2" dirty="0" smtClean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2" dirty="0">
              <a:latin typeface="Arial"/>
            </a:endParaRPr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489200" y="8001000"/>
            <a:ext cx="12268202" cy="41395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Начиная с 15.04.2020 года сертификат на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МСК оформляется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форме </a:t>
            </a:r>
            <a:r>
              <a:rPr lang="ru-RU" sz="2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электронного документа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22599" y="609600"/>
            <a:ext cx="11506201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lIns="89911" tIns="44956" rIns="89911" bIns="44956"/>
          <a:lstStyle/>
          <a:p>
            <a:pPr algn="ctr" eaLnBrk="0" hangingPunct="0">
              <a:defRPr/>
            </a:pP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Дополнительные меры государственной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поддержки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семей, имеющих детей,  </a:t>
            </a:r>
            <a:endParaRPr lang="ru-RU" sz="21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форме материнского (семейного)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капитала (МСК)</a:t>
            </a:r>
            <a:endParaRPr lang="ru-RU" sz="2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1955800" y="1600200"/>
            <a:ext cx="13563601" cy="138345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период действия Федерального закона от 29.12.2006 № 256-ФЗ «О дополнительных мерах государственной поддержки семей, имеющих детей» в Омской области выдано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209656</a:t>
            </a:r>
            <a:r>
              <a:rPr lang="en-US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государственных  сертификатов на МСК. </a:t>
            </a: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 01.01.2020 закреплено право получения государственного сертификата на МСК </a:t>
            </a: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 рождении (усыновлении) первого ребенка.  </a:t>
            </a:r>
            <a:endParaRPr lang="ru-RU" sz="2100" strike="sngStrike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4800" y="228600"/>
            <a:ext cx="1378340" cy="1371600"/>
          </a:xfrm>
          <a:prstGeom prst="rect">
            <a:avLst/>
          </a:prstGeom>
        </p:spPr>
      </p:pic>
      <p:sp>
        <p:nvSpPr>
          <p:cNvPr id="12" name="Номер слайда 11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33</a:t>
            </a:fld>
            <a:endParaRPr lang="ru-RU"/>
          </a:p>
        </p:txBody>
      </p:sp>
      <p:graphicFrame>
        <p:nvGraphicFramePr>
          <p:cNvPr id="278531" name="Диаграмма 6"/>
          <p:cNvGraphicFramePr>
            <a:graphicFrameLocks noChangeAspect="1"/>
          </p:cNvGraphicFramePr>
          <p:nvPr/>
        </p:nvGraphicFramePr>
        <p:xfrm>
          <a:off x="2641600" y="3276600"/>
          <a:ext cx="11520488" cy="4435475"/>
        </p:xfrm>
        <a:graphic>
          <a:graphicData uri="http://schemas.openxmlformats.org/presentationml/2006/ole">
            <p:oleObj spid="_x0000_s278531" name="Worksheet" r:id="rId6" imgW="8734478" imgH="3181410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553200"/>
            <a:ext cx="3581401" cy="2590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251200" y="533400"/>
            <a:ext cx="10668000" cy="830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государственной услуги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выдаче </a:t>
            </a:r>
            <a:r>
              <a:rPr lang="ru-RU" altLang="ru-RU" sz="2400" b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государственного сертификата на материнский (семейный) капитал</a:t>
            </a: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413001" y="1600200"/>
            <a:ext cx="12115799" cy="1383452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действия программы материнского (семейного) капитала продлен до 31 декабря 2030 года.</a:t>
            </a: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15 апреля 2020 года упрощена процедура получения государственного сертификата на материнский (семейный) капитал: право на получение сертификата реализовано в </a:t>
            </a:r>
            <a:r>
              <a:rPr lang="ru-RU" sz="2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проактивном</a:t>
            </a:r>
            <a:r>
              <a:rPr lang="ru-RU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режиме на основании сведений о рождении (усыновлении) ребенка, полученных из ФГИС «ЕГР ЗАГС».</a:t>
            </a:r>
            <a:endParaRPr lang="ru-RU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0718800" y="4038600"/>
            <a:ext cx="4876800" cy="106028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50621" eaLnBrk="0" hangingPunct="0">
              <a:defRPr/>
            </a:pP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2025 года  выдано  </a:t>
            </a:r>
          </a:p>
          <a:p>
            <a:pPr algn="ctr" defTabSz="950621" eaLnBrk="0" hangingPunct="0">
              <a:defRPr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7755 государственных сертификатов на материнский (семейный) капитал.</a:t>
            </a:r>
            <a:endParaRPr lang="ru-RU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955800" y="6629400"/>
            <a:ext cx="13792201" cy="2029782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2007 году – первый год действия программы поддержки семей с двумя (и более) детьми – </a:t>
            </a: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размер  МСК составлял 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250 000 руб.</a:t>
            </a:r>
          </a:p>
          <a:p>
            <a:pPr algn="ctr" defTabSz="949324" eaLnBrk="0" hangingPunct="0">
              <a:defRPr/>
            </a:pPr>
            <a:r>
              <a:rPr lang="en-US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 0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1.02.2025 года размер материнского (семейного) капитала  проиндексирован на 9,5%  и составил: </a:t>
            </a:r>
          </a:p>
          <a:p>
            <a:pPr algn="ctr" defTabSz="949324" eaLnBrk="0" hangingPunct="0">
              <a:buFont typeface="Arial" pitchFamily="34" charset="0"/>
              <a:buChar char="•"/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690266,95 руб.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- при рождении (усыновлении) 1-го ребенка начиная с 01.01.2020, а также при условии, что право на дополнительные меры государственной поддержки возникло до 31.12.2019 года; </a:t>
            </a:r>
          </a:p>
          <a:p>
            <a:pPr algn="ctr" defTabSz="949324" eaLnBrk="0" hangingPunct="0">
              <a:buFont typeface="Arial" pitchFamily="34" charset="0"/>
              <a:buChar char="•"/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912162,09 руб.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случае рождения (усыновления) второго ребенка начиная с 1 января 2020 года. 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3400" y="152400"/>
            <a:ext cx="1295401" cy="1289067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34</a:t>
            </a:fld>
            <a:endParaRPr lang="ru-RU" dirty="0"/>
          </a:p>
        </p:txBody>
      </p:sp>
      <p:graphicFrame>
        <p:nvGraphicFramePr>
          <p:cNvPr id="15" name="Диаграмма 14"/>
          <p:cNvGraphicFramePr/>
          <p:nvPr/>
        </p:nvGraphicFramePr>
        <p:xfrm>
          <a:off x="1651000" y="2209800"/>
          <a:ext cx="8915401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553200"/>
            <a:ext cx="3581401" cy="2590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98800" y="3581400"/>
            <a:ext cx="443188" cy="2382793"/>
          </a:xfrm>
          <a:prstGeom prst="rect">
            <a:avLst/>
          </a:prstGeom>
          <a:solidFill>
            <a:srgbClr val="F2F2F2"/>
          </a:solidFill>
        </p:spPr>
        <p:txBody>
          <a:bodyPr vert="vert270"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семей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251200" y="685800"/>
            <a:ext cx="11506201" cy="10602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911" tIns="44956" rIns="89911" bIns="44956">
            <a:spAutoFit/>
          </a:bodyPr>
          <a:lstStyle/>
          <a:p>
            <a:pPr algn="just" defTabSz="950621" eaLnBrk="0" hangingPunct="0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2009 года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204396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омских семей или 98% от общего количества  семей, имеющих право на дополнительные  меры государственной поддержки, распорядились средствами материнского (семейного) капитала, в том числе по направлениям: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260599" y="7702714"/>
            <a:ext cx="13030201" cy="10602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131636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семей использовали материнский (семейный) капитал в полном объеме. </a:t>
            </a:r>
          </a:p>
          <a:p>
            <a:pPr algn="ctr" defTabSz="949324" eaLnBrk="0" hangingPunct="0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Всего с начала 2009 года на счета граждан, организаций и физических лиц перечислено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миллиарда  рублей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средств  материнского (семейного) капитала.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0999" y="533400"/>
            <a:ext cx="1447801" cy="1440720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4294967295"/>
          </p:nvPr>
        </p:nvSpPr>
        <p:spPr>
          <a:xfrm>
            <a:off x="12166600" y="845820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35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3479800" y="1981200"/>
          <a:ext cx="10820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1"/>
          <p:cNvSpPr>
            <a:spLocks noChangeArrowheads="1"/>
          </p:cNvSpPr>
          <p:nvPr/>
        </p:nvSpPr>
        <p:spPr bwMode="auto">
          <a:xfrm>
            <a:off x="3556000" y="685800"/>
            <a:ext cx="10744201" cy="8309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Предоставление государственной услуги по рассмотрению заявления</a:t>
            </a:r>
          </a:p>
          <a:p>
            <a:pPr algn="ctr"/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распоряжении </a:t>
            </a:r>
            <a:r>
              <a:rPr lang="ru-RU" altLang="ru-RU" sz="2400" b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средствами материнского (семейного) капитала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2565400" y="1905000"/>
            <a:ext cx="12115801" cy="10602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 defTabSz="949324" eaLnBrk="0" hangingPunct="0">
              <a:defRPr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лиц, имеющих право на дополнительные меры государственной поддержки,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2021 года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предоставлена возможность подать заявление на распоряжение средствами материнского (семейного) капитала непосредственно в кредитную организацию, предоставившую кредит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 useBgFill="1"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0795000" y="3962400"/>
            <a:ext cx="4876800" cy="13834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21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2025 года  в территориальный орган СФР поступило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22 420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заявлений о распоряжении средствами материнского (семейного) капитала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0795000" y="6096000"/>
            <a:ext cx="4876800" cy="138345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11" tIns="44956" rIns="89911" bIns="44956">
            <a:spAutoFit/>
          </a:bodyPr>
          <a:lstStyle/>
          <a:p>
            <a:pPr algn="ctr">
              <a:defRPr/>
            </a:pP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2025 года  на счета граждан , организаций  и физических лиц перечислено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4,8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млрд. рублей </a:t>
            </a:r>
            <a:r>
              <a:rPr lang="ru-RU" sz="21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средств материнского (семейного) капитала</a:t>
            </a:r>
            <a:endParaRPr lang="ru-RU" sz="21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4801" y="152400"/>
            <a:ext cx="1600201" cy="144072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4294967295"/>
          </p:nvPr>
        </p:nvSpPr>
        <p:spPr>
          <a:xfrm>
            <a:off x="11650133" y="8475140"/>
            <a:ext cx="3793067" cy="486833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pPr/>
              <a:t>36</a:t>
            </a:fld>
            <a:endParaRPr lang="ru-RU"/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584200" y="3505200"/>
          <a:ext cx="1150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51001" y="228601"/>
            <a:ext cx="1593742" cy="1952625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3556000" y="1143000"/>
            <a:ext cx="9753600" cy="461667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 lIns="91440" tIns="45721" rIns="91440" bIns="45721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 реализации программы «Родовой сертификат»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5" descr="MP90040714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1802" y="4876800"/>
            <a:ext cx="3261140" cy="21336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 l="6117" r="6117"/>
          <a:stretch>
            <a:fillRect/>
          </a:stretch>
        </p:blipFill>
        <p:spPr bwMode="auto">
          <a:xfrm>
            <a:off x="2260602" y="4267200"/>
            <a:ext cx="208911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Прямоугольник 10"/>
          <p:cNvSpPr/>
          <p:nvPr/>
        </p:nvSpPr>
        <p:spPr>
          <a:xfrm>
            <a:off x="1803400" y="2133600"/>
            <a:ext cx="13563600" cy="10618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В целях финансового обеспечения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расходов на оплату медицинским организациям,  участвующим в реализации программы «Родовой сертификат» за оказанные ими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услуги женщинам и новорожденным детям ежегодно Отделением Фонда оплачивается более </a:t>
            </a:r>
            <a:r>
              <a:rPr lang="ru-RU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150 млн. руб.</a:t>
            </a:r>
            <a:endParaRPr lang="ru-RU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37</a:t>
            </a:fld>
            <a:endParaRPr lang="ru-RU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228471251"/>
              </p:ext>
            </p:extLst>
          </p:nvPr>
        </p:nvGraphicFramePr>
        <p:xfrm>
          <a:off x="3251200" y="3124200"/>
          <a:ext cx="99060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986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3708400" y="381000"/>
            <a:ext cx="9829801" cy="830999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  <a:extLst/>
        </p:spPr>
        <p:txBody>
          <a:bodyPr wrap="square" lIns="91440" tIns="45721" rIns="91440" bIns="45721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Оплачено талонов родовых сертификатов </a:t>
            </a:r>
          </a:p>
          <a:p>
            <a:pPr lvl="0" algn="ctr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медицинским организациям за оказанные услуги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б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9609" y="390476"/>
            <a:ext cx="1752601" cy="2147255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1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83874671"/>
              </p:ext>
            </p:extLst>
          </p:nvPr>
        </p:nvGraphicFramePr>
        <p:xfrm>
          <a:off x="2717801" y="533400"/>
          <a:ext cx="11887200" cy="8446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955801" y="609601"/>
            <a:ext cx="13411200" cy="830999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lvl="0" algn="ctr"/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выплат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застрахованным гражданам, получающим страховое обеспечение по обязательному социальному страхованию по состоянию на 31  декабря 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года 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3860917072"/>
              </p:ext>
            </p:extLst>
          </p:nvPr>
        </p:nvGraphicFramePr>
        <p:xfrm>
          <a:off x="1727200" y="304800"/>
          <a:ext cx="13639801" cy="868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object 4"/>
          <p:cNvPicPr/>
          <p:nvPr/>
        </p:nvPicPr>
        <p:blipFill>
          <a:blip r:embed="rId3" cstate="print"/>
          <a:stretch/>
        </p:blipFill>
        <p:spPr>
          <a:xfrm>
            <a:off x="318960" y="0"/>
            <a:ext cx="729721" cy="9144000"/>
          </a:xfrm>
          <a:prstGeom prst="rect">
            <a:avLst/>
          </a:prstGeom>
          <a:ln w="9360"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12090400" y="838200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A33C2E97-70C2-4914-A68B-A069CDAFD883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4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6" name="Table 3"/>
          <p:cNvGraphicFramePr/>
          <p:nvPr>
            <p:extLst>
              <p:ext uri="{D42A27DB-BD31-4B8C-83A1-F6EECF244321}">
                <p14:modId xmlns="" xmlns:p14="http://schemas.microsoft.com/office/powerpoint/2010/main" val="4276474834"/>
              </p:ext>
            </p:extLst>
          </p:nvPr>
        </p:nvGraphicFramePr>
        <p:xfrm>
          <a:off x="1117600" y="228600"/>
          <a:ext cx="14350681" cy="8719271"/>
        </p:xfrm>
        <a:graphic>
          <a:graphicData uri="http://schemas.openxmlformats.org/drawingml/2006/table">
            <a:tbl>
              <a:tblPr/>
              <a:tblGrid>
                <a:gridCol w="8615140"/>
                <a:gridCol w="1828800"/>
                <a:gridCol w="2057401"/>
                <a:gridCol w="1849340"/>
              </a:tblGrid>
              <a:tr h="43962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1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Динамика основных показателей пенсионного обеспечения</a:t>
                      </a:r>
                      <a:endParaRPr lang="ru-RU" sz="2100" b="0" strike="noStrike" spc="-1" dirty="0">
                        <a:latin typeface="Arial"/>
                      </a:endParaRPr>
                    </a:p>
                  </a:txBody>
                  <a:tcPr marL="60121" marR="60121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569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2023 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на 31.12.2023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2024 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на 31.12.2024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31.12.2025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1. Численность пенсионеров  по видам получаемых пенсий, человек  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всего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554 060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553 937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542 175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502 785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502 215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489 505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457 245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456 685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443 530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социальные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49 315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49 693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50 612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78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2. Средний размер назначенных пенсий, рублей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60121" marR="60121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всех видов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18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525,52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19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862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,52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22 119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,93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19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048,32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20 428,34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22 732,32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страховые пенсии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19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633,95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21 036,61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23 396,51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социальные пенсии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12 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877,51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13 804,60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15 816,16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1713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 dirty="0">
                          <a:solidFill>
                            <a:srgbClr val="000099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 dirty="0">
                          <a:solidFill>
                            <a:srgbClr val="000099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500" b="0" strike="noStrike" spc="-1" dirty="0">
                          <a:solidFill>
                            <a:srgbClr val="000099"/>
                          </a:solidFill>
                          <a:latin typeface="Times New Roman"/>
                        </a:rPr>
                        <a:t> </a:t>
                      </a:r>
                      <a:endParaRPr lang="ru-RU" sz="5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023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3. Прожиточный минимум пенсионера, установленный </a:t>
                      </a: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Постановлением Правительства </a:t>
                      </a: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Омской области для выплаты федеральной социальной доплаты (ФСД), рублей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11</a:t>
                      </a: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 348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</a:rPr>
                        <a:t>11 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802,00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</a:rPr>
                        <a:t>13 268,00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494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4. Соотношение средних размеров пенсий к  прожиточному минимуму пенсионера, в %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60121" marR="60121"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900" dirty="0"/>
                    </a:p>
                  </a:txBody>
                  <a:tcPr marL="60121" marR="60121"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всех видов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163,3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168,3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166,7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страховых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167,9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173,1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171,3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страховых пенсий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173,0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178,3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176,3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noFill/>
                  </a:tcPr>
                </a:tc>
              </a:tr>
              <a:tr h="3557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- социальных пенсий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113,5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117,0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119,2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99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5. Средняя заработная плата в регионе за январь-декабрь  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(по данным </a:t>
                      </a:r>
                      <a:r>
                        <a:rPr lang="ru-RU" sz="1600" b="1" strike="noStrike" spc="-1" dirty="0" err="1" smtClean="0">
                          <a:solidFill>
                            <a:srgbClr val="002060"/>
                          </a:solidFill>
                          <a:latin typeface="Times New Roman"/>
                        </a:rPr>
                        <a:t>Омскстата</a:t>
                      </a:r>
                      <a:r>
                        <a:rPr lang="ru-RU" sz="1600" b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), рублей </a:t>
                      </a:r>
                      <a:r>
                        <a:rPr lang="ru-RU" sz="1600" b="1" i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* </a:t>
                      </a:r>
                      <a:r>
                        <a:rPr lang="ru-RU" sz="1600" b="1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за </a:t>
                      </a:r>
                      <a:r>
                        <a:rPr lang="ru-RU" sz="1600" b="1" i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2025 год </a:t>
                      </a:r>
                      <a:r>
                        <a:rPr lang="ru-RU" sz="1600" b="1" i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– за январь- </a:t>
                      </a:r>
                      <a:r>
                        <a:rPr lang="ru-RU" sz="1600" b="1" i="1" strike="noStrike" spc="-1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ноябрь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91000"/>
                        </a:lnSpc>
                      </a:pPr>
                      <a:r>
                        <a:rPr lang="ru-RU" sz="1600" b="0" strike="noStrike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54 594</a:t>
                      </a: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,30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91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64 428,00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8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</a:rPr>
                        <a:t>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r">
                        <a:lnSpc>
                          <a:spcPct val="91000"/>
                        </a:lnSpc>
                      </a:pPr>
                      <a:r>
                        <a:rPr lang="ru-RU" sz="1600" b="0" strike="noStrike" kern="1200" spc="-1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  <a:cs typeface="+mn-cs"/>
                        </a:rPr>
                        <a:t>70 835,00</a:t>
                      </a:r>
                      <a:r>
                        <a:rPr lang="ru-RU" sz="1600" b="0" strike="noStrike" kern="1200" spc="-1" dirty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  <a:cs typeface="+mn-cs"/>
                        </a:rPr>
                        <a:t>*</a:t>
                      </a: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299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2060"/>
                          </a:solidFill>
                          <a:latin typeface="Times New Roman"/>
                        </a:rPr>
                        <a:t>6. Коэффициент  замещения утраченного заработка страховой пенсией по старости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451421" rtl="0" eaLnBrk="1" latinLnBrk="0" hangingPunct="1">
                        <a:lnSpc>
                          <a:spcPct val="91000"/>
                        </a:lnSpc>
                      </a:pPr>
                      <a:r>
                        <a:rPr lang="ru-RU" sz="1600" b="0" strike="noStrike" kern="1200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  <a:cs typeface="+mn-cs"/>
                        </a:rPr>
                        <a:t>0,36</a:t>
                      </a:r>
                      <a:endParaRPr lang="ru-RU" sz="1600" b="0" strike="noStrike" kern="1200" spc="-1" baseline="0" dirty="0">
                        <a:solidFill>
                          <a:srgbClr val="000099"/>
                        </a:solidFill>
                        <a:latin typeface="Times New Roman"/>
                        <a:ea typeface="Microsoft YaHei"/>
                        <a:cs typeface="+mn-cs"/>
                      </a:endParaRPr>
                    </a:p>
                  </a:txBody>
                  <a:tcPr marL="60121" marR="60121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451421" rtl="0" eaLnBrk="1" latinLnBrk="0" hangingPunct="1">
                        <a:lnSpc>
                          <a:spcPct val="91000"/>
                        </a:lnSpc>
                      </a:pPr>
                      <a:r>
                        <a:rPr lang="ru-RU" sz="1600" b="0" strike="noStrike" kern="1200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  <a:cs typeface="+mn-cs"/>
                        </a:rPr>
                        <a:t>0,33</a:t>
                      </a:r>
                      <a:endParaRPr lang="ru-RU" sz="1600" b="0" strike="noStrike" kern="1200" spc="-1" baseline="0" dirty="0">
                        <a:solidFill>
                          <a:srgbClr val="000099"/>
                        </a:solidFill>
                        <a:latin typeface="Times New Roman"/>
                        <a:ea typeface="Microsoft YaHei"/>
                        <a:cs typeface="+mn-cs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1451421" rtl="0" eaLnBrk="1" latinLnBrk="0" hangingPunct="1">
                        <a:lnSpc>
                          <a:spcPct val="91000"/>
                        </a:lnSpc>
                      </a:pPr>
                      <a:r>
                        <a:rPr lang="ru-RU" sz="1600" b="0" strike="noStrike" kern="1200" spc="-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Microsoft YaHei"/>
                          <a:cs typeface="+mn-cs"/>
                        </a:rPr>
                        <a:t>0,33</a:t>
                      </a:r>
                      <a:endParaRPr lang="ru-RU" sz="1600" b="0" strike="noStrike" kern="1200" spc="-1" baseline="0" dirty="0">
                        <a:solidFill>
                          <a:srgbClr val="000099"/>
                        </a:solidFill>
                        <a:latin typeface="Times New Roman"/>
                        <a:ea typeface="Microsoft YaHei"/>
                        <a:cs typeface="+mn-cs"/>
                      </a:endParaRPr>
                    </a:p>
                  </a:txBody>
                  <a:tcPr marL="60121" marR="60121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Прямая соединительная линия 57"/>
          <p:cNvCxnSpPr/>
          <p:nvPr/>
        </p:nvCxnSpPr>
        <p:spPr>
          <a:xfrm>
            <a:off x="6549200" y="1682109"/>
            <a:ext cx="0" cy="6722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ardrop 34"/>
          <p:cNvSpPr/>
          <p:nvPr/>
        </p:nvSpPr>
        <p:spPr>
          <a:xfrm rot="14344190">
            <a:off x="3804864" y="4852602"/>
            <a:ext cx="2154140" cy="2333724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83" name="Teardrop 34"/>
          <p:cNvSpPr/>
          <p:nvPr/>
        </p:nvSpPr>
        <p:spPr>
          <a:xfrm rot="14928253">
            <a:off x="2246569" y="6600309"/>
            <a:ext cx="2154140" cy="2333724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63" name="Teardrop 34"/>
          <p:cNvSpPr/>
          <p:nvPr/>
        </p:nvSpPr>
        <p:spPr>
          <a:xfrm rot="10985190">
            <a:off x="2745982" y="2122151"/>
            <a:ext cx="2775748" cy="2805932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sp>
        <p:nvSpPr>
          <p:cNvPr id="65" name="Teardrop 34"/>
          <p:cNvSpPr/>
          <p:nvPr/>
        </p:nvSpPr>
        <p:spPr>
          <a:xfrm rot="6449559">
            <a:off x="284038" y="1557727"/>
            <a:ext cx="2154140" cy="2333724"/>
          </a:xfrm>
          <a:prstGeom prst="teardrop">
            <a:avLst>
              <a:gd name="adj" fmla="val 14071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grpSp>
        <p:nvGrpSpPr>
          <p:cNvPr id="2" name="Group 40">
            <a:extLst>
              <a:ext uri="{FF2B5EF4-FFF2-40B4-BE49-F238E27FC236}">
                <a16:creationId xmlns:a16="http://schemas.microsoft.com/office/drawing/2014/main" xmlns="" id="{FEE2B23C-0F4A-E14D-B045-99691AF2B560}"/>
              </a:ext>
            </a:extLst>
          </p:cNvPr>
          <p:cNvGrpSpPr/>
          <p:nvPr/>
        </p:nvGrpSpPr>
        <p:grpSpPr>
          <a:xfrm>
            <a:off x="355600" y="152400"/>
            <a:ext cx="1091397" cy="1195977"/>
            <a:chOff x="634994" y="480009"/>
            <a:chExt cx="914452" cy="10755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41" name="object 5">
              <a:extLst>
                <a:ext uri="{FF2B5EF4-FFF2-40B4-BE49-F238E27FC236}">
                  <a16:creationId xmlns:a16="http://schemas.microsoft.com/office/drawing/2014/main" xmlns="" id="{3C1635DE-3ACA-3444-B6CF-A7A11997A32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42" name="object 6">
              <a:extLst>
                <a:ext uri="{FF2B5EF4-FFF2-40B4-BE49-F238E27FC236}">
                  <a16:creationId xmlns:a16="http://schemas.microsoft.com/office/drawing/2014/main" xmlns="" id="{E186C12B-87BC-7246-9C93-4D8982F295D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43" name="object 7">
              <a:extLst>
                <a:ext uri="{FF2B5EF4-FFF2-40B4-BE49-F238E27FC236}">
                  <a16:creationId xmlns:a16="http://schemas.microsoft.com/office/drawing/2014/main" xmlns="" id="{032E5027-2433-EB45-B6E6-3B92793393CC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8">
              <a:extLst>
                <a:ext uri="{FF2B5EF4-FFF2-40B4-BE49-F238E27FC236}">
                  <a16:creationId xmlns:a16="http://schemas.microsoft.com/office/drawing/2014/main" xmlns="" id="{7A50A98C-023B-5544-9D04-890D4761F5E5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45" name="object 9">
              <a:extLst>
                <a:ext uri="{FF2B5EF4-FFF2-40B4-BE49-F238E27FC236}">
                  <a16:creationId xmlns:a16="http://schemas.microsoft.com/office/drawing/2014/main" xmlns="" id="{70EABF96-BDF2-5E4C-8DA4-C46599FF1EF7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46" name="object 10">
              <a:extLst>
                <a:ext uri="{FF2B5EF4-FFF2-40B4-BE49-F238E27FC236}">
                  <a16:creationId xmlns:a16="http://schemas.microsoft.com/office/drawing/2014/main" xmlns="" id="{D79E288B-D5E2-6041-B515-C53138B20834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11">
              <a:extLst>
                <a:ext uri="{FF2B5EF4-FFF2-40B4-BE49-F238E27FC236}">
                  <a16:creationId xmlns:a16="http://schemas.microsoft.com/office/drawing/2014/main" xmlns="" id="{3EA55FC9-49BF-9649-B554-DB0BA07059FD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xmlns="" id="{361E00FA-8DE8-6C45-8EF4-C0494204D072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49" name="object 13">
              <a:extLst>
                <a:ext uri="{FF2B5EF4-FFF2-40B4-BE49-F238E27FC236}">
                  <a16:creationId xmlns:a16="http://schemas.microsoft.com/office/drawing/2014/main" xmlns="" id="{BB443951-6FE8-E247-B5B9-FE7B385CDDE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50" name="object 14">
              <a:extLst>
                <a:ext uri="{FF2B5EF4-FFF2-40B4-BE49-F238E27FC236}">
                  <a16:creationId xmlns:a16="http://schemas.microsoft.com/office/drawing/2014/main" xmlns="" id="{3743B841-5E81-3446-A1CA-C8E1E56C8F4C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51" name="object 15">
              <a:extLst>
                <a:ext uri="{FF2B5EF4-FFF2-40B4-BE49-F238E27FC236}">
                  <a16:creationId xmlns:a16="http://schemas.microsoft.com/office/drawing/2014/main" xmlns="" id="{9C486396-18B6-7B4F-A00A-9A37847AC9F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52" name="object 16">
              <a:extLst>
                <a:ext uri="{FF2B5EF4-FFF2-40B4-BE49-F238E27FC236}">
                  <a16:creationId xmlns:a16="http://schemas.microsoft.com/office/drawing/2014/main" xmlns="" id="{3A4550FC-9534-AB46-8C15-F6BF1CB0DD73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17">
              <a:extLst>
                <a:ext uri="{FF2B5EF4-FFF2-40B4-BE49-F238E27FC236}">
                  <a16:creationId xmlns:a16="http://schemas.microsoft.com/office/drawing/2014/main" xmlns="" id="{812A9633-9586-A64D-9761-4528FA32B53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55" name="Teardrop 6"/>
          <p:cNvSpPr>
            <a:spLocks noChangeAspect="1"/>
          </p:cNvSpPr>
          <p:nvPr/>
        </p:nvSpPr>
        <p:spPr>
          <a:xfrm rot="9541687">
            <a:off x="399035" y="3901968"/>
            <a:ext cx="2736244" cy="2736245"/>
          </a:xfrm>
          <a:prstGeom prst="teardrop">
            <a:avLst>
              <a:gd name="adj" fmla="val 112833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dirty="0"/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36956">
            <a:off x="952573" y="5081807"/>
            <a:ext cx="1305929" cy="1461180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2" name="TextBox 61"/>
          <p:cNvSpPr txBox="1"/>
          <p:nvPr/>
        </p:nvSpPr>
        <p:spPr>
          <a:xfrm>
            <a:off x="796703" y="4221668"/>
            <a:ext cx="2144670" cy="70788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chemeClr val="bg1"/>
                </a:solidFill>
              </a:rPr>
              <a:t>Начислено к  выплате, руб.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3200" y="1905000"/>
            <a:ext cx="2144670" cy="158504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Страховых пенсий и социальных выплат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  168,8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946400" y="2819400"/>
            <a:ext cx="2282591" cy="158504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Мер социальной поддержки , включая пособий семьям с детьми - 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21,2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958328" y="4317861"/>
            <a:ext cx="2144670" cy="41549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24636" y="7050045"/>
            <a:ext cx="2144670" cy="129266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Социального пособия на погребение-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198,7 млн.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03071" y="5633504"/>
            <a:ext cx="2144670" cy="707884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/>
              <a:t>Средств МСК -</a:t>
            </a:r>
          </a:p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900" dirty="0" smtClean="0">
                <a:solidFill>
                  <a:srgbClr val="FF0000"/>
                </a:solidFill>
              </a:rPr>
              <a:t>4,8 </a:t>
            </a:r>
            <a:r>
              <a:rPr lang="ru-RU" sz="1900" dirty="0" err="1" smtClean="0">
                <a:solidFill>
                  <a:srgbClr val="FF0000"/>
                </a:solidFill>
              </a:rPr>
              <a:t>млд</a:t>
            </a:r>
            <a:r>
              <a:rPr lang="ru-RU" sz="1900" dirty="0" smtClean="0">
                <a:solidFill>
                  <a:srgbClr val="FF0000"/>
                </a:solidFill>
              </a:rPr>
              <a:t>. руб.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85000" y="6781800"/>
            <a:ext cx="8606969" cy="2062101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ПАО «Сбербанк России»,  ПАО «АК Барс Банк»,  АО «Банк Акцепт»,  АО «Альфа Банк»,                    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Азиатско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Тихоокеанский Банк», ПАО «Банк ВТБ»,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Газпромбанк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«МТС-БАНК»,  , АО «ОТП Банк»,  АО КБ «Пойдем»,  АО «Почта Банк»,   ПАО СКБ Приморья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Примсоцбанк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      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Промсвязьбанк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Россельхозбанк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«АБ «Россия»,  АО «Банк Русский Стандарт»,  ПАО «Банк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Синара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ПАО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Совкомбанк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ПАО «Уральский банк реконструкции и развития», ПАО «Банк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Уралсиб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 АО АКБ «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Новикомбанк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АКБ  ПАО«Абсолют Банк»,                     АО «Озон Банк»,  АО «Банк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Инго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" y="58581"/>
            <a:ext cx="693132" cy="492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21917" tIns="60959" rIns="121917" bIns="60959" numCol="1" anchor="ctr" anchorCtr="0" compatLnSpc="1">
            <a:prstTxWarp prst="textNoShape">
              <a:avLst/>
            </a:prstTxWarp>
            <a:spAutoFit/>
          </a:bodyPr>
          <a:lstStyle/>
          <a:p>
            <a:pPr indent="442373" defTabSz="1219169" fontAlgn="base">
              <a:spcBef>
                <a:spcPct val="0"/>
              </a:spcBef>
              <a:spcAft>
                <a:spcPct val="0"/>
              </a:spcAft>
              <a:tabLst>
                <a:tab pos="4561299" algn="l"/>
              </a:tabLs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48897" y="1076536"/>
            <a:ext cx="5956972" cy="538607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7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Доставка пенсий осуществляется</a:t>
            </a:r>
            <a:endParaRPr lang="ru-RU" sz="27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000" y="304800"/>
            <a:ext cx="11199349" cy="5539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9" rIns="121917" bIns="60959" rtlCol="0">
            <a:spAutoFit/>
          </a:bodyPr>
          <a:lstStyle/>
          <a:p>
            <a:pPr algn="ctr"/>
            <a:r>
              <a:rPr lang="ru-RU" sz="2800" dirty="0" smtClean="0"/>
              <a:t>Выплата и доставка пенсий и социальных выплат в 2025 году</a:t>
            </a:r>
            <a:endParaRPr lang="ru-RU" sz="2800" dirty="0"/>
          </a:p>
        </p:txBody>
      </p:sp>
      <p:graphicFrame>
        <p:nvGraphicFramePr>
          <p:cNvPr id="54" name="Схема 53"/>
          <p:cNvGraphicFramePr/>
          <p:nvPr>
            <p:extLst>
              <p:ext uri="{D42A27DB-BD31-4B8C-83A1-F6EECF244321}">
                <p14:modId xmlns="" xmlns:p14="http://schemas.microsoft.com/office/powerpoint/2010/main" val="4204209530"/>
              </p:ext>
            </p:extLst>
          </p:nvPr>
        </p:nvGraphicFramePr>
        <p:xfrm>
          <a:off x="6527800" y="914400"/>
          <a:ext cx="972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8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650133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2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83" grpId="0" animBg="1"/>
      <p:bldP spid="63" grpId="0" animBg="1"/>
      <p:bldP spid="65" grpId="0" animBg="1"/>
      <p:bldP spid="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79601" y="533401"/>
            <a:ext cx="13487401" cy="83099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spc="-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Специальная социальная выплата отдельным категориям медицинских работников </a:t>
            </a:r>
            <a:r>
              <a:rPr lang="ru-RU" sz="2400" spc="-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spc="-14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spc="-14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РФ №2568 от 31.12.2022 г.)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032001" y="7086601"/>
            <a:ext cx="13167792" cy="46166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just" fontAlgn="ctr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12 876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медицинским работникам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произведено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138 224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выплат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сумму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2 281,9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руб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8" descr="http://mguu.ru/wp-content/uploads/2015/08/zdrav-3109201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0"/>
          <a:stretch>
            <a:fillRect/>
          </a:stretch>
        </p:blipFill>
        <p:spPr bwMode="auto">
          <a:xfrm>
            <a:off x="11023600" y="3048000"/>
            <a:ext cx="417619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260600" y="7696200"/>
            <a:ext cx="12649200" cy="830999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Размер выплаты составляет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4 500 до 50 000 рублей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зависимости от категории медицинского работника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09401" y="85344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672602751"/>
              </p:ext>
            </p:extLst>
          </p:nvPr>
        </p:nvGraphicFramePr>
        <p:xfrm>
          <a:off x="2641600" y="1676400"/>
          <a:ext cx="7620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5791200"/>
            <a:ext cx="4419600" cy="33528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>
              <a:solidFill>
                <a:prstClr val="black"/>
              </a:solidFill>
            </a:endParaRPr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79601" y="533401"/>
            <a:ext cx="13487401" cy="95410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Выплата </a:t>
            </a:r>
            <a:r>
              <a:rPr lang="ru-RU" sz="28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субсидий юридическим лицам и индивидуальным предпринимателям при трудоустройстве отдельных категорий граждан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09401" y="853440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79600" y="3276600"/>
            <a:ext cx="13487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рамках реализации мероприятия по созданию (оборудованию) рабочего места для трудоустройства инвалида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            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(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приказ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СФР от 29.12.2024 № 2712</a:t>
            </a:r>
            <a:r>
              <a:rPr lang="ru-RU" sz="16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)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</a:t>
            </a:r>
          </a:p>
          <a:p>
            <a:pPr marL="285750" indent="-28575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 -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20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работодателей получили субсидию на сумму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4 026,88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тыс. рублей. на создание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22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рабочих мест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.</a:t>
            </a:r>
          </a:p>
          <a:p>
            <a:pPr lvl="0"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рамках реализации мероприятия по стимулированию найма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(приказ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СФР от 29.12.2024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№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2714</a:t>
            </a:r>
            <a:r>
              <a:rPr lang="ru-RU" sz="16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) </a:t>
            </a:r>
          </a:p>
          <a:p>
            <a:pPr marL="285750" lvl="0" indent="-28575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-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16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работодателей получили субсидию на сумму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810,9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тыс. рублей,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  <a:p>
            <a:pPr marL="285750" lvl="0" indent="-285750"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-   численность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трудоустроенных работников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составила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17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Montserrat"/>
                <a:cs typeface="Times New Roman" pitchFamily="18" charset="0"/>
              </a:rPr>
              <a:t>человек.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Montserrat"/>
              <a:cs typeface="Times New Roman" pitchFamily="18" charset="0"/>
            </a:endParaRPr>
          </a:p>
        </p:txBody>
      </p:sp>
      <p:pic>
        <p:nvPicPr>
          <p:cNvPr id="10" name="Picture 4" descr="ANd9GcQspdcQAR4CDEg4uvnAfZTFPNg_JiYhaia66eRnhzZ78JeQkwA6Jd8SCBK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8164" y="7391400"/>
            <a:ext cx="301163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879600" y="6934200"/>
            <a:ext cx="13106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03400" y="6934200"/>
            <a:ext cx="13182600" cy="2026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600" baseline="30000" dirty="0" smtClean="0">
              <a:solidFill>
                <a:srgbClr val="003399"/>
              </a:solidFill>
              <a:cs typeface="Times New Roman" pitchFamily="18" charset="0"/>
            </a:endParaRPr>
          </a:p>
          <a:p>
            <a:pPr algn="just"/>
            <a:r>
              <a:rPr lang="ru-RU" sz="14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от 25.10.2023 №1780 «Об утверждении Правил предоставления из бюджетов бюджетной системы Российской Федерации субсидий, в том числе грантов в форме субсидий, юридическим лицам, индивидуальным предпринимателям, а также физическим лицам – производителям товаров, работ, услуг»</a:t>
            </a:r>
          </a:p>
          <a:p>
            <a:pPr algn="just"/>
            <a:r>
              <a:rPr lang="ru-RU" sz="14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СФР от 29.12.2024 N 2712 «Об утверждении Решения о порядке предоставления субсидий в целях создания (оборудования) рабочих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мест для трудоустройства инвалидов» </a:t>
            </a:r>
          </a:p>
          <a:p>
            <a:pPr algn="just"/>
            <a:r>
              <a:rPr lang="ru-RU" sz="1400" baseline="30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СФР от 29.12.2024 N 2714 «Об утверждении Решения о порядке предоставления субсидии на государственную поддержку 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стимулирования найма отдельных категорий граждан» 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727200" y="2057400"/>
            <a:ext cx="13716000" cy="11849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пунктом 3(2) постановления Правительства Российской Федерации от 25.10.2023 №1780</a:t>
            </a:r>
            <a:r>
              <a:rPr lang="ru-RU" sz="1800" baseline="30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реализации мероприятий по государственной поддержке работодателей, направленных на повышение трудовой активности граждан, в рамках федерального проекта «Активные меры содействия занятости» национального проекта «Кадры»: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134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13623046"/>
              </p:ext>
            </p:extLst>
          </p:nvPr>
        </p:nvGraphicFramePr>
        <p:xfrm>
          <a:off x="2336800" y="1752600"/>
          <a:ext cx="12293744" cy="63246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160076"/>
                <a:gridCol w="2133668"/>
              </a:tblGrid>
              <a:tr h="705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Доведено лимитов бюджетных ассигнований , всего: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/>
                        <a:t>1 061,9   млн.руб.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41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 из них, </a:t>
                      </a:r>
                      <a:r>
                        <a:rPr lang="ru-RU" sz="1900" kern="1200" dirty="0" smtClean="0"/>
                        <a:t>на приобретение товаров, работ и услуг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/>
                        <a:t>100,0   млн.руб.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104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- </a:t>
                      </a:r>
                      <a:r>
                        <a:rPr lang="ru-RU" sz="1900" kern="1200" dirty="0" smtClean="0"/>
                        <a:t>из них, на выплату компенсации за самостоятельно приобретенные изделия и электронный сертификат (в целях сокращения сроков их получения, и для закупки средств реабилитации с индивидуальными характеристиками (с почтовыми расходами)</a:t>
                      </a:r>
                      <a:endParaRPr lang="ru-RU" sz="1900" b="1" kern="1200" dirty="0" smtClean="0">
                        <a:solidFill>
                          <a:srgbClr val="003399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/>
                        <a:t>961,9 млн.руб.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38969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Отделением Фонда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самостоятельно заключено 36 государственных контрактов,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/>
                        <a:t>закуплено более 11,6 тыс. изделий</a:t>
                      </a:r>
                      <a:endParaRPr kumimoji="0" 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33943" marR="33943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09674">
                <a:tc>
                  <a:txBody>
                    <a:bodyPr/>
                    <a:lstStyle>
                      <a:lvl1pPr defTabSz="896938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96938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Количество инвалидов, обеспеченных в указанный период ТСР, ПОИ включенными в Федеральный перечень составляет, из них: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896938" eaLnBrk="0" hangingPunct="0">
                        <a:spcBef>
                          <a:spcPct val="20000"/>
                        </a:spcBef>
                        <a:defRPr sz="3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defTabSz="896938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defTabSz="896938" eaLnBrk="0" hangingPunct="0">
                        <a:spcBef>
                          <a:spcPct val="20000"/>
                        </a:spcBef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defTabSz="896938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defTabSz="89693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900" kern="1200" dirty="0" smtClean="0">
                          <a:latin typeface="+mn-lt"/>
                        </a:rPr>
                        <a:t>11 796 человек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18369">
                <a:tc>
                  <a:txBody>
                    <a:bodyPr/>
                    <a:lstStyle/>
                    <a:p>
                      <a:pPr marL="0" marR="0" lvl="0" indent="0" algn="l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граждан, которым была выплачена компенсация за самостоятельно приобретенные ТСР, ПОИ, и оформлен электронный сертификат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9693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6 141 человек</a:t>
                      </a:r>
                      <a:endParaRPr kumimoji="0" lang="ru-RU" altLang="ru-RU" sz="1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0" y="1"/>
            <a:ext cx="1727200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6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200" y="0"/>
            <a:ext cx="914400" cy="915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860800" y="838201"/>
            <a:ext cx="9473913" cy="46166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Обеспечение инвалидов Омской области ТСР, ПОИ в 2025 году: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0" y="4267200"/>
            <a:ext cx="1304966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25062\Desktop\7a59d6311f7c917a188b8457425eaf98_handshake-transparent-png-clip-art-image-gallery-yopriceville-shake-hand-clipart-png_8000-484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56000" y="4953000"/>
            <a:ext cx="1471854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36001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2717800" y="381000"/>
            <a:ext cx="11049001" cy="46166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Информация о стоящих на учете  страхователях в органах СФР 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44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955800" y="990600"/>
          <a:ext cx="12496802" cy="7744335"/>
        </p:xfrm>
        <a:graphic>
          <a:graphicData uri="http://schemas.openxmlformats.org/drawingml/2006/table">
            <a:tbl>
              <a:tblPr/>
              <a:tblGrid>
                <a:gridCol w="5198846"/>
                <a:gridCol w="2436731"/>
                <a:gridCol w="1591713"/>
                <a:gridCol w="1536155"/>
                <a:gridCol w="1733357"/>
              </a:tblGrid>
              <a:tr h="525288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КАТЕГОРИИ   СТРАХОВАТЕЛЕЙ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Вид страхования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01.01.2026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818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34 249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33 059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32 091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900" kern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34 249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33 059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32 091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93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Юридические лица по месту нахождения обособленных подразделений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148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122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133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114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5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142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120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1175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предприниматели (главы КФХ), адвокаты, нотариусы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44 241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46 637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50 179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149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Индивидуальные предприниматели (главы КФХ), использующие труд наемных работников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ОПС </a:t>
                      </a:r>
                    </a:p>
                    <a:p>
                      <a:pPr marL="0" marR="0" indent="0" algn="ctr" defTabSz="1451422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endParaRPr lang="ru-RU" sz="19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7 706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7 681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9 050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858">
                <a:tc row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Лица,  уплачивающие добровольные страховые взносы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3 492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5 048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6 518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92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624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891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1676"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Лица, применяющие специальный налоговый режим «Налог на профессиональный доход»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115 626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154 565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206 758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938">
                <a:tc>
                  <a:txBody>
                    <a:bodyPr/>
                    <a:lstStyle/>
                    <a:p>
                      <a:pPr marL="0" marR="0" indent="0" algn="ctr" defTabSz="1451421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Лица, применяющие специальный налоговый режим «Автоматизированная</a:t>
                      </a:r>
                      <a:r>
                        <a:rPr lang="ru-RU" sz="2000" kern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упрощенная система налогообложения</a:t>
                      </a: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dirty="0" smtClean="0">
                          <a:latin typeface="Times New Roman"/>
                          <a:ea typeface="Times New Roman"/>
                          <a:cs typeface="Times New Roman"/>
                        </a:rPr>
                        <a:t>ОСС НС и ПЗ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058">
                <a:tc rowSpan="3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ВСЕГО 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ОПС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212 700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239 431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304 719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4429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</a:t>
                      </a:r>
                      <a:r>
                        <a:rPr lang="ru-RU" sz="1900" kern="1200" dirty="0" err="1">
                          <a:latin typeface="Times New Roman"/>
                          <a:ea typeface="Times New Roman"/>
                          <a:cs typeface="Times New Roman"/>
                        </a:rPr>
                        <a:t>НСиПЗ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34 359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40 873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41 255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549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900" kern="1200" dirty="0">
                          <a:latin typeface="Times New Roman"/>
                          <a:ea typeface="Times New Roman"/>
                          <a:cs typeface="Times New Roman"/>
                        </a:rPr>
                        <a:t>ОСС ВНИМ</a:t>
                      </a:r>
                      <a:endParaRPr lang="ru-RU" sz="1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latin typeface="Times New Roman"/>
                          <a:ea typeface="Times New Roman"/>
                          <a:cs typeface="Times New Roman"/>
                        </a:rPr>
                        <a:t>34 620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41 598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  <a:cs typeface="Times New Roman"/>
                        </a:rPr>
                        <a:t>42 152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" marR="2540" marT="25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7" name="Rectangle 1"/>
          <p:cNvSpPr>
            <a:spLocks noChangeArrowheads="1"/>
          </p:cNvSpPr>
          <p:nvPr/>
        </p:nvSpPr>
        <p:spPr bwMode="auto">
          <a:xfrm>
            <a:off x="2565400" y="304800"/>
            <a:ext cx="12344401" cy="83099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работодателей, стоящих на учете в Отделении СФР по Омской области на 01.01.2026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45</a:t>
            </a:fld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79600" y="1447800"/>
          <a:ext cx="13639800" cy="6762285"/>
        </p:xfrm>
        <a:graphic>
          <a:graphicData uri="http://schemas.openxmlformats.org/drawingml/2006/table">
            <a:tbl>
              <a:tblPr/>
              <a:tblGrid>
                <a:gridCol w="4925483"/>
                <a:gridCol w="1667086"/>
                <a:gridCol w="1130380"/>
                <a:gridCol w="2436349"/>
                <a:gridCol w="792782"/>
                <a:gridCol w="1894938"/>
                <a:gridCol w="792782"/>
              </a:tblGrid>
              <a:tr h="8123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Отрасли хозяйства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Количество работодателей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доля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Сумма страховых взносов по ОСС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НСиПЗ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, в млн. 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руб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доля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latin typeface="Arial Narrow"/>
                        </a:rPr>
                        <a:t>Среднесписочная численность работников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доля в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5437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Промышленность и обрабатывающие </a:t>
                      </a:r>
                      <a:endParaRPr lang="ru-RU" sz="2000" b="0" i="0" u="none" strike="noStrike" dirty="0" smtClean="0">
                        <a:latin typeface="Arial Narrow"/>
                      </a:endParaRPr>
                    </a:p>
                    <a:p>
                      <a:pPr algn="l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    производства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5836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14,1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933,8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48,7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126137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25,5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Сельское хозяйство, охота и лесное хозяйство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1544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3,7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217,1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11,3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20369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4,1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Строительство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3525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8,5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188,5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9,8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26193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5,3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Транспорт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3126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7,6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162,5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8,5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39781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8,0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Оптовая и розничная торговля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11016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solidFill>
                            <a:schemeClr val="tx1"/>
                          </a:solidFill>
                          <a:latin typeface="Arial Narrow"/>
                        </a:rPr>
                        <a:t>26,7</a:t>
                      </a:r>
                      <a:endParaRPr lang="ru-RU" sz="1900" b="0" i="0" u="none" strike="noStrike" dirty="0">
                        <a:solidFill>
                          <a:schemeClr val="tx1"/>
                        </a:solidFill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72,8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3,8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57743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11,7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Образование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1866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4,5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82,3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4,3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67950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13,7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Здравоохранение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729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1,8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74,7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3,9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50433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10,2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Государственное управление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1123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44,0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2,3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29542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6,0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Финансовая деятельность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5653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13,7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11,1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0,6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9554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1,9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Культура и спорт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617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1,5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19,4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1,0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9866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2,0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ИТ-технологии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642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1,6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14,2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6151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1,2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Социальная защита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292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13,3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11213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2,3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Предоставление жилищно-коммунальных услуг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1085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2,6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12,8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0,7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7169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1,4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Научная деятельность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151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0,4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23,3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1,2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9183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1,9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 dirty="0">
                          <a:latin typeface="Arial Narrow"/>
                        </a:rPr>
                        <a:t>   Связь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161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0,4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4,6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0,2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3981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0,8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1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0" i="0" u="none" strike="noStrike">
                          <a:latin typeface="Arial Narrow"/>
                        </a:rPr>
                        <a:t>   Прочие виды экономической деятельности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3889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9,5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41,5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 smtClean="0">
                          <a:latin typeface="Arial Narrow"/>
                        </a:rPr>
                        <a:t>2,3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latin typeface="Arial Narrow"/>
                        </a:rPr>
                        <a:t>19807</a:t>
                      </a:r>
                      <a:endParaRPr lang="ru-RU" sz="20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smtClean="0">
                          <a:latin typeface="Arial Narrow"/>
                        </a:rPr>
                        <a:t>4,0</a:t>
                      </a:r>
                      <a:endParaRPr lang="ru-RU" sz="1900" b="0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latin typeface="Arial Narrow"/>
                        </a:rPr>
                        <a:t>ИТОГО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Arial Narrow"/>
                        </a:rPr>
                        <a:t>41255</a:t>
                      </a:r>
                      <a:endParaRPr lang="ru-RU" sz="2000" b="1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Arial Narrow"/>
                        </a:rPr>
                        <a:t>1915,9</a:t>
                      </a:r>
                      <a:endParaRPr lang="ru-RU" sz="2000" b="1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900" b="0" i="0" u="none" strike="noStrike" dirty="0">
                          <a:latin typeface="Arial Narrow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latin typeface="Arial Narrow"/>
                        </a:rPr>
                        <a:t>495072</a:t>
                      </a:r>
                      <a:endParaRPr lang="ru-RU" sz="2000" b="1" i="0" u="none" strike="noStrike" dirty="0">
                        <a:latin typeface="Arial 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latin typeface="Arial Narrow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1404600" y="7013"/>
            <a:ext cx="4851452" cy="3193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09" name="Rectangle 1"/>
          <p:cNvSpPr>
            <a:spLocks noChangeArrowheads="1"/>
          </p:cNvSpPr>
          <p:nvPr/>
        </p:nvSpPr>
        <p:spPr bwMode="auto">
          <a:xfrm>
            <a:off x="2489200" y="533400"/>
            <a:ext cx="12039600" cy="4308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Регистрация граждан в системе персонифицированного учета, открытие СНИЛС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0" name="Rectangle 2"/>
          <p:cNvSpPr>
            <a:spLocks noChangeArrowheads="1"/>
          </p:cNvSpPr>
          <p:nvPr/>
        </p:nvSpPr>
        <p:spPr bwMode="auto">
          <a:xfrm>
            <a:off x="4734267" y="2438400"/>
            <a:ext cx="7143109" cy="43088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Внесение сведений на индивидуальные лицевые счета</a:t>
            </a:r>
            <a:endParaRPr lang="ru-RU" sz="2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727200" y="3048000"/>
            <a:ext cx="14325599" cy="41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99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Сведения о страховом стаже за 2025 год представлены 29 890 </a:t>
            </a: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страхователями в отношении 681851 застрахованных лиц.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84400" y="4800600"/>
            <a:ext cx="12725401" cy="769443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начисленных страховых взносах на обязательное социальное страхование от несчастных случаев на производстве и профессиональных заболеваний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5080000" y="5735852"/>
            <a:ext cx="9144000" cy="235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399" fontAlgn="base">
              <a:spcBef>
                <a:spcPct val="0"/>
              </a:spcBef>
              <a:spcAft>
                <a:spcPct val="0"/>
              </a:spcAft>
            </a:pPr>
            <a:endParaRPr lang="ru-RU" sz="2100" dirty="0" smtClean="0">
              <a:solidFill>
                <a:srgbClr val="0033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defTabSz="914399" fontAlgn="base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2025 год сведения представлены:</a:t>
            </a:r>
          </a:p>
          <a:p>
            <a:pPr algn="just" defTabSz="914399" fontAlgn="base">
              <a:spcBef>
                <a:spcPct val="0"/>
              </a:spcBef>
              <a:spcAft>
                <a:spcPct val="0"/>
              </a:spcAft>
            </a:pP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1 квартал 2025 г.-  34965 страхователей,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2 квартал 2025 г.-  35295 страхователей,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3 квартал 2025 г. – 35302 страхователей,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399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за 4 квартал 2025 г. -  35262 страхователей.</a:t>
            </a:r>
            <a:endParaRPr lang="ru-RU" sz="21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46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27201" y="3657600"/>
            <a:ext cx="13563600" cy="738666"/>
          </a:xfrm>
          <a:prstGeom prst="rect">
            <a:avLst/>
          </a:prstGeom>
          <a:noFill/>
        </p:spPr>
        <p:txBody>
          <a:bodyPr wrap="square" lIns="91440" tIns="45721" rIns="91440" bIns="45721" rtlCol="0">
            <a:spAutoFit/>
          </a:bodyPr>
          <a:lstStyle/>
          <a:p>
            <a:pPr marL="355600" indent="-355600"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Сведений о кадровых мероприятиях за 2025 год представлено в отношении 950889 застрахованных лиц, в том числе   258878 «приемов», 261359 увольнений.</a:t>
            </a:r>
            <a:endParaRPr lang="ru-RU" sz="21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3556003" y="1295400"/>
          <a:ext cx="9314814" cy="914400"/>
        </p:xfrm>
        <a:graphic>
          <a:graphicData uri="http://schemas.openxmlformats.org/drawingml/2006/table">
            <a:tbl>
              <a:tblPr/>
              <a:tblGrid>
                <a:gridCol w="4727858"/>
                <a:gridCol w="4586956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01.01.2025г</a:t>
                      </a: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2 913 332</a:t>
                      </a:r>
                      <a:endParaRPr lang="ru-RU" sz="2000" dirty="0">
                        <a:solidFill>
                          <a:srgbClr val="0033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01.01.2026г</a:t>
                      </a:r>
                      <a:r>
                        <a:rPr lang="ru-RU" sz="2000" dirty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3399"/>
                          </a:solidFill>
                          <a:latin typeface="Times New Roman"/>
                          <a:ea typeface="Times New Roman"/>
                        </a:rPr>
                        <a:t>2 943 720</a:t>
                      </a:r>
                      <a:endParaRPr lang="ru-RU" sz="2000" dirty="0">
                        <a:solidFill>
                          <a:srgbClr val="0033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803400" y="1752600"/>
            <a:ext cx="6550660" cy="289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29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1176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524001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34" name="object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918" y="1"/>
            <a:ext cx="572882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кругленный прямоугольник 41"/>
          <p:cNvSpPr/>
          <p:nvPr/>
        </p:nvSpPr>
        <p:spPr>
          <a:xfrm>
            <a:off x="8813800" y="1752600"/>
            <a:ext cx="6550660" cy="2895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813800" y="5334000"/>
            <a:ext cx="6477000" cy="2971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 dirty="0"/>
          </a:p>
        </p:txBody>
      </p:sp>
      <p:sp>
        <p:nvSpPr>
          <p:cNvPr id="28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6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42800" y="8458200"/>
            <a:ext cx="3657600" cy="486833"/>
          </a:xfrm>
        </p:spPr>
        <p:txBody>
          <a:bodyPr/>
          <a:lstStyle/>
          <a:p>
            <a:fld id="{5A0D78C4-9C42-4A78-8322-153AAD428E05}" type="slidenum">
              <a:rPr lang="ru-RU" smtClean="0"/>
              <a:pPr/>
              <a:t>47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327400" y="685800"/>
            <a:ext cx="10393902" cy="55399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>
            <a:defPPr>
              <a:defRPr lang="ru-RU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 Black" pitchFamily="34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800" b="0" dirty="0" smtClean="0">
                <a:solidFill>
                  <a:schemeClr val="bg1"/>
                </a:solidFill>
                <a:latin typeface="Times New Roman" pitchFamily="18" charset="0"/>
              </a:rPr>
              <a:t>Основные задачи по администрированию</a:t>
            </a:r>
            <a:endParaRPr lang="ru-RU" sz="2800" b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>
          <a:xfrm>
            <a:off x="1727200" y="1981200"/>
            <a:ext cx="6476808" cy="7620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Проведение Камеральных проверок (100%)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3" name="Таблица 32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823049674"/>
              </p:ext>
            </p:extLst>
          </p:nvPr>
        </p:nvGraphicFramePr>
        <p:xfrm>
          <a:off x="2032000" y="2590800"/>
          <a:ext cx="6096000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1099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60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094894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baseline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Проверок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Доначислено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(взносов и штрафов)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39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11785 проверок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(за 9 месяцев)</a:t>
                      </a:r>
                      <a:endParaRPr lang="ru-RU" sz="2000" b="0" kern="1200" baseline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5633,6 </a:t>
                      </a:r>
                      <a:r>
                        <a:rPr lang="ru-RU" sz="20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0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" name="Rectangle 4"/>
          <p:cNvSpPr txBox="1">
            <a:spLocks noChangeArrowheads="1"/>
          </p:cNvSpPr>
          <p:nvPr/>
        </p:nvSpPr>
        <p:spPr>
          <a:xfrm>
            <a:off x="8661400" y="1752600"/>
            <a:ext cx="6705600" cy="969509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Сравнительный анализ исполнения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прогнозных показателей  2024-2025</a:t>
            </a:r>
            <a:endParaRPr lang="ru-RU" altLang="ru-RU" sz="2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4573925"/>
              </p:ext>
            </p:extLst>
          </p:nvPr>
        </p:nvGraphicFramePr>
        <p:xfrm>
          <a:off x="9118600" y="2590800"/>
          <a:ext cx="5866861" cy="18288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7569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099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1088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 </a:t>
                      </a:r>
                      <a:r>
                        <a:rPr lang="ru-RU" sz="20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2000" b="1" kern="12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111%</a:t>
                      </a:r>
                    </a:p>
                    <a:p>
                      <a:pPr marL="0" algn="ctr" defTabSz="914400" rtl="0" eaLnBrk="1" fontAlgn="ctr" latinLnBrk="0" hangingPunct="1"/>
                      <a:endParaRPr lang="ru-RU" sz="200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2025 </a:t>
                      </a:r>
                      <a:r>
                        <a:rPr lang="ru-RU" sz="2000" b="0" kern="12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</a:t>
                      </a:r>
                      <a:r>
                        <a:rPr lang="ru-RU" sz="2000" b="0" kern="12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106%</a:t>
                      </a:r>
                      <a:endParaRPr lang="ru-RU" sz="2000" b="1" kern="1200" baseline="0" dirty="0">
                        <a:ln>
                          <a:noFill/>
                        </a:ln>
                        <a:solidFill>
                          <a:srgbClr val="CC33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1600" kern="1200" dirty="0" smtClean="0">
                          <a:ln>
                            <a:noFill/>
                          </a:ln>
                          <a:latin typeface="Times New Roman" pitchFamily="18" charset="0"/>
                          <a:cs typeface="Times New Roman" pitchFamily="18" charset="0"/>
                        </a:rPr>
                        <a:t>(на 20.12.2025)</a:t>
                      </a:r>
                      <a:endParaRPr lang="ru-RU" sz="1600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7913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1561</a:t>
                      </a:r>
                      <a:r>
                        <a:rPr lang="ru-RU" sz="2000" b="1" kern="120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baseline="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kern="120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lang="ru-RU" sz="2000" b="1" kern="120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kern="12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1840,6 </a:t>
                      </a:r>
                      <a:r>
                        <a:rPr lang="ru-RU" sz="2000" b="1" kern="1200" dirty="0" err="1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</a:t>
                      </a:r>
                      <a:r>
                        <a:rPr lang="ru-RU" sz="2000" b="1" kern="120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endParaRPr lang="ru-RU" sz="2000" b="1" kern="120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087" marR="12087" marT="1208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" name="Rectangle 4"/>
          <p:cNvSpPr txBox="1">
            <a:spLocks noChangeArrowheads="1"/>
          </p:cNvSpPr>
          <p:nvPr/>
        </p:nvSpPr>
        <p:spPr>
          <a:xfrm>
            <a:off x="1498600" y="6096000"/>
            <a:ext cx="6861809" cy="1600200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Сравнительный анализ </a:t>
            </a:r>
            <a:r>
              <a:rPr lang="ru-RU" alt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доначисления взносов по результатам выездных проверок 2024-2025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Увеличение доначислений в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12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раз</a:t>
            </a:r>
            <a:endParaRPr lang="ru-RU" alt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40" name="Диаграмма 39"/>
          <p:cNvGraphicFramePr/>
          <p:nvPr>
            <p:extLst>
              <p:ext uri="{D42A27DB-BD31-4B8C-83A1-F6EECF244321}">
                <p14:modId xmlns:p14="http://schemas.microsoft.com/office/powerpoint/2010/main" xmlns="" val="3279539598"/>
              </p:ext>
            </p:extLst>
          </p:nvPr>
        </p:nvGraphicFramePr>
        <p:xfrm>
          <a:off x="8813800" y="5486400"/>
          <a:ext cx="6384236" cy="292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818388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6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313385" y="914419"/>
            <a:ext cx="12735602" cy="830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1" rIns="91440" bIns="45721">
            <a:spAutoFit/>
          </a:bodyPr>
          <a:lstStyle/>
          <a:p>
            <a:pPr algn="ctr"/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Динамика расходов на финансирование предупредительных мер</a:t>
            </a:r>
          </a:p>
          <a:p>
            <a:pPr algn="ctr"/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 сокращению производственного травматизма и профзаболеваний за 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2001-2025г.г</a:t>
            </a:r>
            <a:r>
              <a:rPr 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(млн.руб.)</a:t>
            </a:r>
            <a:endParaRPr lang="ru-RU" sz="2400" dirty="0"/>
          </a:p>
        </p:txBody>
      </p:sp>
      <p:pic>
        <p:nvPicPr>
          <p:cNvPr id="9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9466782"/>
              </p:ext>
            </p:extLst>
          </p:nvPr>
        </p:nvGraphicFramePr>
        <p:xfrm>
          <a:off x="1498600" y="1600200"/>
          <a:ext cx="13944600" cy="723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200822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6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1"/>
            <a:ext cx="73095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955800" y="304800"/>
            <a:ext cx="13414702" cy="6822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1" rIns="91440" bIns="45721">
            <a:spAutoFit/>
          </a:bodyPr>
          <a:lstStyle/>
          <a:p>
            <a:pPr algn="ctr">
              <a:lnSpc>
                <a:spcPts val="2267"/>
              </a:lnSpc>
              <a:spcAft>
                <a:spcPts val="400"/>
              </a:spcAft>
              <a:defRPr/>
            </a:pP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предупредительных мер по сокращению производственного травматизма и профзаболеваний  (по статьям расходов) за </a:t>
            </a:r>
            <a:r>
              <a:rPr lang="ru-RU" alt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1709400" y="7315200"/>
            <a:ext cx="4038601" cy="10955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  <p:txBody>
          <a:bodyPr wrap="square" lIns="120000" tIns="62400" rIns="120000" bIns="6240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100" b="1" dirty="0">
                <a:solidFill>
                  <a:srgbClr val="DB1318"/>
                </a:solidFill>
                <a:latin typeface="Calibri" panose="020F0502020204030204" pitchFamily="34" charset="0"/>
              </a:rPr>
              <a:t>Всего возмещено страхователям– </a:t>
            </a:r>
            <a:r>
              <a:rPr lang="en-US" altLang="ru-RU" sz="2100" b="1" dirty="0">
                <a:solidFill>
                  <a:srgbClr val="DB1318"/>
                </a:solidFill>
                <a:latin typeface="Calibri" panose="020F0502020204030204" pitchFamily="34" charset="0"/>
              </a:rPr>
              <a:t> </a:t>
            </a:r>
            <a:endParaRPr lang="ru-RU" altLang="ru-RU" sz="2100" b="1" dirty="0">
              <a:solidFill>
                <a:srgbClr val="DB1318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ru-RU" altLang="ru-RU" sz="2100" b="1" dirty="0" smtClean="0">
                <a:solidFill>
                  <a:srgbClr val="DB1318"/>
                </a:solidFill>
                <a:latin typeface="Calibri" panose="020F0502020204030204" pitchFamily="34" charset="0"/>
              </a:rPr>
              <a:t>220 505,1 </a:t>
            </a:r>
            <a:r>
              <a:rPr lang="ru-RU" altLang="ru-RU" sz="2100" b="1" dirty="0">
                <a:solidFill>
                  <a:srgbClr val="DB1318"/>
                </a:solidFill>
                <a:latin typeface="Calibri" panose="020F0502020204030204" pitchFamily="34" charset="0"/>
              </a:rPr>
              <a:t>тыс. 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4164186225"/>
              </p:ext>
            </p:extLst>
          </p:nvPr>
        </p:nvGraphicFramePr>
        <p:xfrm>
          <a:off x="1422400" y="563029"/>
          <a:ext cx="14478000" cy="8580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678787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574800" y="677304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10871280" y="0"/>
            <a:ext cx="538092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3"/>
          <p:cNvSpPr/>
          <p:nvPr/>
        </p:nvSpPr>
        <p:spPr>
          <a:xfrm>
            <a:off x="-64800" y="0"/>
            <a:ext cx="20703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45" name="object 4"/>
          <p:cNvPicPr/>
          <p:nvPr/>
        </p:nvPicPr>
        <p:blipFill>
          <a:blip r:embed="rId3" cstate="print"/>
          <a:stretch/>
        </p:blipFill>
        <p:spPr>
          <a:xfrm>
            <a:off x="355600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46" name="CustomShape 4"/>
          <p:cNvSpPr/>
          <p:nvPr/>
        </p:nvSpPr>
        <p:spPr>
          <a:xfrm>
            <a:off x="1879560" y="457201"/>
            <a:ext cx="13565161" cy="9163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Структура численности пенсионеров по видам получаемых пенсий  </a:t>
            </a:r>
            <a:endParaRPr lang="ru-RU" sz="25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по состоянию на 31  декабря </a:t>
            </a:r>
            <a:r>
              <a:rPr lang="ru-RU" sz="2500" b="1" spc="-2" dirty="0" smtClean="0">
                <a:solidFill>
                  <a:srgbClr val="FFFFFF"/>
                </a:solidFill>
                <a:latin typeface="Times New Roman"/>
                <a:ea typeface="DejaVu Sans"/>
              </a:rPr>
              <a:t>2025 года (542 175 чел.) </a:t>
            </a:r>
            <a:endParaRPr lang="ru-RU" sz="2500" spc="-2" dirty="0">
              <a:latin typeface="Arial"/>
            </a:endParaRPr>
          </a:p>
        </p:txBody>
      </p:sp>
      <p:sp>
        <p:nvSpPr>
          <p:cNvPr id="248" name="CustomShape 5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1A2CE3EC-828F-4060-AB59-F8CC04E66822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5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503694069"/>
              </p:ext>
            </p:extLst>
          </p:nvPr>
        </p:nvGraphicFramePr>
        <p:xfrm>
          <a:off x="2717800" y="1408762"/>
          <a:ext cx="11658600" cy="7735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044298790"/>
              </p:ext>
            </p:extLst>
          </p:nvPr>
        </p:nvGraphicFramePr>
        <p:xfrm>
          <a:off x="2336800" y="1143000"/>
          <a:ext cx="11582400" cy="747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727200" y="3048000"/>
            <a:ext cx="2057401" cy="30723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5" descr="MP900289241"/>
          <p:cNvPicPr>
            <a:picLocks noChangeAspect="1" noChangeArrowheads="1"/>
          </p:cNvPicPr>
          <p:nvPr/>
        </p:nvPicPr>
        <p:blipFill>
          <a:blip r:embed="rId9" cstate="print">
            <a:extLst/>
          </a:blip>
          <a:srcRect/>
          <a:stretch>
            <a:fillRect/>
          </a:stretch>
        </p:blipFill>
        <p:spPr bwMode="auto">
          <a:xfrm>
            <a:off x="12471400" y="3200400"/>
            <a:ext cx="2016224" cy="30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3" name="object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346200" y="457201"/>
            <a:ext cx="13952861" cy="538611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9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Расходы по страхованию от несчастных случаев на производстве и профзаболеваний</a:t>
            </a:r>
            <a:endParaRPr lang="ru-RU" sz="2900" dirty="0"/>
          </a:p>
        </p:txBody>
      </p:sp>
      <p:sp>
        <p:nvSpPr>
          <p:cNvPr id="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50133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072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87" b="9170"/>
          <a:stretch>
            <a:fillRect/>
          </a:stretch>
        </p:blipFill>
        <p:spPr>
          <a:xfrm>
            <a:off x="8204201" y="3835217"/>
            <a:ext cx="2285999" cy="1651182"/>
          </a:xfrm>
          <a:prstGeom prst="rect">
            <a:avLst/>
          </a:prstGeom>
        </p:spPr>
      </p:pic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98800" y="685801"/>
            <a:ext cx="11506201" cy="830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indent="266700" algn="ctr">
              <a:defRPr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Отделение СФР осуществляет полное сопровождение ветеранов, участников специальной военной операции по обеспечению ТСР, ПОИ</a:t>
            </a:r>
            <a:endParaRPr lang="ru-RU" sz="2400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574800" y="1676400"/>
            <a:ext cx="14097001" cy="73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100" dirty="0" smtClean="0">
                <a:solidFill>
                  <a:srgbClr val="003399"/>
                </a:solidFill>
              </a:rPr>
              <a:t>По состоянию на 01.01.2026 в Отделении Фонда на учете состоят  участники специальной военной операции, нуждающихся в обеспечении ТСР, ПОИ</a:t>
            </a:r>
            <a:endParaRPr lang="ru-RU" sz="2100" dirty="0">
              <a:solidFill>
                <a:srgbClr val="003399"/>
              </a:solidFill>
            </a:endParaRPr>
          </a:p>
        </p:txBody>
      </p:sp>
      <p:sp>
        <p:nvSpPr>
          <p:cNvPr id="11" name="Прямоугольник 2"/>
          <p:cNvSpPr>
            <a:spLocks noChangeArrowheads="1"/>
          </p:cNvSpPr>
          <p:nvPr/>
        </p:nvSpPr>
        <p:spPr bwMode="auto">
          <a:xfrm>
            <a:off x="1651000" y="2438400"/>
            <a:ext cx="13868401" cy="1384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>
            <a:spAutoFit/>
          </a:bodyPr>
          <a:lstStyle/>
          <a:p>
            <a:pPr algn="just"/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Для особого контроля обеспеченности участников специальной военной операции ТСР, ПОИ проводится постоянный мониторинг своевременности обеспечения, а также мероприятия, направленные на обеспечение эффективного взаимодействия с Государственным фондом поддержки участников специальной военной операции «Защитники Отечества», в рамках заключенного Соглашения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вос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18001" y="7162800"/>
            <a:ext cx="217476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во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008876" y="4495801"/>
            <a:ext cx="17673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ВОИ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65800" y="4114800"/>
            <a:ext cx="1600200" cy="1257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ворд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94600" y="7162800"/>
            <a:ext cx="2786062" cy="1539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эмблема СФР квадрат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70800" y="5594272"/>
            <a:ext cx="1524000" cy="1044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Выгнутая вверх стрелка 18"/>
          <p:cNvSpPr/>
          <p:nvPr/>
        </p:nvSpPr>
        <p:spPr>
          <a:xfrm rot="16709895">
            <a:off x="6129026" y="5787019"/>
            <a:ext cx="1499787" cy="85407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верх стрелка 21"/>
          <p:cNvSpPr/>
          <p:nvPr/>
        </p:nvSpPr>
        <p:spPr>
          <a:xfrm rot="4810159">
            <a:off x="9298522" y="5828691"/>
            <a:ext cx="1415571" cy="827372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 descr="Снимок.JPG"/>
          <p:cNvPicPr>
            <a:picLocks noChangeAspect="1"/>
          </p:cNvPicPr>
          <p:nvPr/>
        </p:nvPicPr>
        <p:blipFill>
          <a:blip r:embed="rId10" cstate="print">
            <a:lum bright="20000"/>
          </a:blip>
          <a:stretch>
            <a:fillRect/>
          </a:stretch>
        </p:blipFill>
        <p:spPr>
          <a:xfrm>
            <a:off x="1222375" y="390826"/>
            <a:ext cx="1647826" cy="11331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51</a:t>
            </a:fld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0800" y="6781800"/>
            <a:ext cx="1905001" cy="189547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193" y="4876800"/>
            <a:ext cx="1810513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1422400" y="6400800"/>
            <a:ext cx="3581401" cy="2743200"/>
          </a:xfrm>
          <a:custGeom>
            <a:avLst/>
            <a:gdLst>
              <a:gd name="T0" fmla="*/ 878467 w 6226810"/>
              <a:gd name="T1" fmla="*/ 398590 h 4394200"/>
              <a:gd name="T2" fmla="*/ 934101 w 6226810"/>
              <a:gd name="T3" fmla="*/ 417129 h 4394200"/>
              <a:gd name="T4" fmla="*/ 970125 w 6226810"/>
              <a:gd name="T5" fmla="*/ 444937 h 4394200"/>
              <a:gd name="T6" fmla="*/ 1001401 w 6226810"/>
              <a:gd name="T7" fmla="*/ 491285 h 4394200"/>
              <a:gd name="T8" fmla="*/ 1015690 w 6226810"/>
              <a:gd name="T9" fmla="*/ 543812 h 4394200"/>
              <a:gd name="T10" fmla="*/ 1015662 w 6226810"/>
              <a:gd name="T11" fmla="*/ 608699 h 4394200"/>
              <a:gd name="T12" fmla="*/ 1002263 w 6226810"/>
              <a:gd name="T13" fmla="*/ 667406 h 4394200"/>
              <a:gd name="T14" fmla="*/ 978556 w 6226810"/>
              <a:gd name="T15" fmla="*/ 716844 h 4394200"/>
              <a:gd name="T16" fmla="*/ 946511 w 6226810"/>
              <a:gd name="T17" fmla="*/ 757012 h 4394200"/>
              <a:gd name="T18" fmla="*/ 908415 w 6226810"/>
              <a:gd name="T19" fmla="*/ 787910 h 4394200"/>
              <a:gd name="T20" fmla="*/ 823220 w 6226810"/>
              <a:gd name="T21" fmla="*/ 818808 h 4394200"/>
              <a:gd name="T22" fmla="*/ 808647 w 6226810"/>
              <a:gd name="T23" fmla="*/ 1035097 h 4394200"/>
              <a:gd name="T24" fmla="*/ 912124 w 6226810"/>
              <a:gd name="T25" fmla="*/ 1013469 h 4394200"/>
              <a:gd name="T26" fmla="*/ 975252 w 6226810"/>
              <a:gd name="T27" fmla="*/ 985660 h 4394200"/>
              <a:gd name="T28" fmla="*/ 1015502 w 6226810"/>
              <a:gd name="T29" fmla="*/ 954762 h 4394200"/>
              <a:gd name="T30" fmla="*/ 1051618 w 6226810"/>
              <a:gd name="T31" fmla="*/ 923863 h 4394200"/>
              <a:gd name="T32" fmla="*/ 1083514 w 6226810"/>
              <a:gd name="T33" fmla="*/ 886785 h 4394200"/>
              <a:gd name="T34" fmla="*/ 1111104 w 6226810"/>
              <a:gd name="T35" fmla="*/ 846617 h 4394200"/>
              <a:gd name="T36" fmla="*/ 1134300 w 6226810"/>
              <a:gd name="T37" fmla="*/ 803360 h 4394200"/>
              <a:gd name="T38" fmla="*/ 1153018 w 6226810"/>
              <a:gd name="T39" fmla="*/ 760101 h 4394200"/>
              <a:gd name="T40" fmla="*/ 1167170 w 6226810"/>
              <a:gd name="T41" fmla="*/ 713754 h 4394200"/>
              <a:gd name="T42" fmla="*/ 1177824 w 6226810"/>
              <a:gd name="T43" fmla="*/ 661227 h 4394200"/>
              <a:gd name="T44" fmla="*/ 1184090 w 6226810"/>
              <a:gd name="T45" fmla="*/ 602519 h 4394200"/>
              <a:gd name="T46" fmla="*/ 1183731 w 6226810"/>
              <a:gd name="T47" fmla="*/ 543812 h 4394200"/>
              <a:gd name="T48" fmla="*/ 1176861 w 6226810"/>
              <a:gd name="T49" fmla="*/ 485105 h 4394200"/>
              <a:gd name="T50" fmla="*/ 1163600 w 6226810"/>
              <a:gd name="T51" fmla="*/ 429488 h 4394200"/>
              <a:gd name="T52" fmla="*/ 692427 w 6226810"/>
              <a:gd name="T53" fmla="*/ 0 h 4394200"/>
              <a:gd name="T54" fmla="*/ 261777 w 6226810"/>
              <a:gd name="T55" fmla="*/ 179211 h 4394200"/>
              <a:gd name="T56" fmla="*/ 173032 w 6226810"/>
              <a:gd name="T57" fmla="*/ 207020 h 4394200"/>
              <a:gd name="T58" fmla="*/ 130432 w 6226810"/>
              <a:gd name="T59" fmla="*/ 234828 h 4394200"/>
              <a:gd name="T60" fmla="*/ 92510 w 6226810"/>
              <a:gd name="T61" fmla="*/ 265727 h 4394200"/>
              <a:gd name="T62" fmla="*/ 59177 w 6226810"/>
              <a:gd name="T63" fmla="*/ 299715 h 4394200"/>
              <a:gd name="T64" fmla="*/ 30349 w 6226810"/>
              <a:gd name="T65" fmla="*/ 339883 h 4394200"/>
              <a:gd name="T66" fmla="*/ 5938 w 6226810"/>
              <a:gd name="T67" fmla="*/ 380051 h 4394200"/>
              <a:gd name="T68" fmla="*/ 5926 w 6226810"/>
              <a:gd name="T69" fmla="*/ 868246 h 4394200"/>
              <a:gd name="T70" fmla="*/ 46389 w 6226810"/>
              <a:gd name="T71" fmla="*/ 923863 h 4394200"/>
              <a:gd name="T72" fmla="*/ 76725 w 6226810"/>
              <a:gd name="T73" fmla="*/ 951672 h 4394200"/>
              <a:gd name="T74" fmla="*/ 113366 w 6226810"/>
              <a:gd name="T75" fmla="*/ 979481 h 4394200"/>
              <a:gd name="T76" fmla="*/ 156860 w 6226810"/>
              <a:gd name="T77" fmla="*/ 1001109 h 4394200"/>
              <a:gd name="T78" fmla="*/ 242071 w 6226810"/>
              <a:gd name="T79" fmla="*/ 1025828 h 4394200"/>
              <a:gd name="T80" fmla="*/ 549008 w 6226810"/>
              <a:gd name="T81" fmla="*/ 818808 h 4394200"/>
              <a:gd name="T82" fmla="*/ 222020 w 6226810"/>
              <a:gd name="T83" fmla="*/ 803360 h 4394200"/>
              <a:gd name="T84" fmla="*/ 180264 w 6226810"/>
              <a:gd name="T85" fmla="*/ 781731 h 4394200"/>
              <a:gd name="T86" fmla="*/ 148158 w 6226810"/>
              <a:gd name="T87" fmla="*/ 753922 h 4394200"/>
              <a:gd name="T88" fmla="*/ 124563 w 6226810"/>
              <a:gd name="T89" fmla="*/ 710664 h 4394200"/>
              <a:gd name="T90" fmla="*/ 113109 w 6226810"/>
              <a:gd name="T91" fmla="*/ 651957 h 4394200"/>
              <a:gd name="T92" fmla="*/ 116058 w 6226810"/>
              <a:gd name="T93" fmla="*/ 590160 h 4394200"/>
              <a:gd name="T94" fmla="*/ 128083 w 6226810"/>
              <a:gd name="T95" fmla="*/ 540723 h 4394200"/>
              <a:gd name="T96" fmla="*/ 147013 w 6226810"/>
              <a:gd name="T97" fmla="*/ 497465 h 4394200"/>
              <a:gd name="T98" fmla="*/ 173910 w 6226810"/>
              <a:gd name="T99" fmla="*/ 457297 h 4394200"/>
              <a:gd name="T100" fmla="*/ 209154 w 6226810"/>
              <a:gd name="T101" fmla="*/ 423309 h 4394200"/>
              <a:gd name="T102" fmla="*/ 262997 w 6226810"/>
              <a:gd name="T103" fmla="*/ 398590 h 4394200"/>
              <a:gd name="T104" fmla="*/ 837460 w 6226810"/>
              <a:gd name="T105" fmla="*/ 176121 h 4394200"/>
              <a:gd name="T106" fmla="*/ 1148470 w 6226810"/>
              <a:gd name="T107" fmla="*/ 389321 h 4394200"/>
              <a:gd name="T108" fmla="*/ 1124003 w 6226810"/>
              <a:gd name="T109" fmla="*/ 339883 h 4394200"/>
              <a:gd name="T110" fmla="*/ 1083547 w 6226810"/>
              <a:gd name="T111" fmla="*/ 287355 h 4394200"/>
              <a:gd name="T112" fmla="*/ 1053212 w 6226810"/>
              <a:gd name="T113" fmla="*/ 256457 h 4394200"/>
              <a:gd name="T114" fmla="*/ 1016572 w 6226810"/>
              <a:gd name="T115" fmla="*/ 231738 h 4394200"/>
              <a:gd name="T116" fmla="*/ 973077 w 6226810"/>
              <a:gd name="T117" fmla="*/ 207020 h 4394200"/>
              <a:gd name="T118" fmla="*/ 875773 w 6226810"/>
              <a:gd name="T119" fmla="*/ 182301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0109201" y="6349"/>
            <a:ext cx="6146800" cy="3956051"/>
          </a:xfrm>
          <a:custGeom>
            <a:avLst/>
            <a:gdLst>
              <a:gd name="T0" fmla="*/ 4598889 w 6303009"/>
              <a:gd name="T1" fmla="*/ 543609 h 5105400"/>
              <a:gd name="T2" fmla="*/ 4859366 w 6303009"/>
              <a:gd name="T3" fmla="*/ 584971 h 5105400"/>
              <a:gd name="T4" fmla="*/ 5025453 w 6303009"/>
              <a:gd name="T5" fmla="*/ 638151 h 5105400"/>
              <a:gd name="T6" fmla="*/ 5148545 w 6303009"/>
              <a:gd name="T7" fmla="*/ 714965 h 5105400"/>
              <a:gd name="T8" fmla="*/ 5218199 w 6303009"/>
              <a:gd name="T9" fmla="*/ 821323 h 5105400"/>
              <a:gd name="T10" fmla="*/ 5218066 w 6303009"/>
              <a:gd name="T11" fmla="*/ 939500 h 5105400"/>
              <a:gd name="T12" fmla="*/ 5152742 w 6303009"/>
              <a:gd name="T13" fmla="*/ 1051767 h 5105400"/>
              <a:gd name="T14" fmla="*/ 5037183 w 6303009"/>
              <a:gd name="T15" fmla="*/ 1146308 h 5105400"/>
              <a:gd name="T16" fmla="*/ 4880977 w 6303009"/>
              <a:gd name="T17" fmla="*/ 1223122 h 5105400"/>
              <a:gd name="T18" fmla="*/ 4695272 w 6303009"/>
              <a:gd name="T19" fmla="*/ 1282210 h 5105400"/>
              <a:gd name="T20" fmla="*/ 4364627 w 6303009"/>
              <a:gd name="T21" fmla="*/ 1335389 h 5105400"/>
              <a:gd name="T22" fmla="*/ 2009107 w 6303009"/>
              <a:gd name="T23" fmla="*/ 2375336 h 5105400"/>
              <a:gd name="T24" fmla="*/ 4419676 w 6303009"/>
              <a:gd name="T25" fmla="*/ 1749004 h 5105400"/>
              <a:gd name="T26" fmla="*/ 4893865 w 6303009"/>
              <a:gd name="T27" fmla="*/ 1689916 h 5105400"/>
              <a:gd name="T28" fmla="*/ 5101949 w 6303009"/>
              <a:gd name="T29" fmla="*/ 1642647 h 5105400"/>
              <a:gd name="T30" fmla="*/ 5290142 w 6303009"/>
              <a:gd name="T31" fmla="*/ 1583558 h 5105400"/>
              <a:gd name="T32" fmla="*/ 5458016 w 6303009"/>
              <a:gd name="T33" fmla="*/ 1518562 h 5105400"/>
              <a:gd name="T34" fmla="*/ 5605153 w 6303009"/>
              <a:gd name="T35" fmla="*/ 1441747 h 5105400"/>
              <a:gd name="T36" fmla="*/ 5731124 w 6303009"/>
              <a:gd name="T37" fmla="*/ 1364932 h 5105400"/>
              <a:gd name="T38" fmla="*/ 5835519 w 6303009"/>
              <a:gd name="T39" fmla="*/ 1282210 h 5105400"/>
              <a:gd name="T40" fmla="*/ 2189395 w 6303009"/>
              <a:gd name="T41" fmla="*/ 112267 h 5105400"/>
              <a:gd name="T42" fmla="*/ 1491293 w 6303009"/>
              <a:gd name="T43" fmla="*/ 124085 h 5105400"/>
              <a:gd name="T44" fmla="*/ 1024727 w 6303009"/>
              <a:gd name="T45" fmla="*/ 194990 h 5105400"/>
              <a:gd name="T46" fmla="*/ 826238 w 6303009"/>
              <a:gd name="T47" fmla="*/ 248169 h 5105400"/>
              <a:gd name="T48" fmla="*/ 650382 w 6303009"/>
              <a:gd name="T49" fmla="*/ 313166 h 5105400"/>
              <a:gd name="T50" fmla="*/ 496734 w 6303009"/>
              <a:gd name="T51" fmla="*/ 384072 h 5105400"/>
              <a:gd name="T52" fmla="*/ 364869 w 6303009"/>
              <a:gd name="T53" fmla="*/ 460887 h 5105400"/>
              <a:gd name="T54" fmla="*/ 254365 w 6303009"/>
              <a:gd name="T55" fmla="*/ 543609 h 5105400"/>
              <a:gd name="T56" fmla="*/ 164798 w 6303009"/>
              <a:gd name="T57" fmla="*/ 626333 h 5105400"/>
              <a:gd name="T58" fmla="*/ 95745 w 6303009"/>
              <a:gd name="T59" fmla="*/ 709056 h 5105400"/>
              <a:gd name="T60" fmla="*/ 43650 w 6303009"/>
              <a:gd name="T61" fmla="*/ 803597 h 5105400"/>
              <a:gd name="T62" fmla="*/ 6632 w 6303009"/>
              <a:gd name="T63" fmla="*/ 915864 h 5105400"/>
              <a:gd name="T64" fmla="*/ 1993 w 6303009"/>
              <a:gd name="T65" fmla="*/ 1034041 h 5105400"/>
              <a:gd name="T66" fmla="*/ 29172 w 6303009"/>
              <a:gd name="T67" fmla="*/ 1140398 h 5105400"/>
              <a:gd name="T68" fmla="*/ 87602 w 6303009"/>
              <a:gd name="T69" fmla="*/ 1246757 h 5105400"/>
              <a:gd name="T70" fmla="*/ 176724 w 6303009"/>
              <a:gd name="T71" fmla="*/ 1347206 h 5105400"/>
              <a:gd name="T72" fmla="*/ 295973 w 6303009"/>
              <a:gd name="T73" fmla="*/ 1441747 h 5105400"/>
              <a:gd name="T74" fmla="*/ 467095 w 6303009"/>
              <a:gd name="T75" fmla="*/ 1530379 h 5105400"/>
              <a:gd name="T76" fmla="*/ 641093 w 6303009"/>
              <a:gd name="T77" fmla="*/ 1601285 h 5105400"/>
              <a:gd name="T78" fmla="*/ 819705 w 6303009"/>
              <a:gd name="T79" fmla="*/ 1648554 h 5105400"/>
              <a:gd name="T80" fmla="*/ 1031722 w 6303009"/>
              <a:gd name="T81" fmla="*/ 1695826 h 5105400"/>
              <a:gd name="T82" fmla="*/ 1506051 w 6303009"/>
              <a:gd name="T83" fmla="*/ 1743097 h 5105400"/>
              <a:gd name="T84" fmla="*/ 2943296 w 6303009"/>
              <a:gd name="T85" fmla="*/ 1347206 h 5105400"/>
              <a:gd name="T86" fmla="*/ 1443349 w 6303009"/>
              <a:gd name="T87" fmla="*/ 1329480 h 5105400"/>
              <a:gd name="T88" fmla="*/ 1182840 w 6303009"/>
              <a:gd name="T89" fmla="*/ 1282210 h 5105400"/>
              <a:gd name="T90" fmla="*/ 1016715 w 6303009"/>
              <a:gd name="T91" fmla="*/ 1229030 h 5105400"/>
              <a:gd name="T92" fmla="*/ 874286 w 6303009"/>
              <a:gd name="T93" fmla="*/ 1134489 h 5105400"/>
              <a:gd name="T94" fmla="*/ 818450 w 6303009"/>
              <a:gd name="T95" fmla="*/ 1028131 h 5105400"/>
              <a:gd name="T96" fmla="*/ 832827 w 6303009"/>
              <a:gd name="T97" fmla="*/ 904047 h 5105400"/>
              <a:gd name="T98" fmla="*/ 891442 w 6303009"/>
              <a:gd name="T99" fmla="*/ 809505 h 5105400"/>
              <a:gd name="T100" fmla="*/ 983719 w 6303009"/>
              <a:gd name="T101" fmla="*/ 726782 h 5105400"/>
              <a:gd name="T102" fmla="*/ 1114835 w 6303009"/>
              <a:gd name="T103" fmla="*/ 649968 h 5105400"/>
              <a:gd name="T104" fmla="*/ 1286635 w 6303009"/>
              <a:gd name="T105" fmla="*/ 584971 h 5105400"/>
              <a:gd name="T106" fmla="*/ 1549100 w 6303009"/>
              <a:gd name="T107" fmla="*/ 537701 h 5105400"/>
              <a:gd name="T108" fmla="*/ 3670377 w 6303009"/>
              <a:gd name="T109" fmla="*/ 118176 h 5105400"/>
              <a:gd name="T110" fmla="*/ 5845860 w 6303009"/>
              <a:gd name="T111" fmla="*/ 502248 h 5105400"/>
              <a:gd name="T112" fmla="*/ 5746181 w 6303009"/>
              <a:gd name="T113" fmla="*/ 431342 h 5105400"/>
              <a:gd name="T114" fmla="*/ 5521733 w 6303009"/>
              <a:gd name="T115" fmla="*/ 313166 h 5105400"/>
              <a:gd name="T116" fmla="*/ 5367930 w 6303009"/>
              <a:gd name="T117" fmla="*/ 259987 h 5105400"/>
              <a:gd name="T118" fmla="*/ 5182849 w 6303009"/>
              <a:gd name="T119" fmla="*/ 212717 h 5105400"/>
              <a:gd name="T120" fmla="*/ 4963831 w 6303009"/>
              <a:gd name="T121" fmla="*/ 165446 h 5105400"/>
              <a:gd name="T122" fmla="*/ 4536156 w 6303009"/>
              <a:gd name="T123" fmla="*/ 124085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5" name="object 3"/>
          <p:cNvSpPr/>
          <p:nvPr/>
        </p:nvSpPr>
        <p:spPr>
          <a:xfrm>
            <a:off x="-25400" y="0"/>
            <a:ext cx="1944688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dirty="0"/>
          </a:p>
        </p:txBody>
      </p:sp>
      <p:pic>
        <p:nvPicPr>
          <p:cNvPr id="2053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0"/>
            <a:ext cx="73025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803400" y="7620000"/>
            <a:ext cx="13716000" cy="61555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1" rIns="91440" bIns="45721" anchor="ctr">
            <a:sp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Обеспечена регулярная система учета и внутренний контроль за своевременным и объективным рассмотрением обращений граждан.</a:t>
            </a:r>
          </a:p>
          <a:p>
            <a:pPr algn="ctr">
              <a:defRPr/>
            </a:pPr>
            <a:r>
              <a:rPr lang="ru-RU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результатам рассмотрения обращений заявителям даны письменные ответы.</a:t>
            </a:r>
          </a:p>
        </p:txBody>
      </p:sp>
      <p:sp>
        <p:nvSpPr>
          <p:cNvPr id="11" name="AutoShape 156"/>
          <p:cNvSpPr>
            <a:spLocks noGrp="1" noChangeArrowheads="1"/>
          </p:cNvSpPr>
          <p:nvPr>
            <p:ph type="title"/>
          </p:nvPr>
        </p:nvSpPr>
        <p:spPr>
          <a:xfrm>
            <a:off x="1727201" y="304800"/>
            <a:ext cx="13258800" cy="1519237"/>
          </a:xfrm>
          <a:prstGeom prst="roundRect">
            <a:avLst>
              <a:gd name="adj" fmla="val 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89911" tIns="44956" rIns="89911" bIns="44956" rtlCol="0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Количество обращений граждан,</a:t>
            </a: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поступивших в ОСФР по Омской области и рассмотренных в рамках Федерального закона от 02.05.2002 № 59-ФЗ </a:t>
            </a:r>
            <a:b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«О порядке рассмотрения обращений граждан Российской Федерации» в 2024-2025 гг. </a:t>
            </a:r>
            <a: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1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Номер слайда 13"/>
          <p:cNvSpPr>
            <a:spLocks noGrp="1"/>
          </p:cNvSpPr>
          <p:nvPr>
            <p:ph type="sldNum" sz="quarter" idx="12"/>
          </p:nvPr>
        </p:nvSpPr>
        <p:spPr bwMode="auto">
          <a:xfrm>
            <a:off x="12014200" y="8458200"/>
            <a:ext cx="3792539" cy="487363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0BD54EA-B71A-4D57-A76B-A22B30AE7B45}" type="slidenum">
              <a:rPr lang="ru-RU" smtClean="0"/>
              <a:pPr/>
              <a:t>52</a:t>
            </a:fld>
            <a:endParaRPr lang="ru-RU" smtClean="0"/>
          </a:p>
        </p:txBody>
      </p:sp>
      <p:graphicFrame>
        <p:nvGraphicFramePr>
          <p:cNvPr id="16" name="Объект 8"/>
          <p:cNvGraphicFramePr>
            <a:graphicFrameLocks/>
          </p:cNvGraphicFramePr>
          <p:nvPr/>
        </p:nvGraphicFramePr>
        <p:xfrm>
          <a:off x="1574800" y="1828800"/>
          <a:ext cx="5946775" cy="5684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иаграмма 7"/>
          <p:cNvGraphicFramePr>
            <a:graphicFrameLocks/>
          </p:cNvGraphicFramePr>
          <p:nvPr/>
        </p:nvGraphicFramePr>
        <p:xfrm>
          <a:off x="7289800" y="735013"/>
          <a:ext cx="8369300" cy="8408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bject 2"/>
          <p:cNvSpPr>
            <a:spLocks/>
          </p:cNvSpPr>
          <p:nvPr/>
        </p:nvSpPr>
        <p:spPr bwMode="auto">
          <a:xfrm>
            <a:off x="1422400" y="6400800"/>
            <a:ext cx="3581401" cy="2743200"/>
          </a:xfrm>
          <a:custGeom>
            <a:avLst/>
            <a:gdLst>
              <a:gd name="T0" fmla="*/ 2655529 w 6226810"/>
              <a:gd name="T1" fmla="*/ 1022754 h 4394200"/>
              <a:gd name="T2" fmla="*/ 2823703 w 6226810"/>
              <a:gd name="T3" fmla="*/ 1070324 h 4394200"/>
              <a:gd name="T4" fmla="*/ 2932601 w 6226810"/>
              <a:gd name="T5" fmla="*/ 1141678 h 4394200"/>
              <a:gd name="T6" fmla="*/ 3027145 w 6226810"/>
              <a:gd name="T7" fmla="*/ 1260603 h 4394200"/>
              <a:gd name="T8" fmla="*/ 3070340 w 6226810"/>
              <a:gd name="T9" fmla="*/ 1395385 h 4394200"/>
              <a:gd name="T10" fmla="*/ 3070257 w 6226810"/>
              <a:gd name="T11" fmla="*/ 1561880 h 4394200"/>
              <a:gd name="T12" fmla="*/ 3029750 w 6226810"/>
              <a:gd name="T13" fmla="*/ 1712518 h 4394200"/>
              <a:gd name="T14" fmla="*/ 2958087 w 6226810"/>
              <a:gd name="T15" fmla="*/ 1839371 h 4394200"/>
              <a:gd name="T16" fmla="*/ 2861219 w 6226810"/>
              <a:gd name="T17" fmla="*/ 1942439 h 4394200"/>
              <a:gd name="T18" fmla="*/ 2746057 w 6226810"/>
              <a:gd name="T19" fmla="*/ 2021722 h 4394200"/>
              <a:gd name="T20" fmla="*/ 2488521 w 6226810"/>
              <a:gd name="T21" fmla="*/ 2101005 h 4394200"/>
              <a:gd name="T22" fmla="*/ 2444469 w 6226810"/>
              <a:gd name="T23" fmla="*/ 2655988 h 4394200"/>
              <a:gd name="T24" fmla="*/ 2757268 w 6226810"/>
              <a:gd name="T25" fmla="*/ 2600490 h 4394200"/>
              <a:gd name="T26" fmla="*/ 2948100 w 6226810"/>
              <a:gd name="T27" fmla="*/ 2529135 h 4394200"/>
              <a:gd name="T28" fmla="*/ 3069772 w 6226810"/>
              <a:gd name="T29" fmla="*/ 2449852 h 4394200"/>
              <a:gd name="T30" fmla="*/ 3178948 w 6226810"/>
              <a:gd name="T31" fmla="*/ 2370568 h 4394200"/>
              <a:gd name="T32" fmla="*/ 3275365 w 6226810"/>
              <a:gd name="T33" fmla="*/ 2275428 h 4394200"/>
              <a:gd name="T34" fmla="*/ 3358768 w 6226810"/>
              <a:gd name="T35" fmla="*/ 2172360 h 4394200"/>
              <a:gd name="T36" fmla="*/ 3428889 w 6226810"/>
              <a:gd name="T37" fmla="*/ 2061364 h 4394200"/>
              <a:gd name="T38" fmla="*/ 3485471 w 6226810"/>
              <a:gd name="T39" fmla="*/ 1950367 h 4394200"/>
              <a:gd name="T40" fmla="*/ 3528253 w 6226810"/>
              <a:gd name="T41" fmla="*/ 1831443 h 4394200"/>
              <a:gd name="T42" fmla="*/ 3560457 w 6226810"/>
              <a:gd name="T43" fmla="*/ 1696661 h 4394200"/>
              <a:gd name="T44" fmla="*/ 3579401 w 6226810"/>
              <a:gd name="T45" fmla="*/ 1546023 h 4394200"/>
              <a:gd name="T46" fmla="*/ 3578313 w 6226810"/>
              <a:gd name="T47" fmla="*/ 1395385 h 4394200"/>
              <a:gd name="T48" fmla="*/ 3557545 w 6226810"/>
              <a:gd name="T49" fmla="*/ 1244747 h 4394200"/>
              <a:gd name="T50" fmla="*/ 3517459 w 6226810"/>
              <a:gd name="T51" fmla="*/ 1102037 h 4394200"/>
              <a:gd name="T52" fmla="*/ 2093146 w 6226810"/>
              <a:gd name="T53" fmla="*/ 0 h 4394200"/>
              <a:gd name="T54" fmla="*/ 791328 w 6226810"/>
              <a:gd name="T55" fmla="*/ 459843 h 4394200"/>
              <a:gd name="T56" fmla="*/ 523060 w 6226810"/>
              <a:gd name="T57" fmla="*/ 531198 h 4394200"/>
              <a:gd name="T58" fmla="*/ 394284 w 6226810"/>
              <a:gd name="T59" fmla="*/ 602552 h 4394200"/>
              <a:gd name="T60" fmla="*/ 279648 w 6226810"/>
              <a:gd name="T61" fmla="*/ 681836 h 4394200"/>
              <a:gd name="T62" fmla="*/ 178888 w 6226810"/>
              <a:gd name="T63" fmla="*/ 769047 h 4394200"/>
              <a:gd name="T64" fmla="*/ 91742 w 6226810"/>
              <a:gd name="T65" fmla="*/ 872116 h 4394200"/>
              <a:gd name="T66" fmla="*/ 17949 w 6226810"/>
              <a:gd name="T67" fmla="*/ 975184 h 4394200"/>
              <a:gd name="T68" fmla="*/ 17913 w 6226810"/>
              <a:gd name="T69" fmla="*/ 2227859 h 4394200"/>
              <a:gd name="T70" fmla="*/ 140230 w 6226810"/>
              <a:gd name="T71" fmla="*/ 2370568 h 4394200"/>
              <a:gd name="T72" fmla="*/ 231933 w 6226810"/>
              <a:gd name="T73" fmla="*/ 2441923 h 4394200"/>
              <a:gd name="T74" fmla="*/ 342695 w 6226810"/>
              <a:gd name="T75" fmla="*/ 2513278 h 4394200"/>
              <a:gd name="T76" fmla="*/ 474174 w 6226810"/>
              <a:gd name="T77" fmla="*/ 2568776 h 4394200"/>
              <a:gd name="T78" fmla="*/ 731758 w 6226810"/>
              <a:gd name="T79" fmla="*/ 2632204 h 4394200"/>
              <a:gd name="T80" fmla="*/ 1659602 w 6226810"/>
              <a:gd name="T81" fmla="*/ 2101005 h 4394200"/>
              <a:gd name="T82" fmla="*/ 671148 w 6226810"/>
              <a:gd name="T83" fmla="*/ 2061364 h 4394200"/>
              <a:gd name="T84" fmla="*/ 544922 w 6226810"/>
              <a:gd name="T85" fmla="*/ 2005866 h 4394200"/>
              <a:gd name="T86" fmla="*/ 447870 w 6226810"/>
              <a:gd name="T87" fmla="*/ 1934511 h 4394200"/>
              <a:gd name="T88" fmla="*/ 376543 w 6226810"/>
              <a:gd name="T89" fmla="*/ 1823514 h 4394200"/>
              <a:gd name="T90" fmla="*/ 341918 w 6226810"/>
              <a:gd name="T91" fmla="*/ 1672876 h 4394200"/>
              <a:gd name="T92" fmla="*/ 350833 w 6226810"/>
              <a:gd name="T93" fmla="*/ 1514310 h 4394200"/>
              <a:gd name="T94" fmla="*/ 387182 w 6226810"/>
              <a:gd name="T95" fmla="*/ 1387457 h 4394200"/>
              <a:gd name="T96" fmla="*/ 444406 w 6226810"/>
              <a:gd name="T97" fmla="*/ 1276460 h 4394200"/>
              <a:gd name="T98" fmla="*/ 525715 w 6226810"/>
              <a:gd name="T99" fmla="*/ 1173392 h 4394200"/>
              <a:gd name="T100" fmla="*/ 632254 w 6226810"/>
              <a:gd name="T101" fmla="*/ 1086180 h 4394200"/>
              <a:gd name="T102" fmla="*/ 795017 w 6226810"/>
              <a:gd name="T103" fmla="*/ 1022754 h 4394200"/>
              <a:gd name="T104" fmla="*/ 2531566 w 6226810"/>
              <a:gd name="T105" fmla="*/ 451914 h 4394200"/>
              <a:gd name="T106" fmla="*/ 3471722 w 6226810"/>
              <a:gd name="T107" fmla="*/ 998969 h 4394200"/>
              <a:gd name="T108" fmla="*/ 3397761 w 6226810"/>
              <a:gd name="T109" fmla="*/ 872116 h 4394200"/>
              <a:gd name="T110" fmla="*/ 3275469 w 6226810"/>
              <a:gd name="T111" fmla="*/ 737334 h 4394200"/>
              <a:gd name="T112" fmla="*/ 3183768 w 6226810"/>
              <a:gd name="T113" fmla="*/ 658051 h 4394200"/>
              <a:gd name="T114" fmla="*/ 3073006 w 6226810"/>
              <a:gd name="T115" fmla="*/ 594624 h 4394200"/>
              <a:gd name="T116" fmla="*/ 2941525 w 6226810"/>
              <a:gd name="T117" fmla="*/ 531198 h 4394200"/>
              <a:gd name="T118" fmla="*/ 2647385 w 6226810"/>
              <a:gd name="T119" fmla="*/ 467771 h 439420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6226810"/>
              <a:gd name="T181" fmla="*/ 0 h 4394200"/>
              <a:gd name="T182" fmla="*/ 6226810 w 6226810"/>
              <a:gd name="T183" fmla="*/ 4394200 h 439420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51" name="object 3"/>
          <p:cNvSpPr>
            <a:spLocks/>
          </p:cNvSpPr>
          <p:nvPr/>
        </p:nvSpPr>
        <p:spPr bwMode="auto">
          <a:xfrm>
            <a:off x="10109201" y="6349"/>
            <a:ext cx="6146800" cy="3956051"/>
          </a:xfrm>
          <a:custGeom>
            <a:avLst/>
            <a:gdLst>
              <a:gd name="T0" fmla="*/ 4835606 w 6303009"/>
              <a:gd name="T1" fmla="*/ 905364 h 5105400"/>
              <a:gd name="T2" fmla="*/ 5109486 w 6303009"/>
              <a:gd name="T3" fmla="*/ 974250 h 5105400"/>
              <a:gd name="T4" fmla="*/ 5284123 w 6303009"/>
              <a:gd name="T5" fmla="*/ 1062819 h 5105400"/>
              <a:gd name="T6" fmla="*/ 5413550 w 6303009"/>
              <a:gd name="T7" fmla="*/ 1190751 h 5105400"/>
              <a:gd name="T8" fmla="*/ 5486789 w 6303009"/>
              <a:gd name="T9" fmla="*/ 1367887 h 5105400"/>
              <a:gd name="T10" fmla="*/ 5486649 w 6303009"/>
              <a:gd name="T11" fmla="*/ 1564705 h 5105400"/>
              <a:gd name="T12" fmla="*/ 5417966 w 6303009"/>
              <a:gd name="T13" fmla="*/ 1751682 h 5105400"/>
              <a:gd name="T14" fmla="*/ 5296458 w 6303009"/>
              <a:gd name="T15" fmla="*/ 1909137 h 5105400"/>
              <a:gd name="T16" fmla="*/ 5132208 w 6303009"/>
              <a:gd name="T17" fmla="*/ 2037069 h 5105400"/>
              <a:gd name="T18" fmla="*/ 4936946 w 6303009"/>
              <a:gd name="T19" fmla="*/ 2135478 h 5105400"/>
              <a:gd name="T20" fmla="*/ 4589282 w 6303009"/>
              <a:gd name="T21" fmla="*/ 2224046 h 5105400"/>
              <a:gd name="T22" fmla="*/ 2112519 w 6303009"/>
              <a:gd name="T23" fmla="*/ 3956047 h 5105400"/>
              <a:gd name="T24" fmla="*/ 4647167 w 6303009"/>
              <a:gd name="T25" fmla="*/ 2912911 h 5105400"/>
              <a:gd name="T26" fmla="*/ 5145760 w 6303009"/>
              <a:gd name="T27" fmla="*/ 2814501 h 5105400"/>
              <a:gd name="T28" fmla="*/ 5364559 w 6303009"/>
              <a:gd name="T29" fmla="*/ 2735774 h 5105400"/>
              <a:gd name="T30" fmla="*/ 5562439 w 6303009"/>
              <a:gd name="T31" fmla="*/ 2637365 h 5105400"/>
              <a:gd name="T32" fmla="*/ 5738953 w 6303009"/>
              <a:gd name="T33" fmla="*/ 2529115 h 5105400"/>
              <a:gd name="T34" fmla="*/ 5893661 w 6303009"/>
              <a:gd name="T35" fmla="*/ 2401183 h 5105400"/>
              <a:gd name="T36" fmla="*/ 6026119 w 6303009"/>
              <a:gd name="T37" fmla="*/ 2273251 h 5105400"/>
              <a:gd name="T38" fmla="*/ 6135885 w 6303009"/>
              <a:gd name="T39" fmla="*/ 2135478 h 5105400"/>
              <a:gd name="T40" fmla="*/ 2302088 w 6303009"/>
              <a:gd name="T41" fmla="*/ 186977 h 5105400"/>
              <a:gd name="T42" fmla="*/ 1568052 w 6303009"/>
              <a:gd name="T43" fmla="*/ 206659 h 5105400"/>
              <a:gd name="T44" fmla="*/ 1077471 w 6303009"/>
              <a:gd name="T45" fmla="*/ 324750 h 5105400"/>
              <a:gd name="T46" fmla="*/ 868766 w 6303009"/>
              <a:gd name="T47" fmla="*/ 413318 h 5105400"/>
              <a:gd name="T48" fmla="*/ 683858 w 6303009"/>
              <a:gd name="T49" fmla="*/ 521568 h 5105400"/>
              <a:gd name="T50" fmla="*/ 522301 w 6303009"/>
              <a:gd name="T51" fmla="*/ 639659 h 5105400"/>
              <a:gd name="T52" fmla="*/ 383649 w 6303009"/>
              <a:gd name="T53" fmla="*/ 767591 h 5105400"/>
              <a:gd name="T54" fmla="*/ 267457 w 6303009"/>
              <a:gd name="T55" fmla="*/ 905364 h 5105400"/>
              <a:gd name="T56" fmla="*/ 173280 w 6303009"/>
              <a:gd name="T57" fmla="*/ 1043137 h 5105400"/>
              <a:gd name="T58" fmla="*/ 100673 w 6303009"/>
              <a:gd name="T59" fmla="*/ 1180910 h 5105400"/>
              <a:gd name="T60" fmla="*/ 45896 w 6303009"/>
              <a:gd name="T61" fmla="*/ 1338364 h 5105400"/>
              <a:gd name="T62" fmla="*/ 6974 w 6303009"/>
              <a:gd name="T63" fmla="*/ 1525342 h 5105400"/>
              <a:gd name="T64" fmla="*/ 2096 w 6303009"/>
              <a:gd name="T65" fmla="*/ 1722160 h 5105400"/>
              <a:gd name="T66" fmla="*/ 30673 w 6303009"/>
              <a:gd name="T67" fmla="*/ 1899296 h 5105400"/>
              <a:gd name="T68" fmla="*/ 92111 w 6303009"/>
              <a:gd name="T69" fmla="*/ 2076433 h 5105400"/>
              <a:gd name="T70" fmla="*/ 185820 w 6303009"/>
              <a:gd name="T71" fmla="*/ 2243728 h 5105400"/>
              <a:gd name="T72" fmla="*/ 311207 w 6303009"/>
              <a:gd name="T73" fmla="*/ 2401183 h 5105400"/>
              <a:gd name="T74" fmla="*/ 491137 w 6303009"/>
              <a:gd name="T75" fmla="*/ 2548797 h 5105400"/>
              <a:gd name="T76" fmla="*/ 674091 w 6303009"/>
              <a:gd name="T77" fmla="*/ 2666888 h 5105400"/>
              <a:gd name="T78" fmla="*/ 861896 w 6303009"/>
              <a:gd name="T79" fmla="*/ 2745615 h 5105400"/>
              <a:gd name="T80" fmla="*/ 1084826 w 6303009"/>
              <a:gd name="T81" fmla="*/ 2824342 h 5105400"/>
              <a:gd name="T82" fmla="*/ 1583570 w 6303009"/>
              <a:gd name="T83" fmla="*/ 2903070 h 5105400"/>
              <a:gd name="T84" fmla="*/ 3094792 w 6303009"/>
              <a:gd name="T85" fmla="*/ 2243728 h 5105400"/>
              <a:gd name="T86" fmla="*/ 1517641 w 6303009"/>
              <a:gd name="T87" fmla="*/ 2214205 h 5105400"/>
              <a:gd name="T88" fmla="*/ 1243722 w 6303009"/>
              <a:gd name="T89" fmla="*/ 2135478 h 5105400"/>
              <a:gd name="T90" fmla="*/ 1069047 w 6303009"/>
              <a:gd name="T91" fmla="*/ 2046910 h 5105400"/>
              <a:gd name="T92" fmla="*/ 919287 w 6303009"/>
              <a:gd name="T93" fmla="*/ 1889455 h 5105400"/>
              <a:gd name="T94" fmla="*/ 860577 w 6303009"/>
              <a:gd name="T95" fmla="*/ 1712319 h 5105400"/>
              <a:gd name="T96" fmla="*/ 875694 w 6303009"/>
              <a:gd name="T97" fmla="*/ 1505660 h 5105400"/>
              <a:gd name="T98" fmla="*/ 937326 w 6303009"/>
              <a:gd name="T99" fmla="*/ 1348205 h 5105400"/>
              <a:gd name="T100" fmla="*/ 1034353 w 6303009"/>
              <a:gd name="T101" fmla="*/ 1210432 h 5105400"/>
              <a:gd name="T102" fmla="*/ 1172217 w 6303009"/>
              <a:gd name="T103" fmla="*/ 1082500 h 5105400"/>
              <a:gd name="T104" fmla="*/ 1352860 w 6303009"/>
              <a:gd name="T105" fmla="*/ 974250 h 5105400"/>
              <a:gd name="T106" fmla="*/ 1628835 w 6303009"/>
              <a:gd name="T107" fmla="*/ 895523 h 5105400"/>
              <a:gd name="T108" fmla="*/ 3859298 w 6303009"/>
              <a:gd name="T109" fmla="*/ 196818 h 5105400"/>
              <a:gd name="T110" fmla="*/ 6146757 w 6303009"/>
              <a:gd name="T111" fmla="*/ 836478 h 5105400"/>
              <a:gd name="T112" fmla="*/ 6041949 w 6303009"/>
              <a:gd name="T113" fmla="*/ 718386 h 5105400"/>
              <a:gd name="T114" fmla="*/ 5805950 w 6303009"/>
              <a:gd name="T115" fmla="*/ 521568 h 5105400"/>
              <a:gd name="T116" fmla="*/ 5644228 w 6303009"/>
              <a:gd name="T117" fmla="*/ 433000 h 5105400"/>
              <a:gd name="T118" fmla="*/ 5449622 w 6303009"/>
              <a:gd name="T119" fmla="*/ 354272 h 5105400"/>
              <a:gd name="T120" fmla="*/ 5219330 w 6303009"/>
              <a:gd name="T121" fmla="*/ 275545 h 5105400"/>
              <a:gd name="T122" fmla="*/ 4769642 w 6303009"/>
              <a:gd name="T123" fmla="*/ 206659 h 51054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6303009"/>
              <a:gd name="T187" fmla="*/ 0 h 5105400"/>
              <a:gd name="T188" fmla="*/ 6303009 w 6303009"/>
              <a:gd name="T189" fmla="*/ 5105400 h 51054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17802" y="6477000"/>
            <a:ext cx="11125200" cy="2057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717802" y="5257800"/>
            <a:ext cx="11125200" cy="2057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17802" y="3200400"/>
            <a:ext cx="11125200" cy="2209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17802" y="1295400"/>
            <a:ext cx="11125200" cy="2057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0" y="0"/>
            <a:ext cx="1944688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 dirty="0"/>
          </a:p>
        </p:txBody>
      </p:sp>
      <p:pic>
        <p:nvPicPr>
          <p:cNvPr id="205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088" y="0"/>
            <a:ext cx="730251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/>
        </p:nvSpPr>
        <p:spPr bwMode="auto">
          <a:xfrm>
            <a:off x="4165601" y="685802"/>
            <a:ext cx="7772400" cy="4349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5924" tIns="47963" rIns="95924" bIns="47963"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Судебно – исковая работа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1" name="Прямоугольник 9"/>
          <p:cNvSpPr>
            <a:spLocks noChangeArrowheads="1"/>
          </p:cNvSpPr>
          <p:nvPr/>
        </p:nvSpPr>
        <p:spPr bwMode="auto">
          <a:xfrm>
            <a:off x="2717800" y="1543050"/>
            <a:ext cx="10515600" cy="11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1" rIns="91440" bIns="45721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финансовых санкций за непредставление в установленные сроки необходимых для осуществления индивидуального (персонифицированного) учета в системах обязательного пенсионного страхования и обязательного социального страхования сведений, либо представление страхователем неполных и  (или) недостоверных сведений о застрахованных лицах (ст.17 ФЗ №27-ФЗ)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2" name="Прямоугольник 10"/>
          <p:cNvSpPr>
            <a:spLocks noChangeArrowheads="1"/>
          </p:cNvSpPr>
          <p:nvPr/>
        </p:nvSpPr>
        <p:spPr bwMode="auto">
          <a:xfrm>
            <a:off x="4013200" y="2706689"/>
            <a:ext cx="8128000" cy="615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40" tIns="45721" rIns="91440" bIns="45721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798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заявлений на сумму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2488,2 тыс.руб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740 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заявлений на сумму 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1504,6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тыс.руб. </a:t>
            </a:r>
          </a:p>
        </p:txBody>
      </p:sp>
      <p:sp>
        <p:nvSpPr>
          <p:cNvPr id="2063" name="Rectangle 2"/>
          <p:cNvSpPr>
            <a:spLocks noGrp="1" noChangeArrowheads="1"/>
          </p:cNvSpPr>
          <p:nvPr/>
        </p:nvSpPr>
        <p:spPr bwMode="auto">
          <a:xfrm>
            <a:off x="3556000" y="3581400"/>
            <a:ext cx="92202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endParaRPr lang="ru-RU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Взыскание незаконно полученных средств материнского (семейного) капитала в рамках рассмотрения уголовного дела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Рассмотрено 16 заявлений на сумму 156 200,6 тыс.руб.</a:t>
            </a:r>
          </a:p>
          <a:p>
            <a:pPr algn="ctr"/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Удовлетворено 16 заявлений на сумму 138 997,1 тыс.руб.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5" name="Rectangle 2"/>
          <p:cNvSpPr>
            <a:spLocks noGrp="1" noChangeArrowheads="1"/>
          </p:cNvSpPr>
          <p:nvPr/>
        </p:nvSpPr>
        <p:spPr bwMode="auto">
          <a:xfrm>
            <a:off x="4089402" y="5791200"/>
            <a:ext cx="7143749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Взыскание переплат пенсий, пособий и иных выплат</a:t>
            </a:r>
          </a:p>
        </p:txBody>
      </p:sp>
      <p:sp>
        <p:nvSpPr>
          <p:cNvPr id="2066" name="Rectangle 4"/>
          <p:cNvSpPr>
            <a:spLocks noGrp="1" noChangeArrowheads="1"/>
          </p:cNvSpPr>
          <p:nvPr/>
        </p:nvSpPr>
        <p:spPr bwMode="auto">
          <a:xfrm>
            <a:off x="4165600" y="6248400"/>
            <a:ext cx="7162800" cy="51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500 исков на сумму 26097,6 тыс.руб.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464 иска на  сумму 21760,4 тыс.руб.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7" name="Rectangle 2"/>
          <p:cNvSpPr>
            <a:spLocks noGrp="1" noChangeArrowheads="1"/>
          </p:cNvSpPr>
          <p:nvPr/>
        </p:nvSpPr>
        <p:spPr bwMode="auto">
          <a:xfrm>
            <a:off x="3098801" y="7239000"/>
            <a:ext cx="9829801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 anchor="ctr"/>
          <a:lstStyle/>
          <a:p>
            <a:pPr algn="ctr"/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Возложение обязанности на страхователя представить сведения о застрахованных лицах</a:t>
            </a:r>
          </a:p>
        </p:txBody>
      </p:sp>
      <p:sp>
        <p:nvSpPr>
          <p:cNvPr id="2068" name="Rectangle 4"/>
          <p:cNvSpPr>
            <a:spLocks noGrp="1" noChangeArrowheads="1"/>
          </p:cNvSpPr>
          <p:nvPr/>
        </p:nvSpPr>
        <p:spPr bwMode="auto">
          <a:xfrm>
            <a:off x="4318001" y="7696200"/>
            <a:ext cx="698182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24" tIns="47963" rIns="95924" bIns="47963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Рассмотрено 324 иска </a:t>
            </a: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Удовлетворено  323 иска </a:t>
            </a:r>
            <a:endParaRPr lang="ru-RU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69" name="Рисунок 21" descr="иск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8400" y="5486400"/>
            <a:ext cx="2362201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B85310-F1EF-4883-B12E-DE08E14CAF42}" type="slidenum">
              <a:rPr lang="ru-RU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89" name="Rectangle 1"/>
          <p:cNvSpPr>
            <a:spLocks noChangeArrowheads="1"/>
          </p:cNvSpPr>
          <p:nvPr/>
        </p:nvSpPr>
        <p:spPr bwMode="auto">
          <a:xfrm>
            <a:off x="1803400" y="2307595"/>
            <a:ext cx="13563600" cy="5586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1" rIns="91440" bIns="4572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     За 2025 год ОСФР по Омской области (далее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Отделение) с целью социального обеспечения граждан было проведено 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40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конкурентных процедур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определения поставщиков (подрядчиков, исполнителей) и осуществлено </a:t>
            </a:r>
            <a:r>
              <a:rPr lang="ru-RU" dirty="0" smtClean="0">
                <a:solidFill>
                  <a:srgbClr val="F10D0C"/>
                </a:solidFill>
                <a:latin typeface="Times New Roman"/>
                <a:ea typeface="Calibri"/>
              </a:rPr>
              <a:t>57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закупок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у единственного поставщика (подрядчика, исполнителя). Суммарная начальная (максимальная) цена контрактов и цена контрактов, заключаемых с единственным поставщиком, составила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200 млн.  рублей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, что </a:t>
            </a:r>
            <a:r>
              <a:rPr lang="ru-RU" dirty="0" smtClean="0">
                <a:latin typeface="Times New Roman"/>
                <a:ea typeface="Calibri"/>
              </a:rPr>
              <a:t>составляет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10,2 % </a:t>
            </a:r>
            <a:r>
              <a:rPr lang="ru-RU" dirty="0" smtClean="0">
                <a:latin typeface="Times New Roman"/>
                <a:ea typeface="Calibri"/>
              </a:rPr>
              <a:t>от сметы Отделения, из которых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:</a:t>
            </a:r>
            <a:endParaRPr lang="ru-RU" dirty="0" smtClean="0">
              <a:solidFill>
                <a:srgbClr val="FF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endParaRPr lang="ru-RU" u="sng" dirty="0" smtClean="0">
              <a:solidFill>
                <a:srgbClr val="FF0000"/>
              </a:solidFill>
              <a:latin typeface="Arial"/>
              <a:ea typeface="Calibri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u="sng" dirty="0" smtClean="0">
                <a:solidFill>
                  <a:schemeClr val="dk1"/>
                </a:solidFill>
                <a:latin typeface="Times New Roman"/>
                <a:ea typeface="Calibri"/>
              </a:rPr>
              <a:t>1. осуществлено с целью обеспечения потребности в 2024 году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- на сумму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3,6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млн. рублей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(3,4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конкурентные/ 184 тыс.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ед.поставщик) с целью обеспечения застрахованных лиц, получивших повреждение здоровья вследствие несчастного случая на производстве и/или профессионального заболевания;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на сумму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74,2 млн. рублей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(73 млн. рублей  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конкурентные/ 1,2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ед.поставщик) с целью обеспечения граждан санаторно-курортным лечением и по авиаперевозкам граждан, имеющих право на получение государственной социальной помощи в виде набора социальных услуг, к месту лечения и обратно;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на сумму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9,1 млн. рублей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(7,2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конкурентные/ 1,9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ед.поставщик) с целью обеспечения инвалидов и отдельных категорий граждан из числа ветеранов;</a:t>
            </a:r>
          </a:p>
          <a:p>
            <a:pPr marL="450720" indent="-216000" algn="just" defTabSz="914400">
              <a:lnSpc>
                <a:spcPct val="100000"/>
              </a:lnSpc>
              <a:buClr>
                <a:srgbClr val="000000"/>
              </a:buClr>
              <a:buFont typeface="OpenSymbol"/>
              <a:buChar char="-"/>
              <a:tabLst>
                <a:tab pos="0" algn="l"/>
              </a:tabLst>
            </a:pP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2. </a:t>
            </a:r>
            <a:r>
              <a:rPr lang="ru-RU" u="sng" dirty="0" smtClean="0">
                <a:solidFill>
                  <a:schemeClr val="dk1"/>
                </a:solidFill>
                <a:latin typeface="Times New Roman"/>
                <a:ea typeface="Calibri"/>
              </a:rPr>
              <a:t>осуществлено с целью обеспечения потребности в 2025 году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- на сумму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32,5 млн. рублей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(30,5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конкурентные/ 2 млн. рублей – ед.поставщик) с целью обеспечения застрахованных лиц, получивших повреждение здоровья вследствие несчастного случая на производстве и/или профессионального заболевания;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на сумму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22,6 млн. рублей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(21,4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конкурентные/ 1,2 млн. рублей – ед.поставщик) с целью обеспечения граждан санаторно-курортным лечением;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buFontTx/>
              <a:buChar char="-"/>
              <a:tabLst>
                <a:tab pos="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на сумму 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88,5 млн. рублей 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(85,9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конкурентные/ 2,6 млн. рублей </a:t>
            </a:r>
            <a:r>
              <a:rPr lang="ru-RU" dirty="0" smtClean="0">
                <a:solidFill>
                  <a:schemeClr val="dk1"/>
                </a:solidFill>
                <a:ea typeface="Calibri"/>
              </a:rPr>
              <a:t>–</a:t>
            </a: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 ед.поставщик) с целью </a:t>
            </a:r>
            <a:endParaRPr lang="ru-RU" dirty="0" smtClean="0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ct val="100000"/>
              </a:lnSpc>
              <a:tabLst>
                <a:tab pos="0" algn="l"/>
              </a:tabLst>
            </a:pPr>
            <a:r>
              <a:rPr lang="ru-RU" dirty="0" smtClean="0">
                <a:solidFill>
                  <a:schemeClr val="dk1"/>
                </a:solidFill>
                <a:latin typeface="Times New Roman"/>
                <a:ea typeface="Calibri"/>
              </a:rPr>
              <a:t>обеспечения инвалидов и отдельных категорий граждан из числа ветеранов.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44фз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23800" y="7086600"/>
            <a:ext cx="2032770" cy="1798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закупки.JPG"/>
          <p:cNvPicPr>
            <a:picLocks noChangeAspect="1"/>
          </p:cNvPicPr>
          <p:nvPr/>
        </p:nvPicPr>
        <p:blipFill>
          <a:blip r:embed="rId5" cstate="print"/>
          <a:srcRect t="14286" b="9524"/>
          <a:stretch>
            <a:fillRect/>
          </a:stretch>
        </p:blipFill>
        <p:spPr>
          <a:xfrm>
            <a:off x="5156199" y="304800"/>
            <a:ext cx="5715001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2014201" y="8458201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Прямая со стрелкой 37"/>
          <p:cNvCxnSpPr/>
          <p:nvPr/>
        </p:nvCxnSpPr>
        <p:spPr>
          <a:xfrm flipH="1" flipV="1">
            <a:off x="7213600" y="2667000"/>
            <a:ext cx="228601" cy="5334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842001" y="2743202"/>
            <a:ext cx="457200" cy="457199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8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"/>
            <a:ext cx="730955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10947402" y="1828800"/>
          <a:ext cx="18145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4512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Монтаж поручней на крыльце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461000" y="3124200"/>
          <a:ext cx="464820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1"/>
              </a:tblGrid>
              <a:tr h="94488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капитального ремонта                                                       с 2012-2025 г.г. 8 449,3</a:t>
                      </a:r>
                      <a:r>
                        <a:rPr lang="ru-RU" sz="19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9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9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Содержимое 5"/>
          <p:cNvGraphicFramePr>
            <a:graphicFrameLocks/>
          </p:cNvGraphicFramePr>
          <p:nvPr/>
        </p:nvGraphicFramePr>
        <p:xfrm>
          <a:off x="7899402" y="1752600"/>
          <a:ext cx="2911476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476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Перепланировка санитарных комнат с установкой опорного оборудования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Picture 3" descr="C:\Users\pk1\Pictures\Пленка\Desktop\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4613" y="4191000"/>
            <a:ext cx="2852587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27200" y="1752600"/>
          <a:ext cx="172819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и модернизация существующих  пандусов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Содержимое 5"/>
          <p:cNvGraphicFramePr>
            <a:graphicFrameLocks/>
          </p:cNvGraphicFramePr>
          <p:nvPr/>
        </p:nvGraphicFramePr>
        <p:xfrm>
          <a:off x="12852401" y="1676400"/>
          <a:ext cx="25908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Устройство кабин для приема МГН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Содержимое 5"/>
          <p:cNvGraphicFramePr>
            <a:graphicFrameLocks/>
          </p:cNvGraphicFramePr>
          <p:nvPr/>
        </p:nvGraphicFramePr>
        <p:xfrm>
          <a:off x="3632202" y="1905000"/>
          <a:ext cx="190155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552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Расширение входной площадки крыльца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5" name="Прямая со стрелкой 14"/>
          <p:cNvCxnSpPr/>
          <p:nvPr/>
        </p:nvCxnSpPr>
        <p:spPr>
          <a:xfrm flipV="1">
            <a:off x="7747001" y="3962400"/>
            <a:ext cx="0" cy="217488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Содержимое 5"/>
          <p:cNvGraphicFramePr>
            <a:graphicFrameLocks noGrp="1"/>
          </p:cNvGraphicFramePr>
          <p:nvPr/>
        </p:nvGraphicFramePr>
        <p:xfrm>
          <a:off x="5842002" y="1524000"/>
          <a:ext cx="1893614" cy="1066800"/>
        </p:xfrm>
        <a:graphic>
          <a:graphicData uri="http://schemas.openxmlformats.org/drawingml/2006/table">
            <a:tbl>
              <a:tblPr/>
              <a:tblGrid>
                <a:gridCol w="1893614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Расширение тамбуров, дверных проемов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461002" y="5791200"/>
          <a:ext cx="56388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0"/>
              </a:tblGrid>
              <a:tr h="8229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Приобретение оборудования и спецприспособлений                                      с 2012-2025 г.г. </a:t>
                      </a:r>
                      <a:r>
                        <a:rPr lang="ru-RU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10 113,1</a:t>
                      </a:r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6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117600" y="6400800"/>
          <a:ext cx="3770635" cy="5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0635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Портативный цифровой увеличитель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Содержимое 5"/>
          <p:cNvGraphicFramePr>
            <a:graphicFrameLocks/>
          </p:cNvGraphicFramePr>
          <p:nvPr/>
        </p:nvGraphicFramePr>
        <p:xfrm>
          <a:off x="584200" y="7909560"/>
          <a:ext cx="3505200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Световые, звуковые маяки, Информационное табло «Бегущая строка»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Содержимое 5"/>
          <p:cNvGraphicFramePr>
            <a:graphicFrameLocks/>
          </p:cNvGraphicFramePr>
          <p:nvPr/>
        </p:nvGraphicFramePr>
        <p:xfrm>
          <a:off x="5613400" y="7223760"/>
          <a:ext cx="13716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Опорные поручни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7366001" y="6629400"/>
          <a:ext cx="2096617" cy="120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617"/>
              </a:tblGrid>
              <a:tr h="1209040">
                <a:tc>
                  <a:txBody>
                    <a:bodyPr/>
                    <a:lstStyle/>
                    <a:p>
                      <a:pPr marL="0" marR="0" indent="0" algn="ctr" defTabSz="8984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Вертикальная подъемная платформа, лестничный подъемник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Содержимое 5"/>
          <p:cNvGraphicFramePr>
            <a:graphicFrameLocks/>
          </p:cNvGraphicFramePr>
          <p:nvPr/>
        </p:nvGraphicFramePr>
        <p:xfrm>
          <a:off x="1041401" y="5791200"/>
          <a:ext cx="4072260" cy="5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260"/>
              </a:tblGrid>
              <a:tr h="53848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Напольные тактильно - рельефные указатели</a:t>
                      </a:r>
                      <a:endParaRPr lang="ru-RU" sz="15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889000" y="7010400"/>
          <a:ext cx="4099497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9497"/>
              </a:tblGrid>
              <a:tr h="762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Переносные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сурдотехнические</a:t>
                      </a:r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устройства для слабослышащих 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/>
        </p:nvGraphicFramePr>
        <p:xfrm>
          <a:off x="5537201" y="6477000"/>
          <a:ext cx="1533129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129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Система вызова помощи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Содержимое 5"/>
          <p:cNvGraphicFramePr>
            <a:graphicFrameLocks/>
          </p:cNvGraphicFramePr>
          <p:nvPr/>
        </p:nvGraphicFramePr>
        <p:xfrm>
          <a:off x="11252200" y="5486400"/>
          <a:ext cx="1872208" cy="98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Дорожные знаки  для автостоянок для инвалидов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12623800" y="7239000"/>
          <a:ext cx="2971798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8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5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Текстовая и графическая информация – знаки, выполненные рельефно - точечным шрифтом Брайля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9804401" y="6781800"/>
          <a:ext cx="2185392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92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Универсальный</a:t>
                      </a:r>
                      <a:r>
                        <a:rPr lang="ru-RU" sz="15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ержатель для трости и костылей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2794000" y="381000"/>
            <a:ext cx="1120140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1" rIns="91440" bIns="45721" anchor="ctr"/>
          <a:lstStyle/>
          <a:p>
            <a:pPr algn="ctr">
              <a:defRPr/>
            </a:pPr>
            <a:endParaRPr lang="ru-RU" sz="21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Направления работы по повышению показателей  уровня доступности зданий и помещений ОСФР по Омской области для </a:t>
            </a:r>
            <a:r>
              <a:rPr lang="ru-RU" sz="2100" dirty="0" err="1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маломобильных</a:t>
            </a:r>
            <a:r>
              <a:rPr lang="ru-RU" sz="2100" dirty="0">
                <a:solidFill>
                  <a:srgbClr val="00009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групп населения (МГН) в рамках реализации государственной программы РФ  </a:t>
            </a:r>
            <a:r>
              <a:rPr lang="ru-RU" sz="21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«Доступная среда»</a:t>
            </a:r>
            <a:r>
              <a:rPr lang="ru-RU" sz="21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10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endParaRPr lang="ru-RU" sz="2100" dirty="0">
              <a:solidFill>
                <a:srgbClr val="00009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9728199" y="4038600"/>
          <a:ext cx="5989166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9166"/>
              </a:tblGrid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Взаимодействие с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:</a:t>
                      </a:r>
                      <a:endParaRPr lang="ru-RU" sz="16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Министерством труда и социального развития</a:t>
                      </a:r>
                      <a:r>
                        <a:rPr lang="ru-RU" sz="16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Омской области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Администрациями муниципальных  образований</a:t>
                      </a:r>
                      <a:r>
                        <a:rPr lang="en-US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600" b="0" i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 typeface="Arial" pitchFamily="34" charset="0"/>
                        <a:buNone/>
                      </a:pPr>
                      <a:r>
                        <a:rPr lang="ru-RU" sz="16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Общественными организациями</a:t>
                      </a:r>
                      <a:r>
                        <a:rPr lang="ru-RU" sz="16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/>
        </p:nvGraphicFramePr>
        <p:xfrm>
          <a:off x="1879600" y="3810000"/>
          <a:ext cx="356850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8501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ru-RU" sz="19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Паспортизация и актуализация</a:t>
                      </a:r>
                      <a:r>
                        <a:rPr lang="ru-RU" sz="19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объектов СФР</a:t>
                      </a:r>
                      <a:endParaRPr lang="ru-RU" sz="19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965200" y="4724400"/>
          <a:ext cx="516394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3940"/>
              </a:tblGrid>
              <a:tr h="106680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 мероприятий по повышению доступности для инвалидов объектов </a:t>
                      </a:r>
                      <a:r>
                        <a:rPr kumimoji="0" lang="ru-RU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предоставляемых в них услуг («Дорожная карта») </a:t>
                      </a:r>
                      <a:endParaRPr lang="ru-RU" sz="1600" b="0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34" name="Прямая со стрелкой 33"/>
          <p:cNvCxnSpPr/>
          <p:nvPr/>
        </p:nvCxnSpPr>
        <p:spPr>
          <a:xfrm flipH="1" flipV="1">
            <a:off x="6070601" y="5029200"/>
            <a:ext cx="360363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4089400" y="3048000"/>
            <a:ext cx="1219200" cy="581027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8661399" y="2743200"/>
            <a:ext cx="228601" cy="3810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10261600" y="2743200"/>
            <a:ext cx="990601" cy="4572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0337800" y="2895600"/>
            <a:ext cx="2667000" cy="8763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Содержимое 5"/>
          <p:cNvGraphicFramePr>
            <a:graphicFrameLocks/>
          </p:cNvGraphicFramePr>
          <p:nvPr/>
        </p:nvGraphicFramePr>
        <p:xfrm>
          <a:off x="13233400" y="6096000"/>
          <a:ext cx="1728192" cy="98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Травмобезопасное</a:t>
                      </a:r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поворотное зеркало</a:t>
                      </a:r>
                    </a:p>
                  </a:txBody>
                  <a:tcPr>
                    <a:solidFill>
                      <a:srgbClr val="F9C7DC"/>
                    </a:solidFill>
                  </a:tcPr>
                </a:tc>
              </a:tr>
            </a:tbl>
          </a:graphicData>
        </a:graphic>
      </p:graphicFrame>
      <p:cxnSp>
        <p:nvCxnSpPr>
          <p:cNvPr id="44" name="Прямая со стрелкой 43"/>
          <p:cNvCxnSpPr/>
          <p:nvPr/>
        </p:nvCxnSpPr>
        <p:spPr>
          <a:xfrm>
            <a:off x="9347200" y="5029200"/>
            <a:ext cx="350837" cy="0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58296" y="7848600"/>
          <a:ext cx="8136905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3"/>
              </a:tblGrid>
              <a:tr h="762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объектов, в которых осуществляется прием населения по состоянию на 01.01.2026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них, полностью соответствующих требованиям  доступности для МГН</a:t>
                      </a:r>
                      <a:endParaRPr lang="ru-RU" sz="15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6" name="Содержимое 6"/>
          <p:cNvGraphicFramePr>
            <a:graphicFrameLocks/>
          </p:cNvGraphicFramePr>
          <p:nvPr/>
        </p:nvGraphicFramePr>
        <p:xfrm>
          <a:off x="4258296" y="8656320"/>
          <a:ext cx="8136905" cy="33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4248473"/>
              </a:tblGrid>
              <a:tr h="304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7" name="Прямая со стрелкой 46"/>
          <p:cNvCxnSpPr/>
          <p:nvPr/>
        </p:nvCxnSpPr>
        <p:spPr>
          <a:xfrm flipH="1">
            <a:off x="5080000" y="6172200"/>
            <a:ext cx="288924" cy="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4927600" y="6553200"/>
            <a:ext cx="517525" cy="381000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11099800" y="6477000"/>
            <a:ext cx="431801" cy="287337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Номер слайда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="" xmlns:a16="http://schemas.microsoft.com/office/drawing/2014/main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="" xmlns:a16="http://schemas.microsoft.com/office/drawing/2014/main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3022600" y="381000"/>
            <a:ext cx="11506201" cy="4600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89889" tIns="44944" rIns="89889" bIns="44944" anchor="ctr">
            <a:spAutoFit/>
          </a:bodyPr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Информационно-разъяснительная работа в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году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803400" y="1066800"/>
            <a:ext cx="10896602" cy="1985143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Главными темами информационно-разъяснительной работы в 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стали: </a:t>
            </a:r>
          </a:p>
          <a:p>
            <a:pPr algn="just">
              <a:spcAft>
                <a:spcPts val="756"/>
              </a:spcAft>
              <a:buFont typeface="Wingdings" pitchFamily="2" charset="2"/>
              <a:buChar char="Ø"/>
              <a:defRPr/>
            </a:pP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поддержки семей с детьми и беременных женщин;</a:t>
            </a:r>
          </a:p>
          <a:p>
            <a:pPr algn="just">
              <a:spcAft>
                <a:spcPts val="756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меры поддержки участников специальной военной операции и членов их семей; </a:t>
            </a:r>
          </a:p>
          <a:p>
            <a:pPr algn="just">
              <a:spcAft>
                <a:spcPts val="378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финансовой грамотности населения и формирование финансовой культуры; </a:t>
            </a:r>
          </a:p>
          <a:p>
            <a:pPr algn="just">
              <a:spcAft>
                <a:spcPts val="378"/>
              </a:spcAft>
              <a:buFont typeface="Wingdings" pitchFamily="2" charset="2"/>
              <a:buChar char="Ø"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реализация проекта «Все о будущей пенсии для учебы и жизни» для старшеклассников и учащихся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56</a:t>
            </a:fld>
            <a:endParaRPr lang="ru-RU"/>
          </a:p>
        </p:txBody>
      </p:sp>
      <p:pic>
        <p:nvPicPr>
          <p:cNvPr id="18" name="Рисунок 17" descr="IMG_87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93800" y="3429000"/>
            <a:ext cx="5339583" cy="35167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756400" y="3703766"/>
            <a:ext cx="9296400" cy="913054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итогам 2025 года пресс-службой совместно со специалистами отделения Социального фонда России по Омской области подготовлено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134 пресс-релиза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пенсионную и социальную тематику.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6756400" y="4876800"/>
            <a:ext cx="9296400" cy="2575048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печатных и электронных (ТВ, радио, Интернет) СМИ города Омска и Омской области опубликовано  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972 материала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Важная и полезная информация Отделения Социального фонда России по Омской области размещается в официальных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аккаунтах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социальных сетей:</a:t>
            </a:r>
          </a:p>
          <a:p>
            <a:pPr algn="just"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vk.com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1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sfr.omskayaobl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«Одноклассники» – </a:t>
            </a:r>
            <a:r>
              <a:rPr lang="ru-RU" sz="1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ok.ru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/</a:t>
            </a:r>
            <a:r>
              <a:rPr lang="ru-RU" sz="1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sfr.omskayaoblast</a:t>
            </a:r>
            <a:endParaRPr lang="ru-RU" sz="1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Телеграм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t.me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ru-RU" sz="1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sfr_omskayaobl</a:t>
            </a:r>
            <a:endParaRPr lang="ru-RU" sz="1800" u="sng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- </a:t>
            </a:r>
            <a:r>
              <a:rPr lang="en-US" sz="1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https://max.ru/id5500000054_gos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032000" y="7974545"/>
            <a:ext cx="12877800" cy="636055"/>
          </a:xfrm>
          <a:prstGeom prst="rect">
            <a:avLst/>
          </a:prstGeom>
          <a:ln w="9525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81262" tIns="40632" rIns="81262" bIns="40632" anchor="ctr">
            <a:spAutoFit/>
          </a:bodyPr>
          <a:lstStyle/>
          <a:p>
            <a:pPr algn="just"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СФР по Омской области работает в системе мониторинга социальных сетей «Инцидент менеджмент», за 2025 год </a:t>
            </a:r>
            <a:r>
              <a:rPr lang="ru-RU" sz="1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омичам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дано более 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2 000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консультаций по вопросам, входящим в компетенцию Отделения СФР по Омской области.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Вечерка лого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776200" y="5715000"/>
            <a:ext cx="3276600" cy="1372735"/>
          </a:xfrm>
          <a:prstGeom prst="rect">
            <a:avLst/>
          </a:prstGeom>
        </p:spPr>
      </p:pic>
      <p:pic>
        <p:nvPicPr>
          <p:cNvPr id="21" name="Рисунок 20" descr="Омскрегион лого.png"/>
          <p:cNvPicPr>
            <a:picLocks noChangeAspect="1"/>
          </p:cNvPicPr>
          <p:nvPr/>
        </p:nvPicPr>
        <p:blipFill>
          <a:blip r:embed="rId9" cstate="print"/>
          <a:srcRect b="21885"/>
          <a:stretch>
            <a:fillRect/>
          </a:stretch>
        </p:blipFill>
        <p:spPr>
          <a:xfrm>
            <a:off x="2108200" y="6956451"/>
            <a:ext cx="4191000" cy="815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2" descr="Screenshot_2021-03-01 «Радио России» - ГТРК Иртыш 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709400" y="1447800"/>
            <a:ext cx="3356418" cy="1026908"/>
          </a:xfrm>
          <a:prstGeom prst="rect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19" name="object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912" y="0"/>
            <a:ext cx="730955" cy="914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2184400" y="457200"/>
            <a:ext cx="13487400" cy="5232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1" rIns="91440" bIns="45721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-Light"/>
                <a:cs typeface="Times New Roman" panose="02020603050405020304" pitchFamily="18" charset="0"/>
              </a:rPr>
              <a:t>Организация работы Центров общения старшего поколения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0"/>
          <p:cNvPicPr>
            <a:picLocks noChangeAspect="1" noChangeArrowheads="1"/>
          </p:cNvPicPr>
          <p:nvPr/>
        </p:nvPicPr>
        <p:blipFill>
          <a:blip r:embed="rId3" cstate="print"/>
          <a:srcRect r="15797"/>
          <a:stretch>
            <a:fillRect/>
          </a:stretch>
        </p:blipFill>
        <p:spPr bwMode="auto">
          <a:xfrm>
            <a:off x="7670800" y="3581400"/>
            <a:ext cx="7162800" cy="383279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 cstate="print"/>
          <a:srcRect l="25264" t="15153"/>
          <a:stretch>
            <a:fillRect/>
          </a:stretch>
        </p:blipFill>
        <p:spPr bwMode="auto">
          <a:xfrm>
            <a:off x="2184400" y="3581400"/>
            <a:ext cx="4419600" cy="376444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397000" y="7696200"/>
            <a:ext cx="1485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1 место  занял ЦОСП в </a:t>
            </a:r>
            <a:r>
              <a:rPr lang="ru-RU" sz="2000" b="1" dirty="0" err="1" smtClean="0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Оконешниковском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 районе в межрегиональном шахматном турнире</a:t>
            </a:r>
          </a:p>
          <a:p>
            <a:r>
              <a:rPr lang="ru-RU" sz="2000" b="1" dirty="0" smtClean="0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2 место занял ЦОСП в Тюкалинском районе в межрегиональном фотоконкурсе в номинации «Мероприятие»</a:t>
            </a:r>
            <a:endParaRPr lang="ru-RU" sz="2000" b="1" dirty="0">
              <a:solidFill>
                <a:srgbClr val="003399"/>
              </a:solidFill>
            </a:endParaRPr>
          </a:p>
        </p:txBody>
      </p:sp>
      <p:sp>
        <p:nvSpPr>
          <p:cNvPr id="11" name="Содержимое 5"/>
          <p:cNvSpPr>
            <a:spLocks noGrp="1"/>
          </p:cNvSpPr>
          <p:nvPr>
            <p:ph idx="1"/>
          </p:nvPr>
        </p:nvSpPr>
        <p:spPr>
          <a:xfrm>
            <a:off x="2260600" y="2743200"/>
            <a:ext cx="12344400" cy="6976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txBody>
          <a:bodyPr wrap="square" lIns="81271" tIns="40636" rIns="81271" bIns="40636">
            <a:spAutoFit/>
          </a:bodyPr>
          <a:lstStyle/>
          <a:p>
            <a:pPr marL="457200" indent="-6351"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Подписаны партнерские Соглашения  о совместной работе в интересах граждан пожилого возраста.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</a:br>
            <a:endParaRPr lang="ru-RU" sz="20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89800" y="1676400"/>
            <a:ext cx="3118338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1435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мероприятий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7400" y="1676400"/>
            <a:ext cx="39624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 участием порядка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4274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человек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10-конечная звезда 13"/>
          <p:cNvSpPr/>
          <p:nvPr/>
        </p:nvSpPr>
        <p:spPr>
          <a:xfrm>
            <a:off x="5232400" y="1143000"/>
            <a:ext cx="1905000" cy="1524000"/>
          </a:xfrm>
          <a:prstGeom prst="star10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79600" y="1600200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 2025 г. открыто</a:t>
            </a: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10490200" y="1676400"/>
            <a:ext cx="381000" cy="381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537200" y="1371600"/>
            <a:ext cx="12817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25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центров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/>
          <p:nvPr/>
        </p:nvGraphicFramePr>
        <p:xfrm>
          <a:off x="1041400" y="457200"/>
          <a:ext cx="8610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object 3">
            <a:extLst>
              <a:ext uri="{FF2B5EF4-FFF2-40B4-BE49-F238E27FC236}">
                <a16:creationId xmlns="" xmlns:a16="http://schemas.microsoft.com/office/drawing/2014/main" id="{9A3C503C-34C6-EE4F-97E8-E8F2C6350233}"/>
              </a:ext>
            </a:extLst>
          </p:cNvPr>
          <p:cNvSpPr/>
          <p:nvPr/>
        </p:nvSpPr>
        <p:spPr>
          <a:xfrm>
            <a:off x="0" y="0"/>
            <a:ext cx="1651000" cy="9143999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/>
          </a:p>
        </p:txBody>
      </p:sp>
      <p:pic>
        <p:nvPicPr>
          <p:cNvPr id="14" name="object 4">
            <a:extLst>
              <a:ext uri="{FF2B5EF4-FFF2-40B4-BE49-F238E27FC236}">
                <a16:creationId xmlns="" xmlns:a16="http://schemas.microsoft.com/office/drawing/2014/main" id="{D207D06C-5D90-0145-877E-E0A9BAC2054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17600" y="0"/>
            <a:ext cx="732195" cy="91440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117600" y="0"/>
            <a:ext cx="7848600" cy="3241905"/>
          </a:xfrm>
          <a:prstGeom prst="rect">
            <a:avLst/>
          </a:prstGeom>
          <a:noFill/>
        </p:spPr>
        <p:txBody>
          <a:bodyPr wrap="square" lIns="162553" tIns="81276" rIns="162553" bIns="81276" rtlCol="0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МОЛОДЁЖНЫЙ СОВЕТ ОТДЕЛЕНИЯ</a:t>
            </a:r>
            <a:endParaRPr lang="ru-RU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422AA6"/>
                </a:solidFill>
                <a:latin typeface="+mj-lt"/>
                <a:cs typeface="Times New Roman" pitchFamily="18" charset="0"/>
              </a:rPr>
              <a:t>          Проведенные в 2025 году мероприятия: </a:t>
            </a:r>
          </a:p>
          <a:p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000" y="381000"/>
            <a:ext cx="1447800" cy="1608667"/>
          </a:xfrm>
          <a:prstGeom prst="rect">
            <a:avLst/>
          </a:prstGeom>
        </p:spPr>
      </p:pic>
      <p:sp>
        <p:nvSpPr>
          <p:cNvPr id="33" name="10-конечная звезда 32"/>
          <p:cNvSpPr/>
          <p:nvPr/>
        </p:nvSpPr>
        <p:spPr>
          <a:xfrm>
            <a:off x="2717800" y="2667000"/>
            <a:ext cx="990600" cy="990600"/>
          </a:xfrm>
          <a:prstGeom prst="star10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794000" y="2743200"/>
            <a:ext cx="8098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57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2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650133" y="8475140"/>
            <a:ext cx="3793067" cy="486833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58</a:t>
            </a:fld>
            <a:endParaRPr lang="ru-RU"/>
          </a:p>
        </p:txBody>
      </p:sp>
      <p:pic>
        <p:nvPicPr>
          <p:cNvPr id="25" name="Рисунок 24" descr="IMG_20250202_125940.jpg"/>
          <p:cNvPicPr>
            <a:picLocks noChangeAspect="1"/>
          </p:cNvPicPr>
          <p:nvPr/>
        </p:nvPicPr>
        <p:blipFill>
          <a:blip r:embed="rId6" cstate="print"/>
          <a:srcRect l="7187" r="8438"/>
          <a:stretch>
            <a:fillRect/>
          </a:stretch>
        </p:blipFill>
        <p:spPr>
          <a:xfrm>
            <a:off x="5975350" y="4969934"/>
            <a:ext cx="3905250" cy="3471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-5325874355051297690_121.jpg"/>
          <p:cNvPicPr>
            <a:picLocks noChangeAspect="1"/>
          </p:cNvPicPr>
          <p:nvPr/>
        </p:nvPicPr>
        <p:blipFill>
          <a:blip r:embed="rId7" cstate="print"/>
          <a:srcRect l="2741" r="3853" b="7500"/>
          <a:stretch>
            <a:fillRect/>
          </a:stretch>
        </p:blipFill>
        <p:spPr>
          <a:xfrm>
            <a:off x="355600" y="4876800"/>
            <a:ext cx="5420496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6354" name="Picture 2" descr="O:\Организационный отдел\Молодежка\ФОТО\2025\42 СВО благодарность\Благодарност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09200" y="4191000"/>
            <a:ext cx="5791200" cy="4409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рямоугольник 21"/>
          <p:cNvSpPr/>
          <p:nvPr/>
        </p:nvSpPr>
        <p:spPr>
          <a:xfrm>
            <a:off x="9042400" y="838200"/>
            <a:ext cx="6934200" cy="19236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течение 2025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года молодежный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совет ежеквартально отправлял в зону СВО гуманитарную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помощь от коллектива Отделения: </a:t>
            </a: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строительные материалы, обогреватели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термобельё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продукты питания и другие вещи первой необходимости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Был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закуплен парафин для окопных свечей,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члены молодежного совета принимали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непосредственное участие в их </a:t>
            </a: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изготовлении – более 100 свечей.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575800" y="3048000"/>
            <a:ext cx="5765800" cy="8771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адрес коллектива Отделения поступила благодарность от инженерно-саперного батальона «Барс-Курск» за оказание гуманитарной помощи.</a:t>
            </a:r>
            <a:endParaRPr lang="ru-RU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0"/>
            <a:ext cx="730955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6917" y="0"/>
            <a:ext cx="1467908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479799" y="762000"/>
            <a:ext cx="9372601" cy="5370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89901" tIns="44951" rIns="89901" bIns="44951">
            <a:spAutoFit/>
          </a:bodyPr>
          <a:lstStyle/>
          <a:p>
            <a:pPr algn="ctr">
              <a:defRPr/>
            </a:pPr>
            <a:r>
              <a:rPr lang="ru-RU" sz="2900" b="1" i="1" dirty="0" smtClean="0">
                <a:solidFill>
                  <a:srgbClr val="003399"/>
                </a:solidFill>
                <a:latin typeface="Calibri" pitchFamily="34" charset="0"/>
              </a:rPr>
              <a:t>ПЕРВООЧЕРЕДНЫЕ  </a:t>
            </a:r>
            <a:r>
              <a:rPr lang="ru-RU" sz="2900" b="1" i="1" dirty="0">
                <a:solidFill>
                  <a:srgbClr val="003399"/>
                </a:solidFill>
                <a:latin typeface="Calibri" pitchFamily="34" charset="0"/>
              </a:rPr>
              <a:t>ЗАДАЧИ  </a:t>
            </a:r>
            <a:r>
              <a:rPr lang="ru-RU" sz="2900" b="1" i="1" dirty="0" smtClean="0">
                <a:solidFill>
                  <a:srgbClr val="003399"/>
                </a:solidFill>
                <a:latin typeface="Calibri" pitchFamily="34" charset="0"/>
              </a:rPr>
              <a:t>ОСФР </a:t>
            </a:r>
            <a:r>
              <a:rPr lang="ru-RU" sz="2900" b="1" i="1" dirty="0">
                <a:solidFill>
                  <a:srgbClr val="003399"/>
                </a:solidFill>
                <a:latin typeface="Calibri" pitchFamily="34" charset="0"/>
              </a:rPr>
              <a:t>НА </a:t>
            </a:r>
            <a:r>
              <a:rPr lang="ru-RU" sz="2900" b="1" i="1" dirty="0" smtClean="0">
                <a:solidFill>
                  <a:srgbClr val="003399"/>
                </a:solidFill>
                <a:latin typeface="Calibri" pitchFamily="34" charset="0"/>
              </a:rPr>
              <a:t>2026 </a:t>
            </a:r>
            <a:r>
              <a:rPr lang="ru-RU" sz="2900" b="1" i="1" dirty="0">
                <a:solidFill>
                  <a:srgbClr val="003399"/>
                </a:solidFill>
                <a:latin typeface="Calibri" pitchFamily="34" charset="0"/>
              </a:rPr>
              <a:t>ГОД: 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74800" y="1600200"/>
            <a:ext cx="14478000" cy="7402028"/>
          </a:xfrm>
          <a:prstGeom prst="rect">
            <a:avLst/>
          </a:prstGeom>
        </p:spPr>
        <p:txBody>
          <a:bodyPr wrap="square" lIns="91440" tIns="45721" rIns="91440" bIns="45721">
            <a:spAutoFit/>
          </a:bodyPr>
          <a:lstStyle/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Переход на единую цифровую платформу в социальной сфере (ГИС ЕЦП).</a:t>
            </a:r>
          </a:p>
          <a:p>
            <a:pPr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количества услуг, предоставляемых в </a:t>
            </a:r>
            <a:r>
              <a:rPr lang="ru-RU" sz="1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беззаявительном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порядке; совершенствование работы по их реализации при осуществлении пенсионного и социального обеспечения граждан, назначению пенсий по данным ИЛС без личной явки гражданина.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Участие в реализации </a:t>
            </a:r>
            <a:r>
              <a:rPr lang="ru-RU" sz="1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пилотных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проектов СФР.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размеров пенсий и социальных выплат. 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инвалидам и ветеранам специальной военной операции; персональное сопровождение участников специальной военной операции в обеспечении ТСР; 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Увеличение доли использования электронного сертификата по обеспечению ТСР и ПОИ.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Оказание услуг по санаторно-курортному лечению и медицинской реабилитации участников специальной военной операции.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Дальнейшее развитие электронного информационного взаимодействия со страхователями и иными партнерами по представлению документов, необходимых для ведения персонифицированного учета и реализации прав граждан на пенсионное и социальное обеспечение.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заблаговременной работы с гражданами </a:t>
            </a:r>
            <a:r>
              <a:rPr lang="ru-RU" sz="1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предпенсионного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возраста, актуализация  индивидуальных лицевых счетов граждан сведениями о пенсионных правах. 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Организация работы  по своевременному  обеспечению  специальными социальными выплатами отдельных категорий медицинских работников.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Назначение пенсии по инвалидности лицам, пребывающим (пребывавшим) в добровольческом  формировании и пенсий по случаю потери кормильца членам их семей, в том числе супругам, занятым уходом за детьми умерших кормильцев до достижения ими возраста 23 лет при условии наличии права на пенсию у ребенка.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Предоставление ежегодной семейной выплаты семьям, имеющим двух и более детей.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Осуществление ежемесячной денежной выплаты женщинам, удостоенным звания "Мать-Героиня" с 01.01.2026 г.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Охват количества лиц, добровольно вступивших в правоотношения по обязательному социальному страхованию на случай временной нетрудоспособности (</a:t>
            </a:r>
            <a:r>
              <a:rPr lang="ru-RU" sz="1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самозанятых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). Мониторинг уплаты страховых взносов. 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контрольных мероприятий по доходной и расходной частям взносов, </a:t>
            </a:r>
            <a:r>
              <a:rPr lang="ru-RU" sz="1500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администрируемых</a:t>
            </a: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Фондом, и сведениям застрахованных лиц со стажем на соответствующих видах работ, представленных страхователями.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Проведение работы по контролю за достоверностью сведений индивидуального (персонифицированного) учета, представленных страхователями.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Взаимодействие с образовательными организациями высшего образования (ВУЗы) по обеспечению возможности подачи заявления о распоряжении средствами материнского семейного капитала  через ВУЗы.</a:t>
            </a:r>
          </a:p>
          <a:p>
            <a:pPr lvl="0" indent="355600" algn="just"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ru-RU" sz="15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Активизация информационно-разъяснительной работы.</a:t>
            </a:r>
            <a:endParaRPr lang="ru-RU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1854361" y="6769080"/>
            <a:ext cx="3679200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1" name="object 17"/>
          <p:cNvPicPr/>
          <p:nvPr/>
        </p:nvPicPr>
        <p:blipFill>
          <a:blip r:embed="rId3" cstate="print"/>
          <a:stretch/>
        </p:blipFill>
        <p:spPr>
          <a:xfrm>
            <a:off x="446041" y="252000"/>
            <a:ext cx="1277280" cy="764280"/>
          </a:xfrm>
          <a:prstGeom prst="rect">
            <a:avLst/>
          </a:prstGeom>
          <a:ln w="9360">
            <a:noFill/>
          </a:ln>
        </p:spPr>
      </p:pic>
      <p:sp>
        <p:nvSpPr>
          <p:cNvPr id="252" name="CustomShape 3"/>
          <p:cNvSpPr/>
          <p:nvPr/>
        </p:nvSpPr>
        <p:spPr>
          <a:xfrm>
            <a:off x="1" y="0"/>
            <a:ext cx="2234160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53" name="object 4"/>
          <p:cNvPicPr/>
          <p:nvPr/>
        </p:nvPicPr>
        <p:blipFill>
          <a:blip r:embed="rId4" cstate="print"/>
          <a:stretch/>
        </p:blipFill>
        <p:spPr>
          <a:xfrm>
            <a:off x="660400" y="0"/>
            <a:ext cx="726841" cy="9144000"/>
          </a:xfrm>
          <a:prstGeom prst="rect">
            <a:avLst/>
          </a:prstGeom>
          <a:ln w="9360">
            <a:noFill/>
          </a:ln>
        </p:spPr>
      </p:pic>
      <p:sp>
        <p:nvSpPr>
          <p:cNvPr id="254" name="CustomShape 4"/>
          <p:cNvSpPr/>
          <p:nvPr/>
        </p:nvSpPr>
        <p:spPr>
          <a:xfrm>
            <a:off x="2793962" y="457201"/>
            <a:ext cx="11095920" cy="916304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Динамика общей численности пенсионеров и численности </a:t>
            </a:r>
            <a:endParaRPr lang="ru-RU" sz="25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работающих пенсионеров (чел.)</a:t>
            </a:r>
            <a:endParaRPr lang="ru-RU" sz="2500" spc="-2" dirty="0">
              <a:latin typeface="Arial"/>
            </a:endParaRPr>
          </a:p>
        </p:txBody>
      </p:sp>
      <p:sp>
        <p:nvSpPr>
          <p:cNvPr id="256" name="CustomShape 6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85CD9CE8-6DFE-4822-9931-7D08DECB2A6D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6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72369877"/>
              </p:ext>
            </p:extLst>
          </p:nvPr>
        </p:nvGraphicFramePr>
        <p:xfrm>
          <a:off x="2260600" y="1524000"/>
          <a:ext cx="12728058" cy="7168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CustomShape 5"/>
          <p:cNvSpPr/>
          <p:nvPr/>
        </p:nvSpPr>
        <p:spPr>
          <a:xfrm>
            <a:off x="11023600" y="3581400"/>
            <a:ext cx="44196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200" spc="-2" dirty="0">
                <a:solidFill>
                  <a:srgbClr val="000000"/>
                </a:solidFill>
                <a:latin typeface="Times New Roman"/>
                <a:ea typeface="DejaVu Sans"/>
              </a:rPr>
              <a:t>Удельный вес работающих пенсионеров на </a:t>
            </a:r>
            <a:r>
              <a:rPr lang="ru-RU" sz="2200" spc="-2" dirty="0" smtClean="0">
                <a:solidFill>
                  <a:srgbClr val="000000"/>
                </a:solidFill>
                <a:latin typeface="Times New Roman"/>
                <a:ea typeface="DejaVu Sans"/>
              </a:rPr>
              <a:t>31.12.2025 </a:t>
            </a:r>
            <a:r>
              <a:rPr lang="ru-RU" sz="2200" spc="-2" dirty="0">
                <a:solidFill>
                  <a:srgbClr val="000000"/>
                </a:solidFill>
                <a:latin typeface="Times New Roman"/>
                <a:ea typeface="DejaVu Sans"/>
              </a:rPr>
              <a:t>г. – </a:t>
            </a:r>
            <a:r>
              <a:rPr lang="ru-RU" sz="2200" spc="-2" dirty="0" smtClean="0">
                <a:solidFill>
                  <a:srgbClr val="000000"/>
                </a:solidFill>
                <a:latin typeface="Times New Roman"/>
                <a:ea typeface="DejaVu Sans"/>
              </a:rPr>
              <a:t>16,0%</a:t>
            </a:r>
            <a:endParaRPr lang="ru-RU" sz="2200" spc="-2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">
            <a:extLst>
              <a:ext uri="{FF2B5EF4-FFF2-40B4-BE49-F238E27FC236}">
                <a16:creationId xmlns:a16="http://schemas.microsoft.com/office/drawing/2014/main" xmlns="" id="{52A987F7-D57E-BB41-B3EA-950F84B4CD3E}"/>
              </a:ext>
            </a:extLst>
          </p:cNvPr>
          <p:cNvSpPr/>
          <p:nvPr/>
        </p:nvSpPr>
        <p:spPr>
          <a:xfrm>
            <a:off x="1422400" y="6400800"/>
            <a:ext cx="3581401" cy="2743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</a:path>
              <a:path w="6226810" h="4394200"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</a:path>
              <a:path w="6226810" h="4394200"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xmlns="" id="{BDF85312-D25B-9B40-ADC3-61FC7DB3A4EC}"/>
              </a:ext>
            </a:extLst>
          </p:cNvPr>
          <p:cNvSpPr/>
          <p:nvPr/>
        </p:nvSpPr>
        <p:spPr>
          <a:xfrm>
            <a:off x="10109203" y="7013"/>
            <a:ext cx="6146846" cy="3955387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</a:path>
              <a:path w="6303009" h="5105400"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</a:path>
              <a:path w="6303009" h="5105400"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3">
            <a:extLst>
              <a:ext uri="{FF2B5EF4-FFF2-40B4-BE49-F238E27FC236}"/>
            </a:extLst>
          </p:cNvPr>
          <p:cNvSpPr/>
          <p:nvPr/>
        </p:nvSpPr>
        <p:spPr>
          <a:xfrm>
            <a:off x="-25401" y="0"/>
            <a:ext cx="1944512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7" name="object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12" y="59268"/>
            <a:ext cx="730955" cy="908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22599" y="1828800"/>
            <a:ext cx="9982201" cy="3046990"/>
          </a:xfrm>
          <a:prstGeom prst="rect">
            <a:avLst/>
          </a:prstGeom>
        </p:spPr>
        <p:txBody>
          <a:bodyPr wrap="square" lIns="91440" tIns="45721" rIns="91440" bIns="4572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заботимся о благополучии </a:t>
            </a:r>
          </a:p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каждого человека,  </a:t>
            </a:r>
          </a:p>
          <a:p>
            <a:pPr algn="ctr"/>
            <a:r>
              <a:rPr lang="ru-RU" sz="32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Реализуя социальную политику государства, обеспечиваем простоту и удобство получения гражданами мер социальной поддержки на основе современных технологий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98999" y="609602"/>
            <a:ext cx="6934201" cy="661722"/>
          </a:xfrm>
          <a:prstGeom prst="rect">
            <a:avLst/>
          </a:prstGeom>
        </p:spPr>
        <p:txBody>
          <a:bodyPr wrap="square" lIns="91440" tIns="45721" rIns="91440" bIns="4572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7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МИССИЯ СОЦИАЛЬНОГО ФОНДА</a:t>
            </a:r>
            <a:endParaRPr lang="ru-RU" sz="37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Рисунок 3" descr="Facebook-Timeline-Template----111111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4200" y="5334000"/>
            <a:ext cx="7239001" cy="303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741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2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3"/>
          <p:cNvSpPr/>
          <p:nvPr/>
        </p:nvSpPr>
        <p:spPr>
          <a:xfrm>
            <a:off x="-25561" y="0"/>
            <a:ext cx="2070361" cy="914004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61" name="object 4"/>
          <p:cNvPicPr/>
          <p:nvPr/>
        </p:nvPicPr>
        <p:blipFill>
          <a:blip r:embed="rId3" cstate="print"/>
          <a:stretch/>
        </p:blipFill>
        <p:spPr>
          <a:xfrm>
            <a:off x="959399" y="0"/>
            <a:ext cx="726841" cy="9140040"/>
          </a:xfrm>
          <a:prstGeom prst="rect">
            <a:avLst/>
          </a:prstGeom>
          <a:ln w="9360">
            <a:noFill/>
          </a:ln>
        </p:spPr>
      </p:pic>
      <p:sp>
        <p:nvSpPr>
          <p:cNvPr id="262" name="CustomShape 4"/>
          <p:cNvSpPr/>
          <p:nvPr/>
        </p:nvSpPr>
        <p:spPr>
          <a:xfrm>
            <a:off x="2641681" y="609481"/>
            <a:ext cx="11934000" cy="53158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5079" tIns="72721" rIns="145079" bIns="72721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500" b="1" spc="-2" dirty="0">
                <a:solidFill>
                  <a:srgbClr val="FFFFFF"/>
                </a:solidFill>
                <a:latin typeface="Times New Roman"/>
                <a:ea typeface="DejaVu Sans"/>
              </a:rPr>
              <a:t>Динамика средних размеров страховых пенсий по категориям получателей, руб.</a:t>
            </a:r>
            <a:endParaRPr lang="ru-RU" sz="2500" spc="-2" dirty="0">
              <a:latin typeface="Arial"/>
            </a:endParaRPr>
          </a:p>
        </p:txBody>
      </p:sp>
      <p:sp>
        <p:nvSpPr>
          <p:cNvPr id="263" name="CustomShape 5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099E0693-A14B-4912-86DD-CCE0E887E8E0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7</a:t>
            </a:fld>
            <a:endParaRPr lang="ru-RU" sz="1900" spc="-2" dirty="0">
              <a:latin typeface="Arial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2947904"/>
              </p:ext>
            </p:extLst>
          </p:nvPr>
        </p:nvGraphicFramePr>
        <p:xfrm>
          <a:off x="2565400" y="1295400"/>
          <a:ext cx="11781681" cy="71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574800" y="6769800"/>
            <a:ext cx="4353840" cy="237420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7" name="CustomShape 2"/>
          <p:cNvSpPr/>
          <p:nvPr/>
        </p:nvSpPr>
        <p:spPr>
          <a:xfrm>
            <a:off x="10947241" y="0"/>
            <a:ext cx="5307840" cy="389808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-64800" y="0"/>
            <a:ext cx="2073600" cy="914328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9" name="object 4"/>
          <p:cNvPicPr/>
          <p:nvPr/>
        </p:nvPicPr>
        <p:blipFill>
          <a:blip r:embed="rId3" cstate="print"/>
          <a:stretch/>
        </p:blipFill>
        <p:spPr>
          <a:xfrm>
            <a:off x="431800" y="720"/>
            <a:ext cx="730080" cy="9143280"/>
          </a:xfrm>
          <a:prstGeom prst="rect">
            <a:avLst/>
          </a:prstGeom>
          <a:ln w="9360">
            <a:noFill/>
          </a:ln>
        </p:spPr>
      </p:pic>
      <p:sp>
        <p:nvSpPr>
          <p:cNvPr id="150" name="CustomShape 4"/>
          <p:cNvSpPr/>
          <p:nvPr/>
        </p:nvSpPr>
        <p:spPr>
          <a:xfrm>
            <a:off x="2489041" y="609480"/>
            <a:ext cx="11533680" cy="51485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8879" tIns="64440" rIns="128879" bIns="64440">
            <a:spAutoFit/>
          </a:bodyPr>
          <a:lstStyle/>
          <a:p>
            <a:pPr algn="ctr"/>
            <a:r>
              <a:rPr lang="ru-RU" sz="2500" b="1" spc="-2" dirty="0">
                <a:solidFill>
                  <a:schemeClr val="bg1"/>
                </a:solidFill>
                <a:latin typeface="Times New Roman"/>
              </a:rPr>
              <a:t>Соотношение основных показателей пенсионного обеспечения</a:t>
            </a:r>
            <a:endParaRPr lang="ru-RU" sz="2500" spc="-2" dirty="0">
              <a:solidFill>
                <a:schemeClr val="bg1"/>
              </a:solidFill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11649962" y="8475120"/>
            <a:ext cx="3792240" cy="486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/>
            <a:fld id="{27234306-DE1E-470C-B4CC-C2E6A7DCB35C}" type="slidenum">
              <a:rPr lang="ru-RU" sz="1900" spc="-2">
                <a:solidFill>
                  <a:srgbClr val="8B8B8B"/>
                </a:solidFill>
                <a:latin typeface="Calibri"/>
              </a:rPr>
              <a:pPr algn="r"/>
              <a:t>8</a:t>
            </a:fld>
            <a:endParaRPr lang="ru-RU" sz="1900" spc="-2" dirty="0">
              <a:solidFill>
                <a:prstClr val="black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1119654"/>
              </p:ext>
            </p:extLst>
          </p:nvPr>
        </p:nvGraphicFramePr>
        <p:xfrm>
          <a:off x="1574800" y="1295400"/>
          <a:ext cx="13106400" cy="693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34092560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1854360" y="6769080"/>
            <a:ext cx="4350601" cy="2370960"/>
          </a:xfrm>
          <a:custGeom>
            <a:avLst/>
            <a:gdLst/>
            <a:ahLst/>
            <a:cxnLst/>
            <a:rect l="l" t="t" r="r" b="b"/>
            <a:pathLst>
              <a:path w="6226810" h="4394200">
                <a:moveTo>
                  <a:pt x="6036116" y="1600200"/>
                </a:moveTo>
                <a:lnTo>
                  <a:pt x="4322374" y="1600200"/>
                </a:lnTo>
                <a:lnTo>
                  <a:pt x="4384865" y="1612900"/>
                </a:lnTo>
                <a:lnTo>
                  <a:pt x="4504556" y="1612900"/>
                </a:lnTo>
                <a:lnTo>
                  <a:pt x="4617041" y="1638300"/>
                </a:lnTo>
                <a:lnTo>
                  <a:pt x="4670524" y="1638300"/>
                </a:lnTo>
                <a:lnTo>
                  <a:pt x="4771858" y="1663700"/>
                </a:lnTo>
                <a:lnTo>
                  <a:pt x="4819664" y="1676400"/>
                </a:lnTo>
                <a:lnTo>
                  <a:pt x="4865532" y="1701800"/>
                </a:lnTo>
                <a:lnTo>
                  <a:pt x="4909439" y="1714500"/>
                </a:lnTo>
                <a:lnTo>
                  <a:pt x="4951363" y="1739900"/>
                </a:lnTo>
                <a:lnTo>
                  <a:pt x="4991281" y="1752600"/>
                </a:lnTo>
                <a:lnTo>
                  <a:pt x="5029170" y="1778000"/>
                </a:lnTo>
                <a:lnTo>
                  <a:pt x="5065008" y="1803400"/>
                </a:lnTo>
                <a:lnTo>
                  <a:pt x="5098772" y="1828800"/>
                </a:lnTo>
                <a:lnTo>
                  <a:pt x="5130438" y="1854200"/>
                </a:lnTo>
                <a:lnTo>
                  <a:pt x="5159986" y="1879600"/>
                </a:lnTo>
                <a:lnTo>
                  <a:pt x="5212631" y="1943100"/>
                </a:lnTo>
                <a:lnTo>
                  <a:pt x="5239335" y="1981200"/>
                </a:lnTo>
                <a:lnTo>
                  <a:pt x="5263154" y="2019300"/>
                </a:lnTo>
                <a:lnTo>
                  <a:pt x="5284069" y="2057400"/>
                </a:lnTo>
                <a:lnTo>
                  <a:pt x="5302057" y="2095500"/>
                </a:lnTo>
                <a:lnTo>
                  <a:pt x="5317097" y="2146300"/>
                </a:lnTo>
                <a:lnTo>
                  <a:pt x="5329170" y="2197100"/>
                </a:lnTo>
                <a:lnTo>
                  <a:pt x="5338254" y="2235200"/>
                </a:lnTo>
                <a:lnTo>
                  <a:pt x="5344328" y="2286000"/>
                </a:lnTo>
                <a:lnTo>
                  <a:pt x="5347372" y="2336800"/>
                </a:lnTo>
                <a:lnTo>
                  <a:pt x="5347364" y="2387600"/>
                </a:lnTo>
                <a:lnTo>
                  <a:pt x="5344284" y="2438400"/>
                </a:lnTo>
                <a:lnTo>
                  <a:pt x="5338111" y="2501900"/>
                </a:lnTo>
                <a:lnTo>
                  <a:pt x="5328824" y="2552700"/>
                </a:lnTo>
                <a:lnTo>
                  <a:pt x="5316402" y="2603500"/>
                </a:lnTo>
                <a:lnTo>
                  <a:pt x="5302557" y="2654300"/>
                </a:lnTo>
                <a:lnTo>
                  <a:pt x="5286285" y="2692400"/>
                </a:lnTo>
                <a:lnTo>
                  <a:pt x="5267683" y="2743200"/>
                </a:lnTo>
                <a:lnTo>
                  <a:pt x="5246847" y="2781300"/>
                </a:lnTo>
                <a:lnTo>
                  <a:pt x="5223873" y="2832100"/>
                </a:lnTo>
                <a:lnTo>
                  <a:pt x="5198858" y="2870200"/>
                </a:lnTo>
                <a:lnTo>
                  <a:pt x="5171897" y="2908300"/>
                </a:lnTo>
                <a:lnTo>
                  <a:pt x="5143087" y="2946400"/>
                </a:lnTo>
                <a:lnTo>
                  <a:pt x="5112524" y="2984500"/>
                </a:lnTo>
                <a:lnTo>
                  <a:pt x="5080303" y="3009900"/>
                </a:lnTo>
                <a:lnTo>
                  <a:pt x="5046523" y="3048000"/>
                </a:lnTo>
                <a:lnTo>
                  <a:pt x="5011277" y="3073400"/>
                </a:lnTo>
                <a:lnTo>
                  <a:pt x="4974664" y="3111500"/>
                </a:lnTo>
                <a:lnTo>
                  <a:pt x="4936778" y="3136900"/>
                </a:lnTo>
                <a:lnTo>
                  <a:pt x="4897716" y="3162300"/>
                </a:lnTo>
                <a:lnTo>
                  <a:pt x="4857575" y="3187700"/>
                </a:lnTo>
                <a:lnTo>
                  <a:pt x="4816450" y="3213100"/>
                </a:lnTo>
                <a:lnTo>
                  <a:pt x="4774438" y="3238500"/>
                </a:lnTo>
                <a:lnTo>
                  <a:pt x="4731634" y="3251200"/>
                </a:lnTo>
                <a:lnTo>
                  <a:pt x="4688136" y="3276600"/>
                </a:lnTo>
                <a:lnTo>
                  <a:pt x="4417938" y="3352800"/>
                </a:lnTo>
                <a:lnTo>
                  <a:pt x="4372268" y="3352800"/>
                </a:lnTo>
                <a:lnTo>
                  <a:pt x="4326673" y="3365500"/>
                </a:lnTo>
                <a:lnTo>
                  <a:pt x="3403922" y="3365500"/>
                </a:lnTo>
                <a:lnTo>
                  <a:pt x="2695527" y="4394200"/>
                </a:lnTo>
                <a:lnTo>
                  <a:pt x="3762512" y="4394200"/>
                </a:lnTo>
                <a:lnTo>
                  <a:pt x="3866126" y="4254500"/>
                </a:lnTo>
                <a:lnTo>
                  <a:pt x="4250081" y="4254500"/>
                </a:lnTo>
                <a:lnTo>
                  <a:pt x="4308077" y="4241800"/>
                </a:lnTo>
                <a:lnTo>
                  <a:pt x="4421686" y="4241800"/>
                </a:lnTo>
                <a:lnTo>
                  <a:pt x="4477293" y="4229100"/>
                </a:lnTo>
                <a:lnTo>
                  <a:pt x="4532096" y="4229100"/>
                </a:lnTo>
                <a:lnTo>
                  <a:pt x="4793928" y="4165600"/>
                </a:lnTo>
                <a:lnTo>
                  <a:pt x="4941151" y="4127500"/>
                </a:lnTo>
                <a:lnTo>
                  <a:pt x="4988558" y="4102100"/>
                </a:lnTo>
                <a:lnTo>
                  <a:pt x="5035124" y="4089400"/>
                </a:lnTo>
                <a:lnTo>
                  <a:pt x="5080847" y="4064000"/>
                </a:lnTo>
                <a:lnTo>
                  <a:pt x="5125723" y="4051300"/>
                </a:lnTo>
                <a:lnTo>
                  <a:pt x="5169748" y="4025900"/>
                </a:lnTo>
                <a:lnTo>
                  <a:pt x="5212918" y="4000500"/>
                </a:lnTo>
                <a:lnTo>
                  <a:pt x="5255231" y="3975100"/>
                </a:lnTo>
                <a:lnTo>
                  <a:pt x="5296681" y="3949700"/>
                </a:lnTo>
                <a:lnTo>
                  <a:pt x="5337266" y="3924300"/>
                </a:lnTo>
                <a:lnTo>
                  <a:pt x="5376982" y="3898900"/>
                </a:lnTo>
                <a:lnTo>
                  <a:pt x="5415826" y="3873500"/>
                </a:lnTo>
                <a:lnTo>
                  <a:pt x="5453793" y="3848100"/>
                </a:lnTo>
                <a:lnTo>
                  <a:pt x="5490880" y="3822700"/>
                </a:lnTo>
                <a:lnTo>
                  <a:pt x="5527084" y="3797300"/>
                </a:lnTo>
                <a:lnTo>
                  <a:pt x="5562401" y="3759200"/>
                </a:lnTo>
                <a:lnTo>
                  <a:pt x="5596827" y="3733800"/>
                </a:lnTo>
                <a:lnTo>
                  <a:pt x="5630358" y="3708400"/>
                </a:lnTo>
                <a:lnTo>
                  <a:pt x="5662991" y="3670300"/>
                </a:lnTo>
                <a:lnTo>
                  <a:pt x="5694723" y="3644900"/>
                </a:lnTo>
                <a:lnTo>
                  <a:pt x="5725549" y="3606800"/>
                </a:lnTo>
                <a:lnTo>
                  <a:pt x="5755466" y="3581400"/>
                </a:lnTo>
                <a:lnTo>
                  <a:pt x="5784471" y="3543300"/>
                </a:lnTo>
                <a:lnTo>
                  <a:pt x="5812559" y="3505200"/>
                </a:lnTo>
                <a:lnTo>
                  <a:pt x="5839728" y="3479800"/>
                </a:lnTo>
                <a:lnTo>
                  <a:pt x="5865973" y="3441700"/>
                </a:lnTo>
                <a:lnTo>
                  <a:pt x="5891291" y="3403600"/>
                </a:lnTo>
                <a:lnTo>
                  <a:pt x="5915678" y="3365500"/>
                </a:lnTo>
                <a:lnTo>
                  <a:pt x="5939131" y="3340100"/>
                </a:lnTo>
                <a:lnTo>
                  <a:pt x="5961646" y="3302000"/>
                </a:lnTo>
                <a:lnTo>
                  <a:pt x="5983219" y="3263900"/>
                </a:lnTo>
                <a:lnTo>
                  <a:pt x="6003847" y="3225800"/>
                </a:lnTo>
                <a:lnTo>
                  <a:pt x="6023526" y="3187700"/>
                </a:lnTo>
                <a:lnTo>
                  <a:pt x="6042253" y="3149600"/>
                </a:lnTo>
                <a:lnTo>
                  <a:pt x="6060023" y="3124200"/>
                </a:lnTo>
                <a:lnTo>
                  <a:pt x="6076833" y="3086100"/>
                </a:lnTo>
                <a:lnTo>
                  <a:pt x="6092681" y="3048000"/>
                </a:lnTo>
                <a:lnTo>
                  <a:pt x="6107561" y="3009900"/>
                </a:lnTo>
                <a:lnTo>
                  <a:pt x="6121470" y="2971800"/>
                </a:lnTo>
                <a:lnTo>
                  <a:pt x="6134405" y="2933700"/>
                </a:lnTo>
                <a:lnTo>
                  <a:pt x="6146362" y="2895600"/>
                </a:lnTo>
                <a:lnTo>
                  <a:pt x="6157337" y="2857500"/>
                </a:lnTo>
                <a:lnTo>
                  <a:pt x="6167328" y="2819400"/>
                </a:lnTo>
                <a:lnTo>
                  <a:pt x="6179573" y="2768600"/>
                </a:lnTo>
                <a:lnTo>
                  <a:pt x="6190396" y="2717800"/>
                </a:lnTo>
                <a:lnTo>
                  <a:pt x="6199800" y="2667000"/>
                </a:lnTo>
                <a:lnTo>
                  <a:pt x="6207791" y="2628900"/>
                </a:lnTo>
                <a:lnTo>
                  <a:pt x="6214374" y="2578100"/>
                </a:lnTo>
                <a:lnTo>
                  <a:pt x="6219554" y="2527300"/>
                </a:lnTo>
                <a:lnTo>
                  <a:pt x="6223335" y="2476500"/>
                </a:lnTo>
                <a:lnTo>
                  <a:pt x="6225723" y="2425700"/>
                </a:lnTo>
                <a:lnTo>
                  <a:pt x="6226723" y="2374900"/>
                </a:lnTo>
                <a:lnTo>
                  <a:pt x="6226339" y="2324100"/>
                </a:lnTo>
                <a:lnTo>
                  <a:pt x="6224577" y="2273300"/>
                </a:lnTo>
                <a:lnTo>
                  <a:pt x="6221441" y="2235200"/>
                </a:lnTo>
                <a:lnTo>
                  <a:pt x="6216937" y="2184400"/>
                </a:lnTo>
                <a:lnTo>
                  <a:pt x="6211069" y="2133600"/>
                </a:lnTo>
                <a:lnTo>
                  <a:pt x="6203843" y="2082800"/>
                </a:lnTo>
                <a:lnTo>
                  <a:pt x="6195264" y="2044700"/>
                </a:lnTo>
                <a:lnTo>
                  <a:pt x="6185335" y="1993900"/>
                </a:lnTo>
                <a:lnTo>
                  <a:pt x="6174063" y="1943100"/>
                </a:lnTo>
                <a:lnTo>
                  <a:pt x="6161453" y="1905000"/>
                </a:lnTo>
                <a:lnTo>
                  <a:pt x="6147509" y="1854200"/>
                </a:lnTo>
                <a:lnTo>
                  <a:pt x="6132236" y="1816100"/>
                </a:lnTo>
                <a:lnTo>
                  <a:pt x="6115639" y="1765300"/>
                </a:lnTo>
                <a:lnTo>
                  <a:pt x="6097724" y="1727200"/>
                </a:lnTo>
                <a:lnTo>
                  <a:pt x="6078495" y="1676400"/>
                </a:lnTo>
                <a:lnTo>
                  <a:pt x="6057957" y="1638300"/>
                </a:lnTo>
                <a:lnTo>
                  <a:pt x="6036116" y="1600200"/>
                </a:lnTo>
                <a:close/>
                <a:moveTo>
                  <a:pt x="3639253" y="0"/>
                </a:moveTo>
                <a:lnTo>
                  <a:pt x="2572161" y="0"/>
                </a:lnTo>
                <a:lnTo>
                  <a:pt x="2072619" y="723900"/>
                </a:lnTo>
                <a:lnTo>
                  <a:pt x="1490780" y="723900"/>
                </a:lnTo>
                <a:lnTo>
                  <a:pt x="1432793" y="736600"/>
                </a:lnTo>
                <a:lnTo>
                  <a:pt x="1375844" y="736600"/>
                </a:lnTo>
                <a:lnTo>
                  <a:pt x="1211190" y="774700"/>
                </a:lnTo>
                <a:lnTo>
                  <a:pt x="1158358" y="774700"/>
                </a:lnTo>
                <a:lnTo>
                  <a:pt x="1106545" y="787400"/>
                </a:lnTo>
                <a:lnTo>
                  <a:pt x="1055748" y="812800"/>
                </a:lnTo>
                <a:lnTo>
                  <a:pt x="909420" y="850900"/>
                </a:lnTo>
                <a:lnTo>
                  <a:pt x="862652" y="876300"/>
                </a:lnTo>
                <a:lnTo>
                  <a:pt x="816882" y="901700"/>
                </a:lnTo>
                <a:lnTo>
                  <a:pt x="772106" y="914400"/>
                </a:lnTo>
                <a:lnTo>
                  <a:pt x="728321" y="939800"/>
                </a:lnTo>
                <a:lnTo>
                  <a:pt x="685523" y="965200"/>
                </a:lnTo>
                <a:lnTo>
                  <a:pt x="643708" y="990600"/>
                </a:lnTo>
                <a:lnTo>
                  <a:pt x="602873" y="1003300"/>
                </a:lnTo>
                <a:lnTo>
                  <a:pt x="563014" y="1028700"/>
                </a:lnTo>
                <a:lnTo>
                  <a:pt x="524128" y="1066800"/>
                </a:lnTo>
                <a:lnTo>
                  <a:pt x="486210" y="1092200"/>
                </a:lnTo>
                <a:lnTo>
                  <a:pt x="449257" y="1117600"/>
                </a:lnTo>
                <a:lnTo>
                  <a:pt x="413266" y="1143000"/>
                </a:lnTo>
                <a:lnTo>
                  <a:pt x="378232" y="1168400"/>
                </a:lnTo>
                <a:lnTo>
                  <a:pt x="344153" y="1206500"/>
                </a:lnTo>
                <a:lnTo>
                  <a:pt x="311024" y="1231900"/>
                </a:lnTo>
                <a:lnTo>
                  <a:pt x="278842" y="1270000"/>
                </a:lnTo>
                <a:lnTo>
                  <a:pt x="247603" y="1295400"/>
                </a:lnTo>
                <a:lnTo>
                  <a:pt x="217303" y="1333500"/>
                </a:lnTo>
                <a:lnTo>
                  <a:pt x="187940" y="1358900"/>
                </a:lnTo>
                <a:lnTo>
                  <a:pt x="159508" y="1397000"/>
                </a:lnTo>
                <a:lnTo>
                  <a:pt x="132006" y="1435100"/>
                </a:lnTo>
                <a:lnTo>
                  <a:pt x="105428" y="1460500"/>
                </a:lnTo>
                <a:lnTo>
                  <a:pt x="79771" y="1498600"/>
                </a:lnTo>
                <a:lnTo>
                  <a:pt x="55032" y="1536700"/>
                </a:lnTo>
                <a:lnTo>
                  <a:pt x="31207" y="1562100"/>
                </a:lnTo>
                <a:lnTo>
                  <a:pt x="8292" y="1600200"/>
                </a:lnTo>
                <a:lnTo>
                  <a:pt x="0" y="1612900"/>
                </a:lnTo>
                <a:lnTo>
                  <a:pt x="0" y="3530600"/>
                </a:lnTo>
                <a:lnTo>
                  <a:pt x="2860" y="3530600"/>
                </a:lnTo>
                <a:lnTo>
                  <a:pt x="31145" y="3568700"/>
                </a:lnTo>
                <a:lnTo>
                  <a:pt x="50455" y="3594100"/>
                </a:lnTo>
                <a:lnTo>
                  <a:pt x="92176" y="3644900"/>
                </a:lnTo>
                <a:lnTo>
                  <a:pt x="138186" y="3695700"/>
                </a:lnTo>
                <a:lnTo>
                  <a:pt x="188670" y="3746500"/>
                </a:lnTo>
                <a:lnTo>
                  <a:pt x="243812" y="3797300"/>
                </a:lnTo>
                <a:lnTo>
                  <a:pt x="273186" y="3822700"/>
                </a:lnTo>
                <a:lnTo>
                  <a:pt x="303795" y="3848100"/>
                </a:lnTo>
                <a:lnTo>
                  <a:pt x="335659" y="3873500"/>
                </a:lnTo>
                <a:lnTo>
                  <a:pt x="368804" y="3886200"/>
                </a:lnTo>
                <a:lnTo>
                  <a:pt x="403250" y="3911600"/>
                </a:lnTo>
                <a:lnTo>
                  <a:pt x="439023" y="3937000"/>
                </a:lnTo>
                <a:lnTo>
                  <a:pt x="476144" y="3962400"/>
                </a:lnTo>
                <a:lnTo>
                  <a:pt x="514636" y="3987800"/>
                </a:lnTo>
                <a:lnTo>
                  <a:pt x="554523" y="4000500"/>
                </a:lnTo>
                <a:lnTo>
                  <a:pt x="595828" y="4025900"/>
                </a:lnTo>
                <a:lnTo>
                  <a:pt x="638574" y="4038600"/>
                </a:lnTo>
                <a:lnTo>
                  <a:pt x="682783" y="4064000"/>
                </a:lnTo>
                <a:lnTo>
                  <a:pt x="728479" y="4076700"/>
                </a:lnTo>
                <a:lnTo>
                  <a:pt x="775684" y="4102100"/>
                </a:lnTo>
                <a:lnTo>
                  <a:pt x="824423" y="4114800"/>
                </a:lnTo>
                <a:lnTo>
                  <a:pt x="874717" y="4140200"/>
                </a:lnTo>
                <a:lnTo>
                  <a:pt x="926590" y="4152900"/>
                </a:lnTo>
                <a:lnTo>
                  <a:pt x="1035165" y="4178300"/>
                </a:lnTo>
                <a:lnTo>
                  <a:pt x="1210443" y="4216400"/>
                </a:lnTo>
                <a:lnTo>
                  <a:pt x="1272273" y="4216400"/>
                </a:lnTo>
                <a:lnTo>
                  <a:pt x="1335842" y="4229100"/>
                </a:lnTo>
                <a:lnTo>
                  <a:pt x="1401175" y="4229100"/>
                </a:lnTo>
                <a:lnTo>
                  <a:pt x="1468293" y="4241800"/>
                </a:lnTo>
                <a:lnTo>
                  <a:pt x="2269393" y="4241800"/>
                </a:lnTo>
                <a:lnTo>
                  <a:pt x="2885470" y="3365500"/>
                </a:lnTo>
                <a:lnTo>
                  <a:pt x="1493165" y="3365500"/>
                </a:lnTo>
                <a:lnTo>
                  <a:pt x="1434211" y="3352800"/>
                </a:lnTo>
                <a:lnTo>
                  <a:pt x="1377056" y="3352800"/>
                </a:lnTo>
                <a:lnTo>
                  <a:pt x="1268238" y="3327400"/>
                </a:lnTo>
                <a:lnTo>
                  <a:pt x="1166893" y="3302000"/>
                </a:lnTo>
                <a:lnTo>
                  <a:pt x="1119080" y="3289300"/>
                </a:lnTo>
                <a:lnTo>
                  <a:pt x="1073204" y="3276600"/>
                </a:lnTo>
                <a:lnTo>
                  <a:pt x="1029289" y="3251200"/>
                </a:lnTo>
                <a:lnTo>
                  <a:pt x="987357" y="3238500"/>
                </a:lnTo>
                <a:lnTo>
                  <a:pt x="947430" y="3213100"/>
                </a:lnTo>
                <a:lnTo>
                  <a:pt x="909533" y="3200400"/>
                </a:lnTo>
                <a:lnTo>
                  <a:pt x="873687" y="3175000"/>
                </a:lnTo>
                <a:lnTo>
                  <a:pt x="839916" y="3149600"/>
                </a:lnTo>
                <a:lnTo>
                  <a:pt x="808243" y="3124200"/>
                </a:lnTo>
                <a:lnTo>
                  <a:pt x="778690" y="3098800"/>
                </a:lnTo>
                <a:lnTo>
                  <a:pt x="751281" y="3060700"/>
                </a:lnTo>
                <a:lnTo>
                  <a:pt x="726038" y="3035300"/>
                </a:lnTo>
                <a:lnTo>
                  <a:pt x="699364" y="2997200"/>
                </a:lnTo>
                <a:lnTo>
                  <a:pt x="675571" y="2959100"/>
                </a:lnTo>
                <a:lnTo>
                  <a:pt x="654678" y="2921000"/>
                </a:lnTo>
                <a:lnTo>
                  <a:pt x="636708" y="2870200"/>
                </a:lnTo>
                <a:lnTo>
                  <a:pt x="621682" y="2832100"/>
                </a:lnTo>
                <a:lnTo>
                  <a:pt x="609620" y="2781300"/>
                </a:lnTo>
                <a:lnTo>
                  <a:pt x="600545" y="2730500"/>
                </a:lnTo>
                <a:lnTo>
                  <a:pt x="594476" y="2679700"/>
                </a:lnTo>
                <a:lnTo>
                  <a:pt x="591435" y="2628900"/>
                </a:lnTo>
                <a:lnTo>
                  <a:pt x="591444" y="2578100"/>
                </a:lnTo>
                <a:lnTo>
                  <a:pt x="594523" y="2527300"/>
                </a:lnTo>
                <a:lnTo>
                  <a:pt x="600693" y="2476500"/>
                </a:lnTo>
                <a:lnTo>
                  <a:pt x="609976" y="2425700"/>
                </a:lnTo>
                <a:lnTo>
                  <a:pt x="622393" y="2374900"/>
                </a:lnTo>
                <a:lnTo>
                  <a:pt x="632752" y="2336800"/>
                </a:lnTo>
                <a:lnTo>
                  <a:pt x="644657" y="2298700"/>
                </a:lnTo>
                <a:lnTo>
                  <a:pt x="658127" y="2260600"/>
                </a:lnTo>
                <a:lnTo>
                  <a:pt x="673175" y="2222500"/>
                </a:lnTo>
                <a:lnTo>
                  <a:pt x="689819" y="2184400"/>
                </a:lnTo>
                <a:lnTo>
                  <a:pt x="708075" y="2146300"/>
                </a:lnTo>
                <a:lnTo>
                  <a:pt x="727957" y="2108200"/>
                </a:lnTo>
                <a:lnTo>
                  <a:pt x="749483" y="2070100"/>
                </a:lnTo>
                <a:lnTo>
                  <a:pt x="772668" y="2044700"/>
                </a:lnTo>
                <a:lnTo>
                  <a:pt x="797527" y="2006600"/>
                </a:lnTo>
                <a:lnTo>
                  <a:pt x="824078" y="1968500"/>
                </a:lnTo>
                <a:lnTo>
                  <a:pt x="852336" y="1943100"/>
                </a:lnTo>
                <a:lnTo>
                  <a:pt x="882316" y="1905000"/>
                </a:lnTo>
                <a:lnTo>
                  <a:pt x="914035" y="1879600"/>
                </a:lnTo>
                <a:lnTo>
                  <a:pt x="947509" y="1841500"/>
                </a:lnTo>
                <a:lnTo>
                  <a:pt x="982753" y="1816100"/>
                </a:lnTo>
                <a:lnTo>
                  <a:pt x="1019784" y="1790700"/>
                </a:lnTo>
                <a:lnTo>
                  <a:pt x="1058617" y="1765300"/>
                </a:lnTo>
                <a:lnTo>
                  <a:pt x="1099269" y="1739900"/>
                </a:lnTo>
                <a:lnTo>
                  <a:pt x="1141755" y="1714500"/>
                </a:lnTo>
                <a:lnTo>
                  <a:pt x="1186091" y="1701800"/>
                </a:lnTo>
                <a:lnTo>
                  <a:pt x="1232293" y="1676400"/>
                </a:lnTo>
                <a:lnTo>
                  <a:pt x="1280378" y="1663700"/>
                </a:lnTo>
                <a:lnTo>
                  <a:pt x="1382257" y="1638300"/>
                </a:lnTo>
                <a:lnTo>
                  <a:pt x="1491856" y="1612900"/>
                </a:lnTo>
                <a:lnTo>
                  <a:pt x="1549590" y="1600200"/>
                </a:lnTo>
                <a:lnTo>
                  <a:pt x="2534721" y="1600200"/>
                </a:lnTo>
                <a:lnTo>
                  <a:pt x="3639253" y="0"/>
                </a:lnTo>
                <a:close/>
                <a:moveTo>
                  <a:pt x="4401513" y="723900"/>
                </a:moveTo>
                <a:lnTo>
                  <a:pt x="3669403" y="723900"/>
                </a:lnTo>
                <a:lnTo>
                  <a:pt x="1812206" y="3365500"/>
                </a:lnTo>
                <a:lnTo>
                  <a:pt x="2885470" y="3365500"/>
                </a:lnTo>
                <a:lnTo>
                  <a:pt x="4126552" y="1600200"/>
                </a:lnTo>
                <a:lnTo>
                  <a:pt x="6036116" y="1600200"/>
                </a:lnTo>
                <a:lnTo>
                  <a:pt x="6012975" y="1562100"/>
                </a:lnTo>
                <a:lnTo>
                  <a:pt x="5988541" y="1511300"/>
                </a:lnTo>
                <a:lnTo>
                  <a:pt x="5962817" y="1473200"/>
                </a:lnTo>
                <a:lnTo>
                  <a:pt x="5935810" y="1435100"/>
                </a:lnTo>
                <a:lnTo>
                  <a:pt x="5907524" y="1397000"/>
                </a:lnTo>
                <a:lnTo>
                  <a:pt x="5867892" y="1346200"/>
                </a:lnTo>
                <a:lnTo>
                  <a:pt x="5824061" y="1308100"/>
                </a:lnTo>
                <a:lnTo>
                  <a:pt x="5800513" y="1282700"/>
                </a:lnTo>
                <a:lnTo>
                  <a:pt x="5750036" y="1231900"/>
                </a:lnTo>
                <a:lnTo>
                  <a:pt x="5694900" y="1181100"/>
                </a:lnTo>
                <a:lnTo>
                  <a:pt x="5665527" y="1155700"/>
                </a:lnTo>
                <a:lnTo>
                  <a:pt x="5634920" y="1130300"/>
                </a:lnTo>
                <a:lnTo>
                  <a:pt x="5603057" y="1104900"/>
                </a:lnTo>
                <a:lnTo>
                  <a:pt x="5569913" y="1079500"/>
                </a:lnTo>
                <a:lnTo>
                  <a:pt x="5535467" y="1054100"/>
                </a:lnTo>
                <a:lnTo>
                  <a:pt x="5499695" y="1028700"/>
                </a:lnTo>
                <a:lnTo>
                  <a:pt x="5462574" y="1016000"/>
                </a:lnTo>
                <a:lnTo>
                  <a:pt x="5424081" y="990600"/>
                </a:lnTo>
                <a:lnTo>
                  <a:pt x="5384193" y="965200"/>
                </a:lnTo>
                <a:lnTo>
                  <a:pt x="5342888" y="952500"/>
                </a:lnTo>
                <a:lnTo>
                  <a:pt x="5300142" y="927100"/>
                </a:lnTo>
                <a:lnTo>
                  <a:pt x="5255932" y="914400"/>
                </a:lnTo>
                <a:lnTo>
                  <a:pt x="5210236" y="889000"/>
                </a:lnTo>
                <a:lnTo>
                  <a:pt x="5163030" y="876300"/>
                </a:lnTo>
                <a:lnTo>
                  <a:pt x="5114291" y="850900"/>
                </a:lnTo>
                <a:lnTo>
                  <a:pt x="5012124" y="825500"/>
                </a:lnTo>
                <a:lnTo>
                  <a:pt x="4903550" y="800100"/>
                </a:lnTo>
                <a:lnTo>
                  <a:pt x="4728275" y="762000"/>
                </a:lnTo>
                <a:lnTo>
                  <a:pt x="4666448" y="749300"/>
                </a:lnTo>
                <a:lnTo>
                  <a:pt x="4602881" y="749300"/>
                </a:lnTo>
                <a:lnTo>
                  <a:pt x="4537551" y="736600"/>
                </a:lnTo>
                <a:lnTo>
                  <a:pt x="4470437" y="736600"/>
                </a:lnTo>
                <a:lnTo>
                  <a:pt x="4401513" y="723900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9920161" y="0"/>
            <a:ext cx="6332041" cy="3894840"/>
          </a:xfrm>
          <a:custGeom>
            <a:avLst/>
            <a:gdLst/>
            <a:ahLst/>
            <a:cxnLst/>
            <a:rect l="l" t="t" r="r" b="b"/>
            <a:pathLst>
              <a:path w="6303009" h="5105400">
                <a:moveTo>
                  <a:pt x="6302967" y="1130299"/>
                </a:moveTo>
                <a:lnTo>
                  <a:pt x="4733571" y="1130299"/>
                </a:lnTo>
                <a:lnTo>
                  <a:pt x="4792527" y="1142999"/>
                </a:lnTo>
                <a:lnTo>
                  <a:pt x="4849682" y="1142999"/>
                </a:lnTo>
                <a:lnTo>
                  <a:pt x="4958495" y="1168399"/>
                </a:lnTo>
                <a:lnTo>
                  <a:pt x="5059829" y="1193799"/>
                </a:lnTo>
                <a:lnTo>
                  <a:pt x="5107635" y="1206499"/>
                </a:lnTo>
                <a:lnTo>
                  <a:pt x="5153503" y="1219199"/>
                </a:lnTo>
                <a:lnTo>
                  <a:pt x="5197410" y="1244599"/>
                </a:lnTo>
                <a:lnTo>
                  <a:pt x="5239334" y="1257299"/>
                </a:lnTo>
                <a:lnTo>
                  <a:pt x="5279252" y="1282699"/>
                </a:lnTo>
                <a:lnTo>
                  <a:pt x="5317141" y="1295399"/>
                </a:lnTo>
                <a:lnTo>
                  <a:pt x="5352979" y="1320799"/>
                </a:lnTo>
                <a:lnTo>
                  <a:pt x="5386743" y="1346199"/>
                </a:lnTo>
                <a:lnTo>
                  <a:pt x="5418409" y="1371599"/>
                </a:lnTo>
                <a:lnTo>
                  <a:pt x="5447957" y="1396999"/>
                </a:lnTo>
                <a:lnTo>
                  <a:pt x="5475362" y="1435099"/>
                </a:lnTo>
                <a:lnTo>
                  <a:pt x="5500602" y="1460499"/>
                </a:lnTo>
                <a:lnTo>
                  <a:pt x="5527306" y="1498599"/>
                </a:lnTo>
                <a:lnTo>
                  <a:pt x="5551126" y="1536699"/>
                </a:lnTo>
                <a:lnTo>
                  <a:pt x="5572040" y="1574799"/>
                </a:lnTo>
                <a:lnTo>
                  <a:pt x="5590028" y="1625599"/>
                </a:lnTo>
                <a:lnTo>
                  <a:pt x="5605069" y="1663699"/>
                </a:lnTo>
                <a:lnTo>
                  <a:pt x="5617141" y="1714499"/>
                </a:lnTo>
                <a:lnTo>
                  <a:pt x="5626225" y="1765299"/>
                </a:lnTo>
                <a:lnTo>
                  <a:pt x="5632300" y="1816099"/>
                </a:lnTo>
                <a:lnTo>
                  <a:pt x="5635343" y="1866899"/>
                </a:lnTo>
                <a:lnTo>
                  <a:pt x="5635336" y="1917699"/>
                </a:lnTo>
                <a:lnTo>
                  <a:pt x="5632256" y="1968499"/>
                </a:lnTo>
                <a:lnTo>
                  <a:pt x="5626082" y="2019299"/>
                </a:lnTo>
                <a:lnTo>
                  <a:pt x="5616795" y="2070099"/>
                </a:lnTo>
                <a:lnTo>
                  <a:pt x="5604373" y="2120899"/>
                </a:lnTo>
                <a:lnTo>
                  <a:pt x="5590528" y="2171699"/>
                </a:lnTo>
                <a:lnTo>
                  <a:pt x="5574256" y="2222499"/>
                </a:lnTo>
                <a:lnTo>
                  <a:pt x="5555654" y="2260599"/>
                </a:lnTo>
                <a:lnTo>
                  <a:pt x="5534818" y="2311399"/>
                </a:lnTo>
                <a:lnTo>
                  <a:pt x="5511845" y="2349499"/>
                </a:lnTo>
                <a:lnTo>
                  <a:pt x="5486829" y="2387599"/>
                </a:lnTo>
                <a:lnTo>
                  <a:pt x="5459868" y="2425699"/>
                </a:lnTo>
                <a:lnTo>
                  <a:pt x="5431058" y="2463799"/>
                </a:lnTo>
                <a:lnTo>
                  <a:pt x="5400495" y="2501899"/>
                </a:lnTo>
                <a:lnTo>
                  <a:pt x="5368275" y="2539999"/>
                </a:lnTo>
                <a:lnTo>
                  <a:pt x="5334494" y="2565399"/>
                </a:lnTo>
                <a:lnTo>
                  <a:pt x="5299248" y="2603499"/>
                </a:lnTo>
                <a:lnTo>
                  <a:pt x="5262635" y="2628899"/>
                </a:lnTo>
                <a:lnTo>
                  <a:pt x="5224749" y="2654299"/>
                </a:lnTo>
                <a:lnTo>
                  <a:pt x="5185687" y="2692399"/>
                </a:lnTo>
                <a:lnTo>
                  <a:pt x="5145546" y="2717799"/>
                </a:lnTo>
                <a:lnTo>
                  <a:pt x="5104421" y="2730499"/>
                </a:lnTo>
                <a:lnTo>
                  <a:pt x="5062409" y="2755899"/>
                </a:lnTo>
                <a:lnTo>
                  <a:pt x="5019605" y="2781299"/>
                </a:lnTo>
                <a:lnTo>
                  <a:pt x="4932010" y="2806699"/>
                </a:lnTo>
                <a:lnTo>
                  <a:pt x="4887410" y="2832099"/>
                </a:lnTo>
                <a:lnTo>
                  <a:pt x="4751557" y="2870199"/>
                </a:lnTo>
                <a:lnTo>
                  <a:pt x="4705909" y="2870199"/>
                </a:lnTo>
                <a:lnTo>
                  <a:pt x="4660239" y="2882899"/>
                </a:lnTo>
                <a:lnTo>
                  <a:pt x="4614644" y="2882899"/>
                </a:lnTo>
                <a:lnTo>
                  <a:pt x="4569219" y="2895599"/>
                </a:lnTo>
                <a:lnTo>
                  <a:pt x="3691893" y="2895599"/>
                </a:lnTo>
                <a:lnTo>
                  <a:pt x="2166204" y="5105399"/>
                </a:lnTo>
                <a:lnTo>
                  <a:pt x="3233118" y="5105399"/>
                </a:lnTo>
                <a:lnTo>
                  <a:pt x="4154097" y="3771899"/>
                </a:lnTo>
                <a:lnTo>
                  <a:pt x="4653251" y="3771899"/>
                </a:lnTo>
                <a:lnTo>
                  <a:pt x="4709658" y="3759199"/>
                </a:lnTo>
                <a:lnTo>
                  <a:pt x="4765264" y="3759199"/>
                </a:lnTo>
                <a:lnTo>
                  <a:pt x="4874062" y="3733799"/>
                </a:lnTo>
                <a:lnTo>
                  <a:pt x="4927247" y="3733799"/>
                </a:lnTo>
                <a:lnTo>
                  <a:pt x="5131804" y="3682999"/>
                </a:lnTo>
                <a:lnTo>
                  <a:pt x="5180879" y="3657599"/>
                </a:lnTo>
                <a:lnTo>
                  <a:pt x="5276529" y="3632199"/>
                </a:lnTo>
                <a:lnTo>
                  <a:pt x="5323095" y="3606799"/>
                </a:lnTo>
                <a:lnTo>
                  <a:pt x="5368818" y="3594099"/>
                </a:lnTo>
                <a:lnTo>
                  <a:pt x="5413694" y="3568699"/>
                </a:lnTo>
                <a:lnTo>
                  <a:pt x="5457719" y="3543299"/>
                </a:lnTo>
                <a:lnTo>
                  <a:pt x="5500889" y="3530599"/>
                </a:lnTo>
                <a:lnTo>
                  <a:pt x="5543202" y="3505199"/>
                </a:lnTo>
                <a:lnTo>
                  <a:pt x="5584652" y="3479799"/>
                </a:lnTo>
                <a:lnTo>
                  <a:pt x="5625237" y="3454399"/>
                </a:lnTo>
                <a:lnTo>
                  <a:pt x="5664954" y="3428999"/>
                </a:lnTo>
                <a:lnTo>
                  <a:pt x="5703797" y="3403599"/>
                </a:lnTo>
                <a:lnTo>
                  <a:pt x="5741764" y="3378199"/>
                </a:lnTo>
                <a:lnTo>
                  <a:pt x="5778852" y="3340099"/>
                </a:lnTo>
                <a:lnTo>
                  <a:pt x="5815055" y="3314699"/>
                </a:lnTo>
                <a:lnTo>
                  <a:pt x="5850372" y="3289299"/>
                </a:lnTo>
                <a:lnTo>
                  <a:pt x="5884798" y="3263899"/>
                </a:lnTo>
                <a:lnTo>
                  <a:pt x="5918329" y="3225799"/>
                </a:lnTo>
                <a:lnTo>
                  <a:pt x="5950962" y="3200399"/>
                </a:lnTo>
                <a:lnTo>
                  <a:pt x="5982694" y="3162299"/>
                </a:lnTo>
                <a:lnTo>
                  <a:pt x="6013520" y="3136899"/>
                </a:lnTo>
                <a:lnTo>
                  <a:pt x="6043437" y="3098799"/>
                </a:lnTo>
                <a:lnTo>
                  <a:pt x="6072442" y="3060699"/>
                </a:lnTo>
                <a:lnTo>
                  <a:pt x="6100530" y="3035299"/>
                </a:lnTo>
                <a:lnTo>
                  <a:pt x="6127699" y="2997199"/>
                </a:lnTo>
                <a:lnTo>
                  <a:pt x="6153944" y="2959099"/>
                </a:lnTo>
                <a:lnTo>
                  <a:pt x="6179262" y="2933699"/>
                </a:lnTo>
                <a:lnTo>
                  <a:pt x="6203649" y="2895599"/>
                </a:lnTo>
                <a:lnTo>
                  <a:pt x="6227102" y="2857499"/>
                </a:lnTo>
                <a:lnTo>
                  <a:pt x="6249617" y="2819399"/>
                </a:lnTo>
                <a:lnTo>
                  <a:pt x="6271190" y="2781299"/>
                </a:lnTo>
                <a:lnTo>
                  <a:pt x="6291818" y="2755899"/>
                </a:lnTo>
                <a:lnTo>
                  <a:pt x="6302967" y="2730499"/>
                </a:lnTo>
                <a:lnTo>
                  <a:pt x="6302967" y="1130299"/>
                </a:lnTo>
                <a:close/>
                <a:moveTo>
                  <a:pt x="3596901" y="0"/>
                </a:moveTo>
                <a:lnTo>
                  <a:pt x="2529940" y="0"/>
                </a:lnTo>
                <a:lnTo>
                  <a:pt x="2360590" y="241299"/>
                </a:lnTo>
                <a:lnTo>
                  <a:pt x="1897855" y="241299"/>
                </a:lnTo>
                <a:lnTo>
                  <a:pt x="1837780" y="253999"/>
                </a:lnTo>
                <a:lnTo>
                  <a:pt x="1720764" y="253999"/>
                </a:lnTo>
                <a:lnTo>
                  <a:pt x="1663816" y="266699"/>
                </a:lnTo>
                <a:lnTo>
                  <a:pt x="1607901" y="266699"/>
                </a:lnTo>
                <a:lnTo>
                  <a:pt x="1499162" y="292099"/>
                </a:lnTo>
                <a:lnTo>
                  <a:pt x="1293936" y="342899"/>
                </a:lnTo>
                <a:lnTo>
                  <a:pt x="1245161" y="368299"/>
                </a:lnTo>
                <a:lnTo>
                  <a:pt x="1150623" y="393699"/>
                </a:lnTo>
                <a:lnTo>
                  <a:pt x="1104853" y="419099"/>
                </a:lnTo>
                <a:lnTo>
                  <a:pt x="1060077" y="444499"/>
                </a:lnTo>
                <a:lnTo>
                  <a:pt x="1016292" y="457199"/>
                </a:lnTo>
                <a:lnTo>
                  <a:pt x="973494" y="482599"/>
                </a:lnTo>
                <a:lnTo>
                  <a:pt x="931679" y="507999"/>
                </a:lnTo>
                <a:lnTo>
                  <a:pt x="890844" y="533399"/>
                </a:lnTo>
                <a:lnTo>
                  <a:pt x="850985" y="558799"/>
                </a:lnTo>
                <a:lnTo>
                  <a:pt x="812099" y="584199"/>
                </a:lnTo>
                <a:lnTo>
                  <a:pt x="774181" y="609599"/>
                </a:lnTo>
                <a:lnTo>
                  <a:pt x="737228" y="634999"/>
                </a:lnTo>
                <a:lnTo>
                  <a:pt x="701237" y="673099"/>
                </a:lnTo>
                <a:lnTo>
                  <a:pt x="666203" y="698499"/>
                </a:lnTo>
                <a:lnTo>
                  <a:pt x="632124" y="723899"/>
                </a:lnTo>
                <a:lnTo>
                  <a:pt x="598995" y="761999"/>
                </a:lnTo>
                <a:lnTo>
                  <a:pt x="566813" y="787399"/>
                </a:lnTo>
                <a:lnTo>
                  <a:pt x="535574" y="825499"/>
                </a:lnTo>
                <a:lnTo>
                  <a:pt x="505274" y="850899"/>
                </a:lnTo>
                <a:lnTo>
                  <a:pt x="475911" y="888999"/>
                </a:lnTo>
                <a:lnTo>
                  <a:pt x="447480" y="914399"/>
                </a:lnTo>
                <a:lnTo>
                  <a:pt x="419977" y="952499"/>
                </a:lnTo>
                <a:lnTo>
                  <a:pt x="393399" y="990599"/>
                </a:lnTo>
                <a:lnTo>
                  <a:pt x="367742" y="1015999"/>
                </a:lnTo>
                <a:lnTo>
                  <a:pt x="343003" y="1054099"/>
                </a:lnTo>
                <a:lnTo>
                  <a:pt x="319178" y="1092199"/>
                </a:lnTo>
                <a:lnTo>
                  <a:pt x="296263" y="1130299"/>
                </a:lnTo>
                <a:lnTo>
                  <a:pt x="274254" y="1168399"/>
                </a:lnTo>
                <a:lnTo>
                  <a:pt x="253149" y="1193799"/>
                </a:lnTo>
                <a:lnTo>
                  <a:pt x="232943" y="1231899"/>
                </a:lnTo>
                <a:lnTo>
                  <a:pt x="213633" y="1269999"/>
                </a:lnTo>
                <a:lnTo>
                  <a:pt x="195214" y="1308099"/>
                </a:lnTo>
                <a:lnTo>
                  <a:pt x="177684" y="1346199"/>
                </a:lnTo>
                <a:lnTo>
                  <a:pt x="161039" y="1384299"/>
                </a:lnTo>
                <a:lnTo>
                  <a:pt x="145275" y="1422399"/>
                </a:lnTo>
                <a:lnTo>
                  <a:pt x="130388" y="1460499"/>
                </a:lnTo>
                <a:lnTo>
                  <a:pt x="116375" y="1485899"/>
                </a:lnTo>
                <a:lnTo>
                  <a:pt x="103231" y="1523999"/>
                </a:lnTo>
                <a:lnTo>
                  <a:pt x="90955" y="1562099"/>
                </a:lnTo>
                <a:lnTo>
                  <a:pt x="79541" y="1600199"/>
                </a:lnTo>
                <a:lnTo>
                  <a:pt x="68986" y="1638299"/>
                </a:lnTo>
                <a:lnTo>
                  <a:pt x="59287" y="1676399"/>
                </a:lnTo>
                <a:lnTo>
                  <a:pt x="47062" y="1727199"/>
                </a:lnTo>
                <a:lnTo>
                  <a:pt x="36258" y="1777999"/>
                </a:lnTo>
                <a:lnTo>
                  <a:pt x="26869" y="1828799"/>
                </a:lnTo>
                <a:lnTo>
                  <a:pt x="18892" y="1866899"/>
                </a:lnTo>
                <a:lnTo>
                  <a:pt x="12321" y="1917699"/>
                </a:lnTo>
                <a:lnTo>
                  <a:pt x="7151" y="1968499"/>
                </a:lnTo>
                <a:lnTo>
                  <a:pt x="3377" y="2019299"/>
                </a:lnTo>
                <a:lnTo>
                  <a:pt x="995" y="2070099"/>
                </a:lnTo>
                <a:lnTo>
                  <a:pt x="0" y="2120899"/>
                </a:lnTo>
                <a:lnTo>
                  <a:pt x="386" y="2171699"/>
                </a:lnTo>
                <a:lnTo>
                  <a:pt x="2149" y="2222499"/>
                </a:lnTo>
                <a:lnTo>
                  <a:pt x="5285" y="2260599"/>
                </a:lnTo>
                <a:lnTo>
                  <a:pt x="9788" y="2311399"/>
                </a:lnTo>
                <a:lnTo>
                  <a:pt x="15653" y="2362199"/>
                </a:lnTo>
                <a:lnTo>
                  <a:pt x="22876" y="2412999"/>
                </a:lnTo>
                <a:lnTo>
                  <a:pt x="31452" y="2451099"/>
                </a:lnTo>
                <a:lnTo>
                  <a:pt x="41376" y="2501899"/>
                </a:lnTo>
                <a:lnTo>
                  <a:pt x="52642" y="2552699"/>
                </a:lnTo>
                <a:lnTo>
                  <a:pt x="65247" y="2590799"/>
                </a:lnTo>
                <a:lnTo>
                  <a:pt x="79185" y="2641599"/>
                </a:lnTo>
                <a:lnTo>
                  <a:pt x="94452" y="2679699"/>
                </a:lnTo>
                <a:lnTo>
                  <a:pt x="111042" y="2730499"/>
                </a:lnTo>
                <a:lnTo>
                  <a:pt x="128951" y="2768599"/>
                </a:lnTo>
                <a:lnTo>
                  <a:pt x="148174" y="2819399"/>
                </a:lnTo>
                <a:lnTo>
                  <a:pt x="168706" y="2857499"/>
                </a:lnTo>
                <a:lnTo>
                  <a:pt x="190542" y="2895599"/>
                </a:lnTo>
                <a:lnTo>
                  <a:pt x="213677" y="2933699"/>
                </a:lnTo>
                <a:lnTo>
                  <a:pt x="238107" y="2984499"/>
                </a:lnTo>
                <a:lnTo>
                  <a:pt x="263827" y="3022599"/>
                </a:lnTo>
                <a:lnTo>
                  <a:pt x="290832" y="3060699"/>
                </a:lnTo>
                <a:lnTo>
                  <a:pt x="319116" y="3098799"/>
                </a:lnTo>
                <a:lnTo>
                  <a:pt x="358762" y="3149599"/>
                </a:lnTo>
                <a:lnTo>
                  <a:pt x="380147" y="3162299"/>
                </a:lnTo>
                <a:lnTo>
                  <a:pt x="402605" y="3187699"/>
                </a:lnTo>
                <a:lnTo>
                  <a:pt x="450829" y="3238499"/>
                </a:lnTo>
                <a:lnTo>
                  <a:pt x="503618" y="3289299"/>
                </a:lnTo>
                <a:lnTo>
                  <a:pt x="561158" y="3340099"/>
                </a:lnTo>
                <a:lnTo>
                  <a:pt x="591766" y="3365499"/>
                </a:lnTo>
                <a:lnTo>
                  <a:pt x="623631" y="3390899"/>
                </a:lnTo>
                <a:lnTo>
                  <a:pt x="656775" y="3416299"/>
                </a:lnTo>
                <a:lnTo>
                  <a:pt x="691222" y="3441699"/>
                </a:lnTo>
                <a:lnTo>
                  <a:pt x="726994" y="3454399"/>
                </a:lnTo>
                <a:lnTo>
                  <a:pt x="764115" y="3479799"/>
                </a:lnTo>
                <a:lnTo>
                  <a:pt x="802607" y="3505199"/>
                </a:lnTo>
                <a:lnTo>
                  <a:pt x="842494" y="3530599"/>
                </a:lnTo>
                <a:lnTo>
                  <a:pt x="883799" y="3543299"/>
                </a:lnTo>
                <a:lnTo>
                  <a:pt x="926545" y="3568699"/>
                </a:lnTo>
                <a:lnTo>
                  <a:pt x="970754" y="3581399"/>
                </a:lnTo>
                <a:lnTo>
                  <a:pt x="1016450" y="3606799"/>
                </a:lnTo>
                <a:lnTo>
                  <a:pt x="1063655" y="3619499"/>
                </a:lnTo>
                <a:lnTo>
                  <a:pt x="1112394" y="3644899"/>
                </a:lnTo>
                <a:lnTo>
                  <a:pt x="1162688" y="3657599"/>
                </a:lnTo>
                <a:lnTo>
                  <a:pt x="1268036" y="3682999"/>
                </a:lnTo>
                <a:lnTo>
                  <a:pt x="1379883" y="3708399"/>
                </a:lnTo>
                <a:lnTo>
                  <a:pt x="1560244" y="3746499"/>
                </a:lnTo>
                <a:lnTo>
                  <a:pt x="1623813" y="3746499"/>
                </a:lnTo>
                <a:lnTo>
                  <a:pt x="1689146" y="3759199"/>
                </a:lnTo>
                <a:lnTo>
                  <a:pt x="1756264" y="3759199"/>
                </a:lnTo>
                <a:lnTo>
                  <a:pt x="1825192" y="3771899"/>
                </a:lnTo>
                <a:lnTo>
                  <a:pt x="2557364" y="3771899"/>
                </a:lnTo>
                <a:lnTo>
                  <a:pt x="3173441" y="2895599"/>
                </a:lnTo>
                <a:lnTo>
                  <a:pt x="1968567" y="2895599"/>
                </a:lnTo>
                <a:lnTo>
                  <a:pt x="1904351" y="2882899"/>
                </a:lnTo>
                <a:lnTo>
                  <a:pt x="1722182" y="2882899"/>
                </a:lnTo>
                <a:lnTo>
                  <a:pt x="1609695" y="2857499"/>
                </a:lnTo>
                <a:lnTo>
                  <a:pt x="1556209" y="2857499"/>
                </a:lnTo>
                <a:lnTo>
                  <a:pt x="1454864" y="2832099"/>
                </a:lnTo>
                <a:lnTo>
                  <a:pt x="1407051" y="2806699"/>
                </a:lnTo>
                <a:lnTo>
                  <a:pt x="1361175" y="2793999"/>
                </a:lnTo>
                <a:lnTo>
                  <a:pt x="1317260" y="2781299"/>
                </a:lnTo>
                <a:lnTo>
                  <a:pt x="1275328" y="2755899"/>
                </a:lnTo>
                <a:lnTo>
                  <a:pt x="1235401" y="2743199"/>
                </a:lnTo>
                <a:lnTo>
                  <a:pt x="1197504" y="2717799"/>
                </a:lnTo>
                <a:lnTo>
                  <a:pt x="1161658" y="2692399"/>
                </a:lnTo>
                <a:lnTo>
                  <a:pt x="1127887" y="2666999"/>
                </a:lnTo>
                <a:lnTo>
                  <a:pt x="1096214" y="2641599"/>
                </a:lnTo>
                <a:lnTo>
                  <a:pt x="1066661" y="2616199"/>
                </a:lnTo>
                <a:lnTo>
                  <a:pt x="1014009" y="2552699"/>
                </a:lnTo>
                <a:lnTo>
                  <a:pt x="987335" y="2514599"/>
                </a:lnTo>
                <a:lnTo>
                  <a:pt x="963542" y="2476499"/>
                </a:lnTo>
                <a:lnTo>
                  <a:pt x="942649" y="2438399"/>
                </a:lnTo>
                <a:lnTo>
                  <a:pt x="924679" y="2400299"/>
                </a:lnTo>
                <a:lnTo>
                  <a:pt x="909653" y="2349499"/>
                </a:lnTo>
                <a:lnTo>
                  <a:pt x="897591" y="2298699"/>
                </a:lnTo>
                <a:lnTo>
                  <a:pt x="888516" y="2260599"/>
                </a:lnTo>
                <a:lnTo>
                  <a:pt x="882447" y="2209799"/>
                </a:lnTo>
                <a:lnTo>
                  <a:pt x="879406" y="2158999"/>
                </a:lnTo>
                <a:lnTo>
                  <a:pt x="879415" y="2108199"/>
                </a:lnTo>
                <a:lnTo>
                  <a:pt x="882494" y="2057399"/>
                </a:lnTo>
                <a:lnTo>
                  <a:pt x="888664" y="1993899"/>
                </a:lnTo>
                <a:lnTo>
                  <a:pt x="897948" y="1943099"/>
                </a:lnTo>
                <a:lnTo>
                  <a:pt x="910364" y="1892299"/>
                </a:lnTo>
                <a:lnTo>
                  <a:pt x="920723" y="1854199"/>
                </a:lnTo>
                <a:lnTo>
                  <a:pt x="932628" y="1816099"/>
                </a:lnTo>
                <a:lnTo>
                  <a:pt x="946098" y="1777999"/>
                </a:lnTo>
                <a:lnTo>
                  <a:pt x="961146" y="1739899"/>
                </a:lnTo>
                <a:lnTo>
                  <a:pt x="977790" y="1701799"/>
                </a:lnTo>
                <a:lnTo>
                  <a:pt x="996046" y="1663699"/>
                </a:lnTo>
                <a:lnTo>
                  <a:pt x="1015928" y="1638299"/>
                </a:lnTo>
                <a:lnTo>
                  <a:pt x="1037454" y="1600199"/>
                </a:lnTo>
                <a:lnTo>
                  <a:pt x="1060639" y="1562099"/>
                </a:lnTo>
                <a:lnTo>
                  <a:pt x="1085498" y="1523999"/>
                </a:lnTo>
                <a:lnTo>
                  <a:pt x="1112049" y="1498599"/>
                </a:lnTo>
                <a:lnTo>
                  <a:pt x="1140307" y="1460499"/>
                </a:lnTo>
                <a:lnTo>
                  <a:pt x="1170287" y="1435099"/>
                </a:lnTo>
                <a:lnTo>
                  <a:pt x="1202006" y="1396999"/>
                </a:lnTo>
                <a:lnTo>
                  <a:pt x="1235480" y="1371599"/>
                </a:lnTo>
                <a:lnTo>
                  <a:pt x="1270724" y="1346199"/>
                </a:lnTo>
                <a:lnTo>
                  <a:pt x="1307755" y="1308099"/>
                </a:lnTo>
                <a:lnTo>
                  <a:pt x="1346588" y="1282699"/>
                </a:lnTo>
                <a:lnTo>
                  <a:pt x="1387240" y="1257299"/>
                </a:lnTo>
                <a:lnTo>
                  <a:pt x="1429726" y="1244599"/>
                </a:lnTo>
                <a:lnTo>
                  <a:pt x="1474062" y="1219199"/>
                </a:lnTo>
                <a:lnTo>
                  <a:pt x="1520264" y="1206499"/>
                </a:lnTo>
                <a:lnTo>
                  <a:pt x="1568349" y="1181099"/>
                </a:lnTo>
                <a:lnTo>
                  <a:pt x="1670228" y="1155699"/>
                </a:lnTo>
                <a:lnTo>
                  <a:pt x="1779827" y="1130299"/>
                </a:lnTo>
                <a:lnTo>
                  <a:pt x="2822692" y="1130299"/>
                </a:lnTo>
                <a:lnTo>
                  <a:pt x="3596901" y="0"/>
                </a:lnTo>
                <a:close/>
                <a:moveTo>
                  <a:pt x="4758408" y="253999"/>
                </a:moveTo>
                <a:lnTo>
                  <a:pt x="3957374" y="253999"/>
                </a:lnTo>
                <a:lnTo>
                  <a:pt x="2100177" y="2895599"/>
                </a:lnTo>
                <a:lnTo>
                  <a:pt x="3173441" y="2895599"/>
                </a:lnTo>
                <a:lnTo>
                  <a:pt x="4414523" y="1130299"/>
                </a:lnTo>
                <a:lnTo>
                  <a:pt x="6302967" y="1130299"/>
                </a:lnTo>
                <a:lnTo>
                  <a:pt x="6302967" y="1079499"/>
                </a:lnTo>
                <a:lnTo>
                  <a:pt x="6300946" y="1079499"/>
                </a:lnTo>
                <a:lnTo>
                  <a:pt x="6276512" y="1041399"/>
                </a:lnTo>
                <a:lnTo>
                  <a:pt x="6250788" y="1003299"/>
                </a:lnTo>
                <a:lnTo>
                  <a:pt x="6223781" y="965199"/>
                </a:lnTo>
                <a:lnTo>
                  <a:pt x="6195495" y="927099"/>
                </a:lnTo>
                <a:lnTo>
                  <a:pt x="6155863" y="876299"/>
                </a:lnTo>
                <a:lnTo>
                  <a:pt x="6112032" y="825499"/>
                </a:lnTo>
                <a:lnTo>
                  <a:pt x="6063816" y="774699"/>
                </a:lnTo>
                <a:lnTo>
                  <a:pt x="6011033" y="723899"/>
                </a:lnTo>
                <a:lnTo>
                  <a:pt x="5953498" y="673099"/>
                </a:lnTo>
                <a:lnTo>
                  <a:pt x="5922891" y="647699"/>
                </a:lnTo>
                <a:lnTo>
                  <a:pt x="5891028" y="622299"/>
                </a:lnTo>
                <a:lnTo>
                  <a:pt x="5857884" y="609599"/>
                </a:lnTo>
                <a:lnTo>
                  <a:pt x="5823438" y="584199"/>
                </a:lnTo>
                <a:lnTo>
                  <a:pt x="5787666" y="558799"/>
                </a:lnTo>
                <a:lnTo>
                  <a:pt x="5750545" y="533399"/>
                </a:lnTo>
                <a:lnTo>
                  <a:pt x="5712052" y="507999"/>
                </a:lnTo>
                <a:lnTo>
                  <a:pt x="5672164" y="495299"/>
                </a:lnTo>
                <a:lnTo>
                  <a:pt x="5630859" y="469899"/>
                </a:lnTo>
                <a:lnTo>
                  <a:pt x="5588113" y="457199"/>
                </a:lnTo>
                <a:lnTo>
                  <a:pt x="5543904" y="431799"/>
                </a:lnTo>
                <a:lnTo>
                  <a:pt x="5498207" y="419099"/>
                </a:lnTo>
                <a:lnTo>
                  <a:pt x="5451001" y="393699"/>
                </a:lnTo>
                <a:lnTo>
                  <a:pt x="5402262" y="380999"/>
                </a:lnTo>
                <a:lnTo>
                  <a:pt x="5351968" y="355599"/>
                </a:lnTo>
                <a:lnTo>
                  <a:pt x="5246620" y="330199"/>
                </a:lnTo>
                <a:lnTo>
                  <a:pt x="5076357" y="292099"/>
                </a:lnTo>
                <a:lnTo>
                  <a:pt x="5016246" y="279399"/>
                </a:lnTo>
                <a:lnTo>
                  <a:pt x="4954419" y="279399"/>
                </a:lnTo>
                <a:lnTo>
                  <a:pt x="4890852" y="266699"/>
                </a:lnTo>
                <a:lnTo>
                  <a:pt x="4825523" y="266699"/>
                </a:lnTo>
                <a:lnTo>
                  <a:pt x="4758408" y="253999"/>
                </a:lnTo>
                <a:close/>
              </a:path>
            </a:pathLst>
          </a:custGeom>
          <a:solidFill>
            <a:srgbClr val="F1F1F2"/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7" name="object 17"/>
          <p:cNvPicPr/>
          <p:nvPr/>
        </p:nvPicPr>
        <p:blipFill>
          <a:blip r:embed="rId3" cstate="print"/>
          <a:stretch/>
        </p:blipFill>
        <p:spPr>
          <a:xfrm>
            <a:off x="446041" y="252000"/>
            <a:ext cx="1277280" cy="764280"/>
          </a:xfrm>
          <a:prstGeom prst="rect">
            <a:avLst/>
          </a:prstGeom>
          <a:ln w="9360"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0" y="0"/>
            <a:ext cx="2234161" cy="9144000"/>
          </a:xfrm>
          <a:custGeom>
            <a:avLst/>
            <a:gdLst/>
            <a:ahLst/>
            <a:cxnLst/>
            <a:rect l="l" t="t" r="r" b="b"/>
            <a:pathLst>
              <a:path w="3034665" h="8856345">
                <a:moveTo>
                  <a:pt x="2310396" y="0"/>
                </a:moveTo>
                <a:lnTo>
                  <a:pt x="0" y="0"/>
                </a:lnTo>
                <a:lnTo>
                  <a:pt x="0" y="8856002"/>
                </a:lnTo>
                <a:lnTo>
                  <a:pt x="3034550" y="8856002"/>
                </a:lnTo>
                <a:lnTo>
                  <a:pt x="3007347" y="8795408"/>
                </a:lnTo>
                <a:lnTo>
                  <a:pt x="2980688" y="8735033"/>
                </a:lnTo>
                <a:lnTo>
                  <a:pt x="2954568" y="8674876"/>
                </a:lnTo>
                <a:lnTo>
                  <a:pt x="2928983" y="8614936"/>
                </a:lnTo>
                <a:lnTo>
                  <a:pt x="2903927" y="8555211"/>
                </a:lnTo>
                <a:lnTo>
                  <a:pt x="2879397" y="8495701"/>
                </a:lnTo>
                <a:lnTo>
                  <a:pt x="2855387" y="8436404"/>
                </a:lnTo>
                <a:lnTo>
                  <a:pt x="2831893" y="8377321"/>
                </a:lnTo>
                <a:lnTo>
                  <a:pt x="2808910" y="8318448"/>
                </a:lnTo>
                <a:lnTo>
                  <a:pt x="2786434" y="8259787"/>
                </a:lnTo>
                <a:lnTo>
                  <a:pt x="2764459" y="8201335"/>
                </a:lnTo>
                <a:lnTo>
                  <a:pt x="2742981" y="8143091"/>
                </a:lnTo>
                <a:lnTo>
                  <a:pt x="2721995" y="8085055"/>
                </a:lnTo>
                <a:lnTo>
                  <a:pt x="2701497" y="8027225"/>
                </a:lnTo>
                <a:lnTo>
                  <a:pt x="2681481" y="7969600"/>
                </a:lnTo>
                <a:lnTo>
                  <a:pt x="2661944" y="7912180"/>
                </a:lnTo>
                <a:lnTo>
                  <a:pt x="2642880" y="7854963"/>
                </a:lnTo>
                <a:lnTo>
                  <a:pt x="2624285" y="7797949"/>
                </a:lnTo>
                <a:lnTo>
                  <a:pt x="2606154" y="7741136"/>
                </a:lnTo>
                <a:lnTo>
                  <a:pt x="2588482" y="7684523"/>
                </a:lnTo>
                <a:lnTo>
                  <a:pt x="2571264" y="7628109"/>
                </a:lnTo>
                <a:lnTo>
                  <a:pt x="2554497" y="7571894"/>
                </a:lnTo>
                <a:lnTo>
                  <a:pt x="2538174" y="7515875"/>
                </a:lnTo>
                <a:lnTo>
                  <a:pt x="2522292" y="7460053"/>
                </a:lnTo>
                <a:lnTo>
                  <a:pt x="2506846" y="7404426"/>
                </a:lnTo>
                <a:lnTo>
                  <a:pt x="2491831" y="7348993"/>
                </a:lnTo>
                <a:lnTo>
                  <a:pt x="2477242" y="7293752"/>
                </a:lnTo>
                <a:lnTo>
                  <a:pt x="2463075" y="7238704"/>
                </a:lnTo>
                <a:lnTo>
                  <a:pt x="2449325" y="7183847"/>
                </a:lnTo>
                <a:lnTo>
                  <a:pt x="2435986" y="7129180"/>
                </a:lnTo>
                <a:lnTo>
                  <a:pt x="2423056" y="7074702"/>
                </a:lnTo>
                <a:lnTo>
                  <a:pt x="2410528" y="7020411"/>
                </a:lnTo>
                <a:lnTo>
                  <a:pt x="2398398" y="6966308"/>
                </a:lnTo>
                <a:lnTo>
                  <a:pt x="2386662" y="6912390"/>
                </a:lnTo>
                <a:lnTo>
                  <a:pt x="2375314" y="6858657"/>
                </a:lnTo>
                <a:lnTo>
                  <a:pt x="2364350" y="6805108"/>
                </a:lnTo>
                <a:lnTo>
                  <a:pt x="2353765" y="6751741"/>
                </a:lnTo>
                <a:lnTo>
                  <a:pt x="2343555" y="6698557"/>
                </a:lnTo>
                <a:lnTo>
                  <a:pt x="2333715" y="6645553"/>
                </a:lnTo>
                <a:lnTo>
                  <a:pt x="2324240" y="6592728"/>
                </a:lnTo>
                <a:lnTo>
                  <a:pt x="2315125" y="6540082"/>
                </a:lnTo>
                <a:lnTo>
                  <a:pt x="2306366" y="6487614"/>
                </a:lnTo>
                <a:lnTo>
                  <a:pt x="2297958" y="6435322"/>
                </a:lnTo>
                <a:lnTo>
                  <a:pt x="2289897" y="6383206"/>
                </a:lnTo>
                <a:lnTo>
                  <a:pt x="2282176" y="6331265"/>
                </a:lnTo>
                <a:lnTo>
                  <a:pt x="2274793" y="6279496"/>
                </a:lnTo>
                <a:lnTo>
                  <a:pt x="2267742" y="6227900"/>
                </a:lnTo>
                <a:lnTo>
                  <a:pt x="2261018" y="6176476"/>
                </a:lnTo>
                <a:lnTo>
                  <a:pt x="2254617" y="6125222"/>
                </a:lnTo>
                <a:lnTo>
                  <a:pt x="2248535" y="6074137"/>
                </a:lnTo>
                <a:lnTo>
                  <a:pt x="2242765" y="6023221"/>
                </a:lnTo>
                <a:lnTo>
                  <a:pt x="2237304" y="5972472"/>
                </a:lnTo>
                <a:lnTo>
                  <a:pt x="2232147" y="5921889"/>
                </a:lnTo>
                <a:lnTo>
                  <a:pt x="2227289" y="5871471"/>
                </a:lnTo>
                <a:lnTo>
                  <a:pt x="2222726" y="5821218"/>
                </a:lnTo>
                <a:lnTo>
                  <a:pt x="2218453" y="5771128"/>
                </a:lnTo>
                <a:lnTo>
                  <a:pt x="2214464" y="5721200"/>
                </a:lnTo>
                <a:lnTo>
                  <a:pt x="2210756" y="5671433"/>
                </a:lnTo>
                <a:lnTo>
                  <a:pt x="2207324" y="5621826"/>
                </a:lnTo>
                <a:lnTo>
                  <a:pt x="2204162" y="5572378"/>
                </a:lnTo>
                <a:lnTo>
                  <a:pt x="2198633" y="5473955"/>
                </a:lnTo>
                <a:lnTo>
                  <a:pt x="2194132" y="5376156"/>
                </a:lnTo>
                <a:lnTo>
                  <a:pt x="2190620" y="5278972"/>
                </a:lnTo>
                <a:lnTo>
                  <a:pt x="2188061" y="5182396"/>
                </a:lnTo>
                <a:lnTo>
                  <a:pt x="2186415" y="5086419"/>
                </a:lnTo>
                <a:lnTo>
                  <a:pt x="2185647" y="4991033"/>
                </a:lnTo>
                <a:lnTo>
                  <a:pt x="2185717" y="4896229"/>
                </a:lnTo>
                <a:lnTo>
                  <a:pt x="2186589" y="4802000"/>
                </a:lnTo>
                <a:lnTo>
                  <a:pt x="2188224" y="4708337"/>
                </a:lnTo>
                <a:lnTo>
                  <a:pt x="2190586" y="4615231"/>
                </a:lnTo>
                <a:lnTo>
                  <a:pt x="2193636" y="4522676"/>
                </a:lnTo>
                <a:lnTo>
                  <a:pt x="2197336" y="4430662"/>
                </a:lnTo>
                <a:lnTo>
                  <a:pt x="2201650" y="4339181"/>
                </a:lnTo>
                <a:lnTo>
                  <a:pt x="2206539" y="4248225"/>
                </a:lnTo>
                <a:lnTo>
                  <a:pt x="2211966" y="4157785"/>
                </a:lnTo>
                <a:lnTo>
                  <a:pt x="2221032" y="4023077"/>
                </a:lnTo>
                <a:lnTo>
                  <a:pt x="2231096" y="3889485"/>
                </a:lnTo>
                <a:lnTo>
                  <a:pt x="2242031" y="3756981"/>
                </a:lnTo>
                <a:lnTo>
                  <a:pt x="2257746" y="3581954"/>
                </a:lnTo>
                <a:lnTo>
                  <a:pt x="2278790" y="3365722"/>
                </a:lnTo>
                <a:lnTo>
                  <a:pt x="2367152" y="2526647"/>
                </a:lnTo>
                <a:lnTo>
                  <a:pt x="2387346" y="2322699"/>
                </a:lnTo>
                <a:lnTo>
                  <a:pt x="2402135" y="2161037"/>
                </a:lnTo>
                <a:lnTo>
                  <a:pt x="2412234" y="2040621"/>
                </a:lnTo>
                <a:lnTo>
                  <a:pt x="2421338" y="1920885"/>
                </a:lnTo>
                <a:lnTo>
                  <a:pt x="2426794" y="1841425"/>
                </a:lnTo>
                <a:lnTo>
                  <a:pt x="2431713" y="1762248"/>
                </a:lnTo>
                <a:lnTo>
                  <a:pt x="2436059" y="1683344"/>
                </a:lnTo>
                <a:lnTo>
                  <a:pt x="2439795" y="1604705"/>
                </a:lnTo>
                <a:lnTo>
                  <a:pt x="2442881" y="1526323"/>
                </a:lnTo>
                <a:lnTo>
                  <a:pt x="2445282" y="1448191"/>
                </a:lnTo>
                <a:lnTo>
                  <a:pt x="2446958" y="1370298"/>
                </a:lnTo>
                <a:lnTo>
                  <a:pt x="2447873" y="1292639"/>
                </a:lnTo>
                <a:lnTo>
                  <a:pt x="2447988" y="1215203"/>
                </a:lnTo>
                <a:lnTo>
                  <a:pt x="2447266" y="1137984"/>
                </a:lnTo>
                <a:lnTo>
                  <a:pt x="2445670" y="1060972"/>
                </a:lnTo>
                <a:lnTo>
                  <a:pt x="2443162" y="984160"/>
                </a:lnTo>
                <a:lnTo>
                  <a:pt x="2439703" y="907538"/>
                </a:lnTo>
                <a:lnTo>
                  <a:pt x="2435257" y="831100"/>
                </a:lnTo>
                <a:lnTo>
                  <a:pt x="2432652" y="792947"/>
                </a:lnTo>
                <a:lnTo>
                  <a:pt x="2429786" y="754837"/>
                </a:lnTo>
                <a:lnTo>
                  <a:pt x="2426654" y="716768"/>
                </a:lnTo>
                <a:lnTo>
                  <a:pt x="2423252" y="678740"/>
                </a:lnTo>
                <a:lnTo>
                  <a:pt x="2419574" y="640751"/>
                </a:lnTo>
                <a:lnTo>
                  <a:pt x="2415617" y="602801"/>
                </a:lnTo>
                <a:lnTo>
                  <a:pt x="2411375" y="564888"/>
                </a:lnTo>
                <a:lnTo>
                  <a:pt x="2406843" y="527012"/>
                </a:lnTo>
                <a:lnTo>
                  <a:pt x="2402018" y="489172"/>
                </a:lnTo>
                <a:lnTo>
                  <a:pt x="2396894" y="451365"/>
                </a:lnTo>
                <a:lnTo>
                  <a:pt x="2391467" y="413592"/>
                </a:lnTo>
                <a:lnTo>
                  <a:pt x="2385732" y="375852"/>
                </a:lnTo>
                <a:lnTo>
                  <a:pt x="2379683" y="338143"/>
                </a:lnTo>
                <a:lnTo>
                  <a:pt x="2373318" y="300464"/>
                </a:lnTo>
                <a:lnTo>
                  <a:pt x="2366630" y="262814"/>
                </a:lnTo>
                <a:lnTo>
                  <a:pt x="2359615" y="225193"/>
                </a:lnTo>
                <a:lnTo>
                  <a:pt x="2352268" y="187599"/>
                </a:lnTo>
                <a:lnTo>
                  <a:pt x="2344585" y="150031"/>
                </a:lnTo>
                <a:lnTo>
                  <a:pt x="2336562" y="112488"/>
                </a:lnTo>
                <a:lnTo>
                  <a:pt x="2328192" y="74969"/>
                </a:lnTo>
                <a:lnTo>
                  <a:pt x="2319472" y="37473"/>
                </a:lnTo>
                <a:lnTo>
                  <a:pt x="2310396" y="0"/>
                </a:lnTo>
                <a:close/>
              </a:path>
            </a:pathLst>
          </a:custGeom>
          <a:solidFill>
            <a:srgbClr val="CCDDE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9" name="object 4"/>
          <p:cNvPicPr/>
          <p:nvPr/>
        </p:nvPicPr>
        <p:blipFill>
          <a:blip r:embed="rId4" cstate="print"/>
          <a:stretch/>
        </p:blipFill>
        <p:spPr>
          <a:xfrm>
            <a:off x="507959" y="0"/>
            <a:ext cx="726841" cy="9144000"/>
          </a:xfrm>
          <a:prstGeom prst="rect">
            <a:avLst/>
          </a:prstGeom>
          <a:ln w="9360">
            <a:noFill/>
          </a:ln>
        </p:spPr>
      </p:pic>
      <p:sp>
        <p:nvSpPr>
          <p:cNvPr id="140" name="CustomShape 4"/>
          <p:cNvSpPr/>
          <p:nvPr/>
        </p:nvSpPr>
        <p:spPr>
          <a:xfrm>
            <a:off x="2413082" y="685801"/>
            <a:ext cx="12492720" cy="1137319"/>
          </a:xfrm>
          <a:prstGeom prst="rect">
            <a:avLst/>
          </a:prstGeom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2" dirty="0">
                <a:solidFill>
                  <a:srgbClr val="FFFFFF"/>
                </a:solidFill>
                <a:latin typeface="Times New Roman"/>
                <a:ea typeface="DejaVu Sans"/>
              </a:rPr>
              <a:t>Величина прожиточного  минимума</a:t>
            </a:r>
            <a:endParaRPr lang="ru-RU" sz="24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b="1" spc="-2" dirty="0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2200" spc="-2" dirty="0">
                <a:solidFill>
                  <a:srgbClr val="FFFFFF"/>
                </a:solidFill>
                <a:latin typeface="Times New Roman"/>
                <a:ea typeface="DejaVu Sans"/>
              </a:rPr>
              <a:t>на душу населения  и по основным социально-демографическим группам </a:t>
            </a:r>
            <a:endParaRPr lang="ru-RU" sz="2200" spc="-2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200" spc="-2" dirty="0">
                <a:solidFill>
                  <a:srgbClr val="FFFFFF"/>
                </a:solidFill>
                <a:latin typeface="Times New Roman"/>
                <a:ea typeface="DejaVu Sans"/>
              </a:rPr>
              <a:t>населения в Омской области</a:t>
            </a:r>
            <a:endParaRPr lang="ru-RU" sz="2200" spc="-2" dirty="0">
              <a:latin typeface="Arial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36000" cy="36000"/>
            <a:chOff x="0" y="0"/>
            <a:chExt cx="36000" cy="36000"/>
          </a:xfrm>
        </p:grpSpPr>
      </p:grpSp>
      <p:sp>
        <p:nvSpPr>
          <p:cNvPr id="151" name="CustomShape 15"/>
          <p:cNvSpPr/>
          <p:nvPr/>
        </p:nvSpPr>
        <p:spPr>
          <a:xfrm>
            <a:off x="2368080" y="2133720"/>
            <a:ext cx="13533875" cy="414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00" i="1" spc="-2" dirty="0" smtClean="0">
                <a:solidFill>
                  <a:srgbClr val="000099"/>
                </a:solidFill>
                <a:latin typeface="Times New Roman"/>
                <a:ea typeface="DejaVu Sans"/>
              </a:rPr>
              <a:t>С 01 января 2025 года  установлена Постановлением Правительства Омской области от 17.07.2024 года  №401-п:</a:t>
            </a:r>
            <a:endParaRPr lang="ru-RU" sz="2100" spc="-2" dirty="0">
              <a:latin typeface="Arial"/>
            </a:endParaRPr>
          </a:p>
        </p:txBody>
      </p:sp>
      <p:sp>
        <p:nvSpPr>
          <p:cNvPr id="152" name="CustomShape 16"/>
          <p:cNvSpPr/>
          <p:nvPr/>
        </p:nvSpPr>
        <p:spPr>
          <a:xfrm>
            <a:off x="11649960" y="8475120"/>
            <a:ext cx="3789001" cy="48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5079" tIns="72721" rIns="145079" bIns="72721" anchor="ctr">
            <a:noAutofit/>
          </a:bodyPr>
          <a:lstStyle/>
          <a:p>
            <a:pPr algn="r">
              <a:lnSpc>
                <a:spcPct val="100000"/>
              </a:lnSpc>
            </a:pPr>
            <a:fld id="{7E5A44DC-5BB1-4E75-AD86-C784731CC194}" type="slidenum">
              <a:rPr lang="ru-RU" sz="1900" spc="-2">
                <a:solidFill>
                  <a:srgbClr val="8B8B8B"/>
                </a:solidFill>
                <a:latin typeface="Calibri"/>
                <a:ea typeface="DejaVu Sans"/>
              </a:rPr>
              <a:pPr algn="r">
                <a:lnSpc>
                  <a:spcPct val="100000"/>
                </a:lnSpc>
              </a:pPr>
              <a:t>9</a:t>
            </a:fld>
            <a:endParaRPr lang="ru-RU" sz="1900" spc="-2" dirty="0">
              <a:latin typeface="Arial"/>
            </a:endParaRPr>
          </a:p>
        </p:txBody>
      </p:sp>
      <p:grpSp>
        <p:nvGrpSpPr>
          <p:cNvPr id="20" name="Group 5"/>
          <p:cNvGrpSpPr/>
          <p:nvPr/>
        </p:nvGrpSpPr>
        <p:grpSpPr>
          <a:xfrm>
            <a:off x="2413000" y="2895600"/>
            <a:ext cx="12649200" cy="5434200"/>
            <a:chOff x="2991960" y="2820960"/>
            <a:chExt cx="11307148" cy="5434200"/>
          </a:xfrm>
        </p:grpSpPr>
        <p:sp>
          <p:nvSpPr>
            <p:cNvPr id="21" name="CustomShape 6"/>
            <p:cNvSpPr/>
            <p:nvPr/>
          </p:nvSpPr>
          <p:spPr>
            <a:xfrm>
              <a:off x="6465844" y="2820960"/>
              <a:ext cx="7833264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28600" lvl="1" indent="-224639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для расчета федеральной социальной доплаты </a:t>
              </a:r>
              <a:r>
                <a:rPr lang="ru-RU" sz="2100" b="1" spc="-2" dirty="0" smtClean="0">
                  <a:solidFill>
                    <a:srgbClr val="000099"/>
                  </a:solidFill>
                  <a:latin typeface="Times New Roman"/>
                  <a:ea typeface="DejaVu Sans"/>
                </a:rPr>
                <a:t>– 13</a:t>
              </a: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 </a:t>
              </a:r>
              <a:r>
                <a:rPr lang="ru-RU" sz="2100" b="1" spc="-2" dirty="0" smtClean="0">
                  <a:solidFill>
                    <a:srgbClr val="000099"/>
                  </a:solidFill>
                  <a:latin typeface="Times New Roman"/>
                  <a:ea typeface="DejaVu Sans"/>
                </a:rPr>
                <a:t>268 рублей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22" name="CustomShape 7"/>
            <p:cNvSpPr/>
            <p:nvPr/>
          </p:nvSpPr>
          <p:spPr>
            <a:xfrm>
              <a:off x="2991960" y="3002760"/>
              <a:ext cx="3473883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Для пенсионеров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23" name="CustomShape 8"/>
            <p:cNvSpPr/>
            <p:nvPr/>
          </p:nvSpPr>
          <p:spPr>
            <a:xfrm>
              <a:off x="6465844" y="4212000"/>
              <a:ext cx="7833264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72879" lvl="1" indent="-212760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 для расчета пособия беременным </a:t>
              </a:r>
              <a:r>
                <a:rPr lang="ru-RU" sz="2100" b="1" spc="-2" dirty="0" smtClean="0">
                  <a:solidFill>
                    <a:srgbClr val="000099"/>
                  </a:solidFill>
                  <a:latin typeface="Times New Roman"/>
                  <a:ea typeface="DejaVu Sans"/>
                </a:rPr>
                <a:t>– 16 816 </a:t>
              </a: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рублей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24" name="CustomShape 9"/>
            <p:cNvSpPr/>
            <p:nvPr/>
          </p:nvSpPr>
          <p:spPr>
            <a:xfrm>
              <a:off x="2991960" y="4393800"/>
              <a:ext cx="3473883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Для трудоспособного населения 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25" name="CustomShape 10"/>
            <p:cNvSpPr/>
            <p:nvPr/>
          </p:nvSpPr>
          <p:spPr>
            <a:xfrm>
              <a:off x="6465844" y="5603400"/>
              <a:ext cx="7833264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72879" lvl="1" indent="-212760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 </a:t>
              </a:r>
              <a:r>
                <a:rPr lang="ru-RU" sz="2100" i="1" spc="-2" dirty="0">
                  <a:solidFill>
                    <a:srgbClr val="003399"/>
                  </a:solidFill>
                  <a:latin typeface="Times New Roman"/>
                  <a:ea typeface="DejaVu Sans"/>
                </a:rPr>
                <a:t>для расчета пособий </a:t>
              </a:r>
              <a:r>
                <a:rPr lang="ru-RU" sz="2100" i="1" spc="-2" dirty="0" smtClean="0">
                  <a:solidFill>
                    <a:srgbClr val="003399"/>
                  </a:solidFill>
                  <a:latin typeface="Times New Roman"/>
                  <a:ea typeface="DejaVu Sans"/>
                </a:rPr>
                <a:t> </a:t>
              </a:r>
              <a:r>
                <a:rPr lang="ru-RU" sz="2100" i="1" spc="-2" dirty="0">
                  <a:solidFill>
                    <a:srgbClr val="003399"/>
                  </a:solidFill>
                  <a:latin typeface="Times New Roman"/>
                  <a:ea typeface="DejaVu Sans"/>
                </a:rPr>
                <a:t>семьям с детьми </a:t>
              </a:r>
              <a:r>
                <a:rPr lang="ru-RU" sz="2100" i="1" spc="-2" dirty="0" smtClean="0">
                  <a:solidFill>
                    <a:srgbClr val="003399"/>
                  </a:solidFill>
                  <a:latin typeface="Times New Roman"/>
                  <a:ea typeface="DejaVu Sans"/>
                </a:rPr>
                <a:t>от 0-17 лет</a:t>
              </a:r>
              <a:r>
                <a:rPr lang="ru-RU" sz="2100" spc="-2" dirty="0">
                  <a:solidFill>
                    <a:srgbClr val="003399"/>
                  </a:solidFill>
                  <a:latin typeface="Arial"/>
                </a:rPr>
                <a:t> </a:t>
              </a:r>
              <a:r>
                <a:rPr lang="ru-RU" sz="2100" b="1" spc="-2" dirty="0" smtClean="0">
                  <a:solidFill>
                    <a:srgbClr val="000099"/>
                  </a:solidFill>
                  <a:latin typeface="Times New Roman"/>
                  <a:ea typeface="DejaVu Sans"/>
                </a:rPr>
                <a:t>– 14 965 </a:t>
              </a: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рублей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26" name="CustomShape 11"/>
            <p:cNvSpPr/>
            <p:nvPr/>
          </p:nvSpPr>
          <p:spPr>
            <a:xfrm>
              <a:off x="2991960" y="5785200"/>
              <a:ext cx="3473883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Для детей</a:t>
              </a:r>
              <a:endParaRPr lang="ru-RU" sz="2100" spc="-2" dirty="0">
                <a:latin typeface="Arial"/>
              </a:endParaRPr>
            </a:p>
          </p:txBody>
        </p:sp>
        <p:sp>
          <p:nvSpPr>
            <p:cNvPr id="27" name="CustomShape 12"/>
            <p:cNvSpPr/>
            <p:nvPr/>
          </p:nvSpPr>
          <p:spPr>
            <a:xfrm>
              <a:off x="6465844" y="6994440"/>
              <a:ext cx="7833264" cy="1260720"/>
            </a:xfrm>
            <a:prstGeom prst="rightArrow">
              <a:avLst>
                <a:gd name="adj1" fmla="val 75000"/>
                <a:gd name="adj2" fmla="val 50000"/>
              </a:avLst>
            </a:prstGeom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12600" tIns="12600" rIns="12600" bIns="12600">
              <a:noAutofit/>
            </a:bodyPr>
            <a:lstStyle/>
            <a:p>
              <a:pPr marL="228600" lvl="1" indent="-224639">
                <a:lnSpc>
                  <a:spcPct val="90000"/>
                </a:lnSpc>
                <a:spcAft>
                  <a:spcPts val="300"/>
                </a:spcAft>
                <a:buClr>
                  <a:srgbClr val="000099"/>
                </a:buClr>
                <a:buFont typeface="Symbol"/>
                <a:buChar char=""/>
              </a:pPr>
              <a:r>
                <a:rPr lang="ru-RU" sz="2100" i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для определения среднедушевого дохода семьи и права на пособия на </a:t>
              </a:r>
              <a:r>
                <a:rPr lang="ru-RU" sz="2100" i="1" spc="-2" dirty="0" smtClean="0">
                  <a:solidFill>
                    <a:srgbClr val="000099"/>
                  </a:solidFill>
                  <a:latin typeface="Times New Roman"/>
                  <a:ea typeface="DejaVu Sans"/>
                </a:rPr>
                <a:t>детей</a:t>
              </a:r>
              <a:r>
                <a:rPr lang="ru-RU" sz="2100" spc="-2" dirty="0">
                  <a:latin typeface="Arial"/>
                </a:rPr>
                <a:t> </a:t>
              </a:r>
              <a:r>
                <a:rPr lang="ru-RU" sz="2100" b="1" spc="-2" dirty="0" smtClean="0">
                  <a:solidFill>
                    <a:srgbClr val="000099"/>
                  </a:solidFill>
                  <a:latin typeface="Times New Roman"/>
                  <a:ea typeface="DejaVu Sans"/>
                </a:rPr>
                <a:t>- 15 428 </a:t>
              </a:r>
              <a:r>
                <a:rPr lang="ru-RU" sz="2100" b="1" spc="-2" dirty="0">
                  <a:solidFill>
                    <a:srgbClr val="000099"/>
                  </a:solidFill>
                  <a:latin typeface="Times New Roman"/>
                  <a:ea typeface="DejaVu Sans"/>
                </a:rPr>
                <a:t>рубля</a:t>
              </a:r>
              <a:endParaRPr lang="ru-RU" sz="2100" spc="-2" dirty="0">
                <a:latin typeface="Arial"/>
              </a:endParaRPr>
            </a:p>
            <a:p>
              <a:pPr>
                <a:lnSpc>
                  <a:spcPct val="90000"/>
                </a:lnSpc>
                <a:spcAft>
                  <a:spcPts val="300"/>
                </a:spcAft>
              </a:pPr>
              <a:endParaRPr lang="ru-RU" sz="2100" spc="-2" dirty="0">
                <a:latin typeface="Arial"/>
              </a:endParaRPr>
            </a:p>
          </p:txBody>
        </p:sp>
        <p:sp>
          <p:nvSpPr>
            <p:cNvPr id="28" name="CustomShape 13"/>
            <p:cNvSpPr/>
            <p:nvPr/>
          </p:nvSpPr>
          <p:spPr>
            <a:xfrm>
              <a:off x="2991960" y="7176240"/>
              <a:ext cx="3473883" cy="8971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round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76320" tIns="38160" rIns="76320" bIns="38160" anchor="ctr">
              <a:noAutofit/>
            </a:bodyPr>
            <a:lstStyle/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lang="ru-RU" sz="2100" b="1" i="1" spc="-2" dirty="0">
                  <a:solidFill>
                    <a:srgbClr val="FFFFFF"/>
                  </a:solidFill>
                  <a:latin typeface="Calibri"/>
                  <a:ea typeface="DejaVu Sans"/>
                </a:rPr>
                <a:t>На душу населения </a:t>
              </a:r>
              <a:endParaRPr lang="ru-RU" sz="2100" spc="-2" dirty="0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69*113"/>
  <p:tag name="TABLE_ENDDRAG_RECT" val="521*175*369*1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69*113"/>
  <p:tag name="TABLE_ENDDRAG_RECT" val="521*175*369*11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22834</TotalTime>
  <Words>7294</Words>
  <Application>Microsoft Office PowerPoint</Application>
  <PresentationFormat>Произвольный</PresentationFormat>
  <Paragraphs>1250</Paragraphs>
  <Slides>60</Slides>
  <Notes>57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60</vt:i4>
      </vt:variant>
    </vt:vector>
  </HeadingPairs>
  <TitlesOfParts>
    <vt:vector size="62" baseType="lpstr">
      <vt:lpstr>Тема Office</vt:lpstr>
      <vt:lpstr>Worksheet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Реализовано с 1 января 2025 года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  Количество обращений граждан,  поступивших в ОСФР по Омской области и рассмотренных в рамках Федерального закона от 02.05.2002 № 59-ФЗ  «О порядке рассмотрения обращений граждан Российской Федерации» в 2024-2025 гг.  </vt:lpstr>
      <vt:lpstr>Слайд 53</vt:lpstr>
      <vt:lpstr>Слайд 54</vt:lpstr>
      <vt:lpstr>Слайд 55</vt:lpstr>
      <vt:lpstr>Слайд 56</vt:lpstr>
      <vt:lpstr>Организация работы Центров общения старшего поколения </vt:lpstr>
      <vt:lpstr>Слайд 58</vt:lpstr>
      <vt:lpstr>Слайд 59</vt:lpstr>
      <vt:lpstr>Слайд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Талипова Надежда Валерьевна</dc:creator>
  <cp:lastModifiedBy>USERPFR</cp:lastModifiedBy>
  <cp:revision>1160</cp:revision>
  <cp:lastPrinted>2024-01-30T19:24:53Z</cp:lastPrinted>
  <dcterms:created xsi:type="dcterms:W3CDTF">2023-05-03T09:25:15Z</dcterms:created>
  <dcterms:modified xsi:type="dcterms:W3CDTF">2026-03-02T09:22:01Z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2023-05-03T00:00:00Z</vt:filetime>
  </property>
</Properties>
</file>