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9" r:id="rId2"/>
    <p:sldId id="277" r:id="rId3"/>
    <p:sldId id="278" r:id="rId4"/>
    <p:sldId id="258" r:id="rId5"/>
    <p:sldId id="275" r:id="rId6"/>
    <p:sldId id="264" r:id="rId7"/>
    <p:sldId id="267" r:id="rId8"/>
    <p:sldId id="268" r:id="rId9"/>
    <p:sldId id="259" r:id="rId10"/>
    <p:sldId id="260" r:id="rId11"/>
    <p:sldId id="261" r:id="rId12"/>
    <p:sldId id="276" r:id="rId13"/>
    <p:sldId id="262" r:id="rId14"/>
    <p:sldId id="263" r:id="rId15"/>
    <p:sldId id="271" r:id="rId16"/>
    <p:sldId id="273" r:id="rId17"/>
    <p:sldId id="272" r:id="rId18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7B2-5055-4730-9BA2-05EF87E2339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4E251-F7F7-40A1-AC3D-7C1C1FC36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97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8FFA6-C78B-48C5-BEA7-B1DCCC50C50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8382A-7AD0-4A16-8A52-F0972AB93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091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34BFA-1041-4A8D-AB05-C97E90EC815B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3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6E459D-3356-49FA-9B12-FDF2D16C8BFA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873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723160" algn="l"/>
                <a:tab pos="1447909" algn="l"/>
                <a:tab pos="2172656" algn="l"/>
                <a:tab pos="2898995" algn="l"/>
              </a:tabLst>
            </a:pPr>
            <a:fld id="{E9EF94BE-141B-4F85-ACCE-F4A3B1115D09}" type="slidenum">
              <a:rPr lang="ru-RU" altLang="ru-RU">
                <a:cs typeface="Lucida Sans Unicode" pitchFamily="34" charset="0"/>
              </a:rPr>
              <a:pPr>
                <a:tabLst>
                  <a:tab pos="723160" algn="l"/>
                  <a:tab pos="1447909" algn="l"/>
                  <a:tab pos="2172656" algn="l"/>
                  <a:tab pos="2898995" algn="l"/>
                </a:tabLst>
              </a:pPr>
              <a:t>14</a:t>
            </a:fld>
            <a:endParaRPr lang="ru-RU" altLang="ru-RU">
              <a:cs typeface="Lucida Sans Unicode" pitchFamily="34" charset="0"/>
            </a:endParaRPr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9588"/>
            <a:ext cx="3400425" cy="2549525"/>
          </a:xfrm>
          <a:solidFill>
            <a:srgbClr val="FFFFFF"/>
          </a:solidFill>
          <a:ln/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4524" y="3229794"/>
            <a:ext cx="7939919" cy="3059117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63052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6CCBB-4644-4823-99C5-37270479BD07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80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6CCBB-4644-4823-99C5-37270479BD07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80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9336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hyperlink" Target="consultantplus://offline/ref=6E04CBFF9D767DCC53D21A4A2A16DF5F95B122907C36DCF2A5B910FA8ACE1F815C359634FB6DB87C3C585502873B1D51B2C296A08B4E9ECET5dAP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0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F70FF60C-7341-964B-8440-4C1F2C70E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7"/>
            <a:ext cx="8424935" cy="6282332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6725362" y="5489009"/>
            <a:ext cx="321112" cy="206693"/>
          </a:xfrm>
          <a:custGeom>
            <a:avLst/>
            <a:gdLst/>
            <a:ahLst/>
            <a:cxnLst/>
            <a:rect l="l" t="t" r="r" b="b"/>
            <a:pathLst>
              <a:path w="570865" h="275590">
                <a:moveTo>
                  <a:pt x="244627" y="41859"/>
                </a:moveTo>
                <a:lnTo>
                  <a:pt x="224129" y="23660"/>
                </a:lnTo>
                <a:lnTo>
                  <a:pt x="199872" y="10566"/>
                </a:lnTo>
                <a:lnTo>
                  <a:pt x="172466" y="2654"/>
                </a:lnTo>
                <a:lnTo>
                  <a:pt x="142443" y="0"/>
                </a:lnTo>
                <a:lnTo>
                  <a:pt x="96227" y="6680"/>
                </a:lnTo>
                <a:lnTo>
                  <a:pt x="56984" y="25514"/>
                </a:lnTo>
                <a:lnTo>
                  <a:pt x="26593" y="54775"/>
                </a:lnTo>
                <a:lnTo>
                  <a:pt x="6972" y="92684"/>
                </a:lnTo>
                <a:lnTo>
                  <a:pt x="0" y="137490"/>
                </a:lnTo>
                <a:lnTo>
                  <a:pt x="6959" y="182333"/>
                </a:lnTo>
                <a:lnTo>
                  <a:pt x="26568" y="220256"/>
                </a:lnTo>
                <a:lnTo>
                  <a:pt x="56908" y="249516"/>
                </a:lnTo>
                <a:lnTo>
                  <a:pt x="96050" y="268351"/>
                </a:lnTo>
                <a:lnTo>
                  <a:pt x="142100" y="275018"/>
                </a:lnTo>
                <a:lnTo>
                  <a:pt x="172313" y="272300"/>
                </a:lnTo>
                <a:lnTo>
                  <a:pt x="199834" y="264248"/>
                </a:lnTo>
                <a:lnTo>
                  <a:pt x="224116" y="251015"/>
                </a:lnTo>
                <a:lnTo>
                  <a:pt x="244627" y="232740"/>
                </a:lnTo>
                <a:lnTo>
                  <a:pt x="219684" y="208546"/>
                </a:lnTo>
                <a:lnTo>
                  <a:pt x="203250" y="222821"/>
                </a:lnTo>
                <a:lnTo>
                  <a:pt x="185140" y="232867"/>
                </a:lnTo>
                <a:lnTo>
                  <a:pt x="165379" y="238810"/>
                </a:lnTo>
                <a:lnTo>
                  <a:pt x="143992" y="240753"/>
                </a:lnTo>
                <a:lnTo>
                  <a:pt x="101917" y="232994"/>
                </a:lnTo>
                <a:lnTo>
                  <a:pt x="68465" y="211455"/>
                </a:lnTo>
                <a:lnTo>
                  <a:pt x="46393" y="178752"/>
                </a:lnTo>
                <a:lnTo>
                  <a:pt x="38417" y="137490"/>
                </a:lnTo>
                <a:lnTo>
                  <a:pt x="46393" y="96266"/>
                </a:lnTo>
                <a:lnTo>
                  <a:pt x="68465" y="63563"/>
                </a:lnTo>
                <a:lnTo>
                  <a:pt x="101917" y="41998"/>
                </a:lnTo>
                <a:lnTo>
                  <a:pt x="143992" y="34226"/>
                </a:lnTo>
                <a:lnTo>
                  <a:pt x="165379" y="36118"/>
                </a:lnTo>
                <a:lnTo>
                  <a:pt x="185140" y="41935"/>
                </a:lnTo>
                <a:lnTo>
                  <a:pt x="203250" y="51854"/>
                </a:lnTo>
                <a:lnTo>
                  <a:pt x="219684" y="66090"/>
                </a:lnTo>
                <a:lnTo>
                  <a:pt x="244627" y="41859"/>
                </a:lnTo>
                <a:close/>
              </a:path>
              <a:path w="570865" h="275590">
                <a:moveTo>
                  <a:pt x="570649" y="137490"/>
                </a:moveTo>
                <a:lnTo>
                  <a:pt x="563689" y="92824"/>
                </a:lnTo>
                <a:lnTo>
                  <a:pt x="544055" y="54927"/>
                </a:lnTo>
                <a:lnTo>
                  <a:pt x="532257" y="43548"/>
                </a:lnTo>
                <a:lnTo>
                  <a:pt x="532257" y="137490"/>
                </a:lnTo>
                <a:lnTo>
                  <a:pt x="524370" y="178752"/>
                </a:lnTo>
                <a:lnTo>
                  <a:pt x="502539" y="211455"/>
                </a:lnTo>
                <a:lnTo>
                  <a:pt x="469531" y="232994"/>
                </a:lnTo>
                <a:lnTo>
                  <a:pt x="428117" y="240753"/>
                </a:lnTo>
                <a:lnTo>
                  <a:pt x="386321" y="232994"/>
                </a:lnTo>
                <a:lnTo>
                  <a:pt x="353110" y="211455"/>
                </a:lnTo>
                <a:lnTo>
                  <a:pt x="331203" y="178752"/>
                </a:lnTo>
                <a:lnTo>
                  <a:pt x="323291" y="137490"/>
                </a:lnTo>
                <a:lnTo>
                  <a:pt x="331203" y="96266"/>
                </a:lnTo>
                <a:lnTo>
                  <a:pt x="353110" y="63563"/>
                </a:lnTo>
                <a:lnTo>
                  <a:pt x="386321" y="41998"/>
                </a:lnTo>
                <a:lnTo>
                  <a:pt x="428117" y="34226"/>
                </a:lnTo>
                <a:lnTo>
                  <a:pt x="469531" y="41998"/>
                </a:lnTo>
                <a:lnTo>
                  <a:pt x="502539" y="63563"/>
                </a:lnTo>
                <a:lnTo>
                  <a:pt x="524370" y="96266"/>
                </a:lnTo>
                <a:lnTo>
                  <a:pt x="532257" y="137490"/>
                </a:lnTo>
                <a:lnTo>
                  <a:pt x="532257" y="43548"/>
                </a:lnTo>
                <a:lnTo>
                  <a:pt x="522592" y="34226"/>
                </a:lnTo>
                <a:lnTo>
                  <a:pt x="513664" y="25615"/>
                </a:lnTo>
                <a:lnTo>
                  <a:pt x="474383" y="6705"/>
                </a:lnTo>
                <a:lnTo>
                  <a:pt x="428117" y="0"/>
                </a:lnTo>
                <a:lnTo>
                  <a:pt x="381546" y="6743"/>
                </a:lnTo>
                <a:lnTo>
                  <a:pt x="342074" y="25717"/>
                </a:lnTo>
                <a:lnTo>
                  <a:pt x="311569" y="55067"/>
                </a:lnTo>
                <a:lnTo>
                  <a:pt x="291909" y="92951"/>
                </a:lnTo>
                <a:lnTo>
                  <a:pt x="284937" y="137490"/>
                </a:lnTo>
                <a:lnTo>
                  <a:pt x="291909" y="182029"/>
                </a:lnTo>
                <a:lnTo>
                  <a:pt x="311569" y="219925"/>
                </a:lnTo>
                <a:lnTo>
                  <a:pt x="342074" y="249288"/>
                </a:lnTo>
                <a:lnTo>
                  <a:pt x="381546" y="268274"/>
                </a:lnTo>
                <a:lnTo>
                  <a:pt x="428117" y="275018"/>
                </a:lnTo>
                <a:lnTo>
                  <a:pt x="474383" y="268312"/>
                </a:lnTo>
                <a:lnTo>
                  <a:pt x="513664" y="249402"/>
                </a:lnTo>
                <a:lnTo>
                  <a:pt x="522617" y="240753"/>
                </a:lnTo>
                <a:lnTo>
                  <a:pt x="544055" y="220091"/>
                </a:lnTo>
                <a:lnTo>
                  <a:pt x="563689" y="182181"/>
                </a:lnTo>
                <a:lnTo>
                  <a:pt x="570649" y="13749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7089943" y="5491686"/>
            <a:ext cx="150733" cy="235268"/>
          </a:xfrm>
          <a:custGeom>
            <a:avLst/>
            <a:gdLst/>
            <a:ahLst/>
            <a:cxnLst/>
            <a:rect l="l" t="t" r="r" b="b"/>
            <a:pathLst>
              <a:path w="267970" h="313690">
                <a:moveTo>
                  <a:pt x="267360" y="234950"/>
                </a:moveTo>
                <a:lnTo>
                  <a:pt x="225856" y="234950"/>
                </a:lnTo>
                <a:lnTo>
                  <a:pt x="225856" y="0"/>
                </a:lnTo>
                <a:lnTo>
                  <a:pt x="187845" y="0"/>
                </a:lnTo>
                <a:lnTo>
                  <a:pt x="187845" y="234950"/>
                </a:lnTo>
                <a:lnTo>
                  <a:pt x="38074" y="234950"/>
                </a:lnTo>
                <a:lnTo>
                  <a:pt x="38074" y="0"/>
                </a:lnTo>
                <a:lnTo>
                  <a:pt x="0" y="0"/>
                </a:lnTo>
                <a:lnTo>
                  <a:pt x="0" y="234950"/>
                </a:lnTo>
                <a:lnTo>
                  <a:pt x="0" y="267970"/>
                </a:lnTo>
                <a:lnTo>
                  <a:pt x="231597" y="267970"/>
                </a:lnTo>
                <a:lnTo>
                  <a:pt x="231597" y="313690"/>
                </a:lnTo>
                <a:lnTo>
                  <a:pt x="267360" y="313690"/>
                </a:lnTo>
                <a:lnTo>
                  <a:pt x="267360" y="267970"/>
                </a:lnTo>
                <a:lnTo>
                  <a:pt x="267360" y="2349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7277648" y="5491331"/>
            <a:ext cx="130731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7053" y="0"/>
                </a:lnTo>
                <a:lnTo>
                  <a:pt x="38074" y="207378"/>
                </a:lnTo>
                <a:lnTo>
                  <a:pt x="38074" y="0"/>
                </a:lnTo>
                <a:lnTo>
                  <a:pt x="0" y="0"/>
                </a:lnTo>
                <a:lnTo>
                  <a:pt x="0" y="268859"/>
                </a:lnTo>
                <a:lnTo>
                  <a:pt x="35344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7443109" y="5491334"/>
            <a:ext cx="317540" cy="204311"/>
          </a:xfrm>
          <a:custGeom>
            <a:avLst/>
            <a:gdLst/>
            <a:ahLst/>
            <a:cxnLst/>
            <a:rect l="l" t="t" r="r" b="b"/>
            <a:pathLst>
              <a:path w="564515" h="272415">
                <a:moveTo>
                  <a:pt x="281876" y="268859"/>
                </a:moveTo>
                <a:lnTo>
                  <a:pt x="251307" y="201587"/>
                </a:lnTo>
                <a:lnTo>
                  <a:pt x="237363" y="170891"/>
                </a:lnTo>
                <a:lnTo>
                  <a:pt x="198564" y="85496"/>
                </a:lnTo>
                <a:lnTo>
                  <a:pt x="198564" y="170891"/>
                </a:lnTo>
                <a:lnTo>
                  <a:pt x="82537" y="170891"/>
                </a:lnTo>
                <a:lnTo>
                  <a:pt x="140512" y="39166"/>
                </a:lnTo>
                <a:lnTo>
                  <a:pt x="198564" y="170891"/>
                </a:lnTo>
                <a:lnTo>
                  <a:pt x="198564" y="85496"/>
                </a:lnTo>
                <a:lnTo>
                  <a:pt x="177520" y="39166"/>
                </a:lnTo>
                <a:lnTo>
                  <a:pt x="159727" y="0"/>
                </a:lnTo>
                <a:lnTo>
                  <a:pt x="121754" y="0"/>
                </a:lnTo>
                <a:lnTo>
                  <a:pt x="0" y="268859"/>
                </a:lnTo>
                <a:lnTo>
                  <a:pt x="39522" y="268859"/>
                </a:lnTo>
                <a:lnTo>
                  <a:pt x="69088" y="201587"/>
                </a:lnTo>
                <a:lnTo>
                  <a:pt x="211950" y="201587"/>
                </a:lnTo>
                <a:lnTo>
                  <a:pt x="241503" y="268859"/>
                </a:lnTo>
                <a:lnTo>
                  <a:pt x="281876" y="268859"/>
                </a:lnTo>
                <a:close/>
              </a:path>
              <a:path w="564515" h="272415">
                <a:moveTo>
                  <a:pt x="564489" y="0"/>
                </a:moveTo>
                <a:lnTo>
                  <a:pt x="375094" y="0"/>
                </a:lnTo>
                <a:lnTo>
                  <a:pt x="370941" y="113322"/>
                </a:lnTo>
                <a:lnTo>
                  <a:pt x="366814" y="167665"/>
                </a:lnTo>
                <a:lnTo>
                  <a:pt x="358279" y="205981"/>
                </a:lnTo>
                <a:lnTo>
                  <a:pt x="344068" y="228688"/>
                </a:lnTo>
                <a:lnTo>
                  <a:pt x="322948" y="236169"/>
                </a:lnTo>
                <a:lnTo>
                  <a:pt x="318630" y="236169"/>
                </a:lnTo>
                <a:lnTo>
                  <a:pt x="315252" y="235826"/>
                </a:lnTo>
                <a:lnTo>
                  <a:pt x="310616" y="234657"/>
                </a:lnTo>
                <a:lnTo>
                  <a:pt x="307924" y="268859"/>
                </a:lnTo>
                <a:lnTo>
                  <a:pt x="317169" y="271106"/>
                </a:lnTo>
                <a:lnTo>
                  <a:pt x="324446" y="271894"/>
                </a:lnTo>
                <a:lnTo>
                  <a:pt x="332117" y="271894"/>
                </a:lnTo>
                <a:lnTo>
                  <a:pt x="387197" y="232041"/>
                </a:lnTo>
                <a:lnTo>
                  <a:pt x="399719" y="182143"/>
                </a:lnTo>
                <a:lnTo>
                  <a:pt x="405168" y="112153"/>
                </a:lnTo>
                <a:lnTo>
                  <a:pt x="407835" y="33401"/>
                </a:lnTo>
                <a:lnTo>
                  <a:pt x="526834" y="33401"/>
                </a:lnTo>
                <a:lnTo>
                  <a:pt x="526834" y="268859"/>
                </a:lnTo>
                <a:lnTo>
                  <a:pt x="564489" y="268859"/>
                </a:lnTo>
                <a:lnTo>
                  <a:pt x="56448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7816347" y="5491334"/>
            <a:ext cx="122158" cy="20193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0972" y="268846"/>
                </a:lnTo>
                <a:lnTo>
                  <a:pt x="155897" y="263117"/>
                </a:lnTo>
                <a:lnTo>
                  <a:pt x="189190" y="246046"/>
                </a:lnTo>
                <a:lnTo>
                  <a:pt x="194705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747" y="124015"/>
                </a:lnTo>
                <a:lnTo>
                  <a:pt x="191338" y="115123"/>
                </a:lnTo>
                <a:lnTo>
                  <a:pt x="160263" y="99098"/>
                </a:lnTo>
                <a:lnTo>
                  <a:pt x="117906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17169" h="269240">
                <a:moveTo>
                  <a:pt x="197747" y="124015"/>
                </a:moveTo>
                <a:lnTo>
                  <a:pt x="109410" y="124015"/>
                </a:lnTo>
                <a:lnTo>
                  <a:pt x="139192" y="127311"/>
                </a:lnTo>
                <a:lnTo>
                  <a:pt x="160855" y="137417"/>
                </a:lnTo>
                <a:lnTo>
                  <a:pt x="174082" y="154662"/>
                </a:lnTo>
                <a:lnTo>
                  <a:pt x="178562" y="179374"/>
                </a:lnTo>
                <a:lnTo>
                  <a:pt x="174025" y="204962"/>
                </a:lnTo>
                <a:lnTo>
                  <a:pt x="160702" y="223477"/>
                </a:lnTo>
                <a:lnTo>
                  <a:pt x="139021" y="234726"/>
                </a:lnTo>
                <a:lnTo>
                  <a:pt x="109410" y="238518"/>
                </a:lnTo>
                <a:lnTo>
                  <a:pt x="194705" y="238518"/>
                </a:lnTo>
                <a:lnTo>
                  <a:pt x="209879" y="217807"/>
                </a:lnTo>
                <a:lnTo>
                  <a:pt x="216992" y="178574"/>
                </a:lnTo>
                <a:lnTo>
                  <a:pt x="210468" y="141662"/>
                </a:lnTo>
                <a:lnTo>
                  <a:pt x="197747" y="12401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978950" y="5602773"/>
            <a:ext cx="21788" cy="90488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50"/>
                </a:moveTo>
                <a:lnTo>
                  <a:pt x="38455" y="120650"/>
                </a:lnTo>
                <a:lnTo>
                  <a:pt x="38455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7978948" y="5491334"/>
            <a:ext cx="130373" cy="20193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241" y="0"/>
                </a:moveTo>
                <a:lnTo>
                  <a:pt x="192824" y="0"/>
                </a:lnTo>
                <a:lnTo>
                  <a:pt x="192824" y="115570"/>
                </a:lnTo>
                <a:lnTo>
                  <a:pt x="38455" y="115570"/>
                </a:lnTo>
                <a:lnTo>
                  <a:pt x="38455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824" y="148590"/>
                </a:lnTo>
                <a:lnTo>
                  <a:pt x="192824" y="269240"/>
                </a:lnTo>
                <a:lnTo>
                  <a:pt x="231241" y="269240"/>
                </a:lnTo>
                <a:lnTo>
                  <a:pt x="231241" y="148590"/>
                </a:lnTo>
                <a:lnTo>
                  <a:pt x="231241" y="115570"/>
                </a:lnTo>
                <a:lnTo>
                  <a:pt x="23124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8164705" y="5491334"/>
            <a:ext cx="167521" cy="201930"/>
          </a:xfrm>
          <a:custGeom>
            <a:avLst/>
            <a:gdLst/>
            <a:ahLst/>
            <a:cxnLst/>
            <a:rect l="l" t="t" r="r" b="b"/>
            <a:pathLst>
              <a:path w="297815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1048" y="268846"/>
                </a:lnTo>
                <a:lnTo>
                  <a:pt x="155967" y="263117"/>
                </a:lnTo>
                <a:lnTo>
                  <a:pt x="189247" y="246046"/>
                </a:lnTo>
                <a:lnTo>
                  <a:pt x="194759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809" y="124015"/>
                </a:lnTo>
                <a:lnTo>
                  <a:pt x="191406" y="115123"/>
                </a:lnTo>
                <a:lnTo>
                  <a:pt x="160339" y="99098"/>
                </a:lnTo>
                <a:lnTo>
                  <a:pt x="117957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97815" h="269240">
                <a:moveTo>
                  <a:pt x="197809" y="124015"/>
                </a:moveTo>
                <a:lnTo>
                  <a:pt x="109473" y="124015"/>
                </a:lnTo>
                <a:lnTo>
                  <a:pt x="139260" y="127311"/>
                </a:lnTo>
                <a:lnTo>
                  <a:pt x="160931" y="137417"/>
                </a:lnTo>
                <a:lnTo>
                  <a:pt x="174167" y="154662"/>
                </a:lnTo>
                <a:lnTo>
                  <a:pt x="178650" y="179374"/>
                </a:lnTo>
                <a:lnTo>
                  <a:pt x="174110" y="204962"/>
                </a:lnTo>
                <a:lnTo>
                  <a:pt x="160778" y="223477"/>
                </a:lnTo>
                <a:lnTo>
                  <a:pt x="139088" y="234726"/>
                </a:lnTo>
                <a:lnTo>
                  <a:pt x="109473" y="238518"/>
                </a:lnTo>
                <a:lnTo>
                  <a:pt x="194759" y="238518"/>
                </a:lnTo>
                <a:lnTo>
                  <a:pt x="209923" y="217807"/>
                </a:lnTo>
                <a:lnTo>
                  <a:pt x="217030" y="178574"/>
                </a:lnTo>
                <a:lnTo>
                  <a:pt x="210517" y="141662"/>
                </a:lnTo>
                <a:lnTo>
                  <a:pt x="197809" y="124015"/>
                </a:lnTo>
                <a:close/>
              </a:path>
              <a:path w="297815" h="269240">
                <a:moveTo>
                  <a:pt x="297662" y="0"/>
                </a:moveTo>
                <a:lnTo>
                  <a:pt x="259651" y="0"/>
                </a:lnTo>
                <a:lnTo>
                  <a:pt x="259651" y="268833"/>
                </a:lnTo>
                <a:lnTo>
                  <a:pt x="297662" y="268833"/>
                </a:lnTo>
                <a:lnTo>
                  <a:pt x="297662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8387864" y="5491331"/>
            <a:ext cx="130731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78"/>
                </a:lnTo>
                <a:lnTo>
                  <a:pt x="37998" y="0"/>
                </a:lnTo>
                <a:lnTo>
                  <a:pt x="0" y="0"/>
                </a:lnTo>
                <a:lnTo>
                  <a:pt x="0" y="268859"/>
                </a:lnTo>
                <a:lnTo>
                  <a:pt x="35306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6721013" y="5782035"/>
            <a:ext cx="180737" cy="216694"/>
          </a:xfrm>
          <a:custGeom>
            <a:avLst/>
            <a:gdLst/>
            <a:ahLst/>
            <a:cxnLst/>
            <a:rect l="l" t="t" r="r" b="b"/>
            <a:pathLst>
              <a:path w="321309" h="288925">
                <a:moveTo>
                  <a:pt x="178600" y="0"/>
                </a:moveTo>
                <a:lnTo>
                  <a:pt x="142874" y="0"/>
                </a:lnTo>
                <a:lnTo>
                  <a:pt x="142874" y="27228"/>
                </a:lnTo>
                <a:lnTo>
                  <a:pt x="93220" y="33874"/>
                </a:lnTo>
                <a:lnTo>
                  <a:pt x="53437" y="49347"/>
                </a:lnTo>
                <a:lnTo>
                  <a:pt x="24195" y="73170"/>
                </a:lnTo>
                <a:lnTo>
                  <a:pt x="6160" y="104865"/>
                </a:lnTo>
                <a:lnTo>
                  <a:pt x="0" y="143954"/>
                </a:lnTo>
                <a:lnTo>
                  <a:pt x="9581" y="191472"/>
                </a:lnTo>
                <a:lnTo>
                  <a:pt x="37457" y="227364"/>
                </a:lnTo>
                <a:lnTo>
                  <a:pt x="82322" y="250660"/>
                </a:lnTo>
                <a:lnTo>
                  <a:pt x="142874" y="260388"/>
                </a:lnTo>
                <a:lnTo>
                  <a:pt x="142874" y="288785"/>
                </a:lnTo>
                <a:lnTo>
                  <a:pt x="178600" y="288785"/>
                </a:lnTo>
                <a:lnTo>
                  <a:pt x="178600" y="260388"/>
                </a:lnTo>
                <a:lnTo>
                  <a:pt x="228230" y="253903"/>
                </a:lnTo>
                <a:lnTo>
                  <a:pt x="267919" y="238525"/>
                </a:lnTo>
                <a:lnTo>
                  <a:pt x="277867" y="230403"/>
                </a:lnTo>
                <a:lnTo>
                  <a:pt x="142874" y="230403"/>
                </a:lnTo>
                <a:lnTo>
                  <a:pt x="98176" y="222589"/>
                </a:lnTo>
                <a:lnTo>
                  <a:pt x="64995" y="205495"/>
                </a:lnTo>
                <a:lnTo>
                  <a:pt x="44344" y="179243"/>
                </a:lnTo>
                <a:lnTo>
                  <a:pt x="37236" y="143954"/>
                </a:lnTo>
                <a:lnTo>
                  <a:pt x="44128" y="108709"/>
                </a:lnTo>
                <a:lnTo>
                  <a:pt x="64419" y="82484"/>
                </a:lnTo>
                <a:lnTo>
                  <a:pt x="97527" y="65392"/>
                </a:lnTo>
                <a:lnTo>
                  <a:pt x="142874" y="57543"/>
                </a:lnTo>
                <a:lnTo>
                  <a:pt x="278233" y="57543"/>
                </a:lnTo>
                <a:lnTo>
                  <a:pt x="238948" y="36992"/>
                </a:lnTo>
                <a:lnTo>
                  <a:pt x="178600" y="27228"/>
                </a:lnTo>
                <a:lnTo>
                  <a:pt x="178600" y="0"/>
                </a:lnTo>
                <a:close/>
              </a:path>
              <a:path w="321309" h="288925">
                <a:moveTo>
                  <a:pt x="178600" y="57543"/>
                </a:moveTo>
                <a:lnTo>
                  <a:pt x="142874" y="57543"/>
                </a:lnTo>
                <a:lnTo>
                  <a:pt x="142874" y="230403"/>
                </a:lnTo>
                <a:lnTo>
                  <a:pt x="178600" y="230403"/>
                </a:lnTo>
                <a:lnTo>
                  <a:pt x="178600" y="57543"/>
                </a:lnTo>
                <a:close/>
              </a:path>
              <a:path w="321309" h="288925">
                <a:moveTo>
                  <a:pt x="278233" y="57543"/>
                </a:moveTo>
                <a:lnTo>
                  <a:pt x="178600" y="57543"/>
                </a:lnTo>
                <a:lnTo>
                  <a:pt x="223452" y="65273"/>
                </a:lnTo>
                <a:lnTo>
                  <a:pt x="256611" y="82432"/>
                </a:lnTo>
                <a:lnTo>
                  <a:pt x="277171" y="108664"/>
                </a:lnTo>
                <a:lnTo>
                  <a:pt x="284225" y="143611"/>
                </a:lnTo>
                <a:lnTo>
                  <a:pt x="277335" y="178959"/>
                </a:lnTo>
                <a:lnTo>
                  <a:pt x="257049" y="205328"/>
                </a:lnTo>
                <a:lnTo>
                  <a:pt x="223945" y="222537"/>
                </a:lnTo>
                <a:lnTo>
                  <a:pt x="178600" y="230403"/>
                </a:lnTo>
                <a:lnTo>
                  <a:pt x="277867" y="230403"/>
                </a:lnTo>
                <a:lnTo>
                  <a:pt x="297044" y="214746"/>
                </a:lnTo>
                <a:lnTo>
                  <a:pt x="314977" y="183059"/>
                </a:lnTo>
                <a:lnTo>
                  <a:pt x="321094" y="143954"/>
                </a:lnTo>
                <a:lnTo>
                  <a:pt x="311523" y="96407"/>
                </a:lnTo>
                <a:lnTo>
                  <a:pt x="283698" y="60402"/>
                </a:lnTo>
                <a:lnTo>
                  <a:pt x="278233" y="5754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6930968" y="5787204"/>
            <a:ext cx="161092" cy="206693"/>
          </a:xfrm>
          <a:custGeom>
            <a:avLst/>
            <a:gdLst/>
            <a:ahLst/>
            <a:cxnLst/>
            <a:rect l="l" t="t" r="r" b="b"/>
            <a:pathLst>
              <a:path w="286384" h="275590">
                <a:moveTo>
                  <a:pt x="143281" y="0"/>
                </a:moveTo>
                <a:lnTo>
                  <a:pt x="96676" y="6735"/>
                </a:lnTo>
                <a:lnTo>
                  <a:pt x="57179" y="25705"/>
                </a:lnTo>
                <a:lnTo>
                  <a:pt x="26656" y="55050"/>
                </a:lnTo>
                <a:lnTo>
                  <a:pt x="6975" y="92914"/>
                </a:lnTo>
                <a:lnTo>
                  <a:pt x="0" y="137439"/>
                </a:lnTo>
                <a:lnTo>
                  <a:pt x="6975" y="181973"/>
                </a:lnTo>
                <a:lnTo>
                  <a:pt x="26656" y="219859"/>
                </a:lnTo>
                <a:lnTo>
                  <a:pt x="57179" y="249231"/>
                </a:lnTo>
                <a:lnTo>
                  <a:pt x="96676" y="268222"/>
                </a:lnTo>
                <a:lnTo>
                  <a:pt x="143281" y="274967"/>
                </a:lnTo>
                <a:lnTo>
                  <a:pt x="189521" y="268266"/>
                </a:lnTo>
                <a:lnTo>
                  <a:pt x="228788" y="249362"/>
                </a:lnTo>
                <a:lnTo>
                  <a:pt x="237690" y="240779"/>
                </a:lnTo>
                <a:lnTo>
                  <a:pt x="143281" y="240779"/>
                </a:lnTo>
                <a:lnTo>
                  <a:pt x="101470" y="233003"/>
                </a:lnTo>
                <a:lnTo>
                  <a:pt x="68252" y="211431"/>
                </a:lnTo>
                <a:lnTo>
                  <a:pt x="46337" y="178698"/>
                </a:lnTo>
                <a:lnTo>
                  <a:pt x="38430" y="137439"/>
                </a:lnTo>
                <a:lnTo>
                  <a:pt x="46337" y="96208"/>
                </a:lnTo>
                <a:lnTo>
                  <a:pt x="68252" y="63499"/>
                </a:lnTo>
                <a:lnTo>
                  <a:pt x="101470" y="41945"/>
                </a:lnTo>
                <a:lnTo>
                  <a:pt x="143281" y="34175"/>
                </a:lnTo>
                <a:lnTo>
                  <a:pt x="237678" y="34175"/>
                </a:lnTo>
                <a:lnTo>
                  <a:pt x="228788" y="25606"/>
                </a:lnTo>
                <a:lnTo>
                  <a:pt x="189521" y="6702"/>
                </a:lnTo>
                <a:lnTo>
                  <a:pt x="143281" y="0"/>
                </a:lnTo>
                <a:close/>
              </a:path>
              <a:path w="286384" h="275590">
                <a:moveTo>
                  <a:pt x="237678" y="34175"/>
                </a:moveTo>
                <a:lnTo>
                  <a:pt x="143281" y="34175"/>
                </a:lnTo>
                <a:lnTo>
                  <a:pt x="184653" y="41945"/>
                </a:lnTo>
                <a:lnTo>
                  <a:pt x="217635" y="63499"/>
                </a:lnTo>
                <a:lnTo>
                  <a:pt x="239455" y="96208"/>
                </a:lnTo>
                <a:lnTo>
                  <a:pt x="247345" y="137439"/>
                </a:lnTo>
                <a:lnTo>
                  <a:pt x="239455" y="178698"/>
                </a:lnTo>
                <a:lnTo>
                  <a:pt x="217635" y="211431"/>
                </a:lnTo>
                <a:lnTo>
                  <a:pt x="184653" y="233003"/>
                </a:lnTo>
                <a:lnTo>
                  <a:pt x="143281" y="240779"/>
                </a:lnTo>
                <a:lnTo>
                  <a:pt x="237690" y="240779"/>
                </a:lnTo>
                <a:lnTo>
                  <a:pt x="259183" y="220057"/>
                </a:lnTo>
                <a:lnTo>
                  <a:pt x="278811" y="182149"/>
                </a:lnTo>
                <a:lnTo>
                  <a:pt x="285775" y="137439"/>
                </a:lnTo>
                <a:lnTo>
                  <a:pt x="278811" y="92782"/>
                </a:lnTo>
                <a:lnTo>
                  <a:pt x="259183" y="54902"/>
                </a:lnTo>
                <a:lnTo>
                  <a:pt x="237678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7135309" y="5900929"/>
            <a:ext cx="21788" cy="90488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49"/>
                </a:moveTo>
                <a:lnTo>
                  <a:pt x="38392" y="120649"/>
                </a:lnTo>
                <a:lnTo>
                  <a:pt x="38392" y="0"/>
                </a:lnTo>
                <a:lnTo>
                  <a:pt x="0" y="0"/>
                </a:lnTo>
                <a:lnTo>
                  <a:pt x="0" y="120649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7135307" y="5789495"/>
            <a:ext cx="130373" cy="20193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178" y="0"/>
                </a:moveTo>
                <a:lnTo>
                  <a:pt x="192760" y="0"/>
                </a:lnTo>
                <a:lnTo>
                  <a:pt x="192760" y="115570"/>
                </a:lnTo>
                <a:lnTo>
                  <a:pt x="38392" y="115570"/>
                </a:lnTo>
                <a:lnTo>
                  <a:pt x="38392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760" y="148590"/>
                </a:lnTo>
                <a:lnTo>
                  <a:pt x="192760" y="269240"/>
                </a:lnTo>
                <a:lnTo>
                  <a:pt x="231178" y="269240"/>
                </a:lnTo>
                <a:lnTo>
                  <a:pt x="231178" y="148590"/>
                </a:lnTo>
                <a:lnTo>
                  <a:pt x="231178" y="115570"/>
                </a:lnTo>
                <a:lnTo>
                  <a:pt x="231178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7293463" y="5789490"/>
            <a:ext cx="165021" cy="231458"/>
          </a:xfrm>
          <a:custGeom>
            <a:avLst/>
            <a:gdLst/>
            <a:ahLst/>
            <a:cxnLst/>
            <a:rect l="l" t="t" r="r" b="b"/>
            <a:pathLst>
              <a:path w="293369" h="308609">
                <a:moveTo>
                  <a:pt x="293077" y="235394"/>
                </a:moveTo>
                <a:lnTo>
                  <a:pt x="380" y="235394"/>
                </a:lnTo>
                <a:lnTo>
                  <a:pt x="0" y="308355"/>
                </a:lnTo>
                <a:lnTo>
                  <a:pt x="35699" y="308355"/>
                </a:lnTo>
                <a:lnTo>
                  <a:pt x="36080" y="268820"/>
                </a:lnTo>
                <a:lnTo>
                  <a:pt x="293077" y="268820"/>
                </a:lnTo>
                <a:lnTo>
                  <a:pt x="293077" y="235394"/>
                </a:lnTo>
                <a:close/>
              </a:path>
              <a:path w="293369" h="308609">
                <a:moveTo>
                  <a:pt x="293077" y="268820"/>
                </a:moveTo>
                <a:lnTo>
                  <a:pt x="257327" y="268820"/>
                </a:lnTo>
                <a:lnTo>
                  <a:pt x="257327" y="308355"/>
                </a:lnTo>
                <a:lnTo>
                  <a:pt x="293077" y="308355"/>
                </a:lnTo>
                <a:lnTo>
                  <a:pt x="293077" y="268820"/>
                </a:lnTo>
                <a:close/>
              </a:path>
              <a:path w="293369" h="308609">
                <a:moveTo>
                  <a:pt x="253453" y="0"/>
                </a:moveTo>
                <a:lnTo>
                  <a:pt x="64528" y="0"/>
                </a:lnTo>
                <a:lnTo>
                  <a:pt x="61861" y="86385"/>
                </a:lnTo>
                <a:lnTo>
                  <a:pt x="58332" y="143884"/>
                </a:lnTo>
                <a:lnTo>
                  <a:pt x="50466" y="190727"/>
                </a:lnTo>
                <a:lnTo>
                  <a:pt x="36204" y="222650"/>
                </a:lnTo>
                <a:lnTo>
                  <a:pt x="13487" y="235394"/>
                </a:lnTo>
                <a:lnTo>
                  <a:pt x="63792" y="235394"/>
                </a:lnTo>
                <a:lnTo>
                  <a:pt x="87453" y="179524"/>
                </a:lnTo>
                <a:lnTo>
                  <a:pt x="92897" y="137428"/>
                </a:lnTo>
                <a:lnTo>
                  <a:pt x="95618" y="89915"/>
                </a:lnTo>
                <a:lnTo>
                  <a:pt x="97561" y="33413"/>
                </a:lnTo>
                <a:lnTo>
                  <a:pt x="253453" y="33413"/>
                </a:lnTo>
                <a:lnTo>
                  <a:pt x="253453" y="0"/>
                </a:lnTo>
                <a:close/>
              </a:path>
              <a:path w="293369" h="308609">
                <a:moveTo>
                  <a:pt x="253453" y="33413"/>
                </a:moveTo>
                <a:lnTo>
                  <a:pt x="215468" y="33413"/>
                </a:lnTo>
                <a:lnTo>
                  <a:pt x="215468" y="235394"/>
                </a:lnTo>
                <a:lnTo>
                  <a:pt x="253453" y="235394"/>
                </a:lnTo>
                <a:lnTo>
                  <a:pt x="253453" y="3341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7552216" y="5789483"/>
            <a:ext cx="122158" cy="20193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104851" y="0"/>
                </a:moveTo>
                <a:lnTo>
                  <a:pt x="0" y="0"/>
                </a:lnTo>
                <a:lnTo>
                  <a:pt x="0" y="268833"/>
                </a:lnTo>
                <a:lnTo>
                  <a:pt x="38379" y="268833"/>
                </a:lnTo>
                <a:lnTo>
                  <a:pt x="38379" y="187413"/>
                </a:lnTo>
                <a:lnTo>
                  <a:pt x="104851" y="187413"/>
                </a:lnTo>
                <a:lnTo>
                  <a:pt x="151832" y="180983"/>
                </a:lnTo>
                <a:lnTo>
                  <a:pt x="187075" y="162458"/>
                </a:lnTo>
                <a:lnTo>
                  <a:pt x="193450" y="153974"/>
                </a:lnTo>
                <a:lnTo>
                  <a:pt x="38379" y="153974"/>
                </a:lnTo>
                <a:lnTo>
                  <a:pt x="38379" y="33401"/>
                </a:lnTo>
                <a:lnTo>
                  <a:pt x="193397" y="33401"/>
                </a:lnTo>
                <a:lnTo>
                  <a:pt x="187075" y="24984"/>
                </a:lnTo>
                <a:lnTo>
                  <a:pt x="151832" y="6440"/>
                </a:lnTo>
                <a:lnTo>
                  <a:pt x="104851" y="0"/>
                </a:lnTo>
                <a:close/>
              </a:path>
              <a:path w="217169" h="269240">
                <a:moveTo>
                  <a:pt x="193397" y="33401"/>
                </a:moveTo>
                <a:lnTo>
                  <a:pt x="103657" y="33401"/>
                </a:lnTo>
                <a:lnTo>
                  <a:pt x="136116" y="37429"/>
                </a:lnTo>
                <a:lnTo>
                  <a:pt x="159567" y="49171"/>
                </a:lnTo>
                <a:lnTo>
                  <a:pt x="173796" y="68108"/>
                </a:lnTo>
                <a:lnTo>
                  <a:pt x="178587" y="93726"/>
                </a:lnTo>
                <a:lnTo>
                  <a:pt x="173796" y="119336"/>
                </a:lnTo>
                <a:lnTo>
                  <a:pt x="159567" y="138247"/>
                </a:lnTo>
                <a:lnTo>
                  <a:pt x="136116" y="149959"/>
                </a:lnTo>
                <a:lnTo>
                  <a:pt x="103657" y="153974"/>
                </a:lnTo>
                <a:lnTo>
                  <a:pt x="193450" y="153974"/>
                </a:lnTo>
                <a:lnTo>
                  <a:pt x="209219" y="132989"/>
                </a:lnTo>
                <a:lnTo>
                  <a:pt x="216903" y="93726"/>
                </a:lnTo>
                <a:lnTo>
                  <a:pt x="209219" y="54467"/>
                </a:lnTo>
                <a:lnTo>
                  <a:pt x="193397" y="33401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7702530" y="5787204"/>
            <a:ext cx="160734" cy="206693"/>
          </a:xfrm>
          <a:custGeom>
            <a:avLst/>
            <a:gdLst/>
            <a:ahLst/>
            <a:cxnLst/>
            <a:rect l="l" t="t" r="r" b="b"/>
            <a:pathLst>
              <a:path w="285750" h="275590">
                <a:moveTo>
                  <a:pt x="143256" y="0"/>
                </a:moveTo>
                <a:lnTo>
                  <a:pt x="96648" y="6735"/>
                </a:lnTo>
                <a:lnTo>
                  <a:pt x="57157" y="25705"/>
                </a:lnTo>
                <a:lnTo>
                  <a:pt x="26644" y="55050"/>
                </a:lnTo>
                <a:lnTo>
                  <a:pt x="6971" y="92914"/>
                </a:lnTo>
                <a:lnTo>
                  <a:pt x="0" y="137439"/>
                </a:lnTo>
                <a:lnTo>
                  <a:pt x="6971" y="181973"/>
                </a:lnTo>
                <a:lnTo>
                  <a:pt x="26644" y="219859"/>
                </a:lnTo>
                <a:lnTo>
                  <a:pt x="57157" y="249231"/>
                </a:lnTo>
                <a:lnTo>
                  <a:pt x="96648" y="268222"/>
                </a:lnTo>
                <a:lnTo>
                  <a:pt x="143256" y="274967"/>
                </a:lnTo>
                <a:lnTo>
                  <a:pt x="189486" y="268266"/>
                </a:lnTo>
                <a:lnTo>
                  <a:pt x="228739" y="249362"/>
                </a:lnTo>
                <a:lnTo>
                  <a:pt x="237638" y="240779"/>
                </a:lnTo>
                <a:lnTo>
                  <a:pt x="143256" y="240779"/>
                </a:lnTo>
                <a:lnTo>
                  <a:pt x="101415" y="233003"/>
                </a:lnTo>
                <a:lnTo>
                  <a:pt x="68183" y="211431"/>
                </a:lnTo>
                <a:lnTo>
                  <a:pt x="46261" y="178698"/>
                </a:lnTo>
                <a:lnTo>
                  <a:pt x="38354" y="137439"/>
                </a:lnTo>
                <a:lnTo>
                  <a:pt x="46261" y="96208"/>
                </a:lnTo>
                <a:lnTo>
                  <a:pt x="68183" y="63499"/>
                </a:lnTo>
                <a:lnTo>
                  <a:pt x="101415" y="41945"/>
                </a:lnTo>
                <a:lnTo>
                  <a:pt x="143256" y="34175"/>
                </a:lnTo>
                <a:lnTo>
                  <a:pt x="237626" y="34175"/>
                </a:lnTo>
                <a:lnTo>
                  <a:pt x="228739" y="25606"/>
                </a:lnTo>
                <a:lnTo>
                  <a:pt x="189486" y="6702"/>
                </a:lnTo>
                <a:lnTo>
                  <a:pt x="143256" y="0"/>
                </a:lnTo>
                <a:close/>
              </a:path>
              <a:path w="285750" h="275590">
                <a:moveTo>
                  <a:pt x="237626" y="34175"/>
                </a:moveTo>
                <a:lnTo>
                  <a:pt x="143256" y="34175"/>
                </a:lnTo>
                <a:lnTo>
                  <a:pt x="184610" y="41945"/>
                </a:lnTo>
                <a:lnTo>
                  <a:pt x="217603" y="63499"/>
                </a:lnTo>
                <a:lnTo>
                  <a:pt x="239444" y="96208"/>
                </a:lnTo>
                <a:lnTo>
                  <a:pt x="247345" y="137439"/>
                </a:lnTo>
                <a:lnTo>
                  <a:pt x="239444" y="178698"/>
                </a:lnTo>
                <a:lnTo>
                  <a:pt x="217603" y="211431"/>
                </a:lnTo>
                <a:lnTo>
                  <a:pt x="184610" y="233003"/>
                </a:lnTo>
                <a:lnTo>
                  <a:pt x="143256" y="240779"/>
                </a:lnTo>
                <a:lnTo>
                  <a:pt x="237638" y="240779"/>
                </a:lnTo>
                <a:lnTo>
                  <a:pt x="259121" y="220057"/>
                </a:lnTo>
                <a:lnTo>
                  <a:pt x="278739" y="182149"/>
                </a:lnTo>
                <a:lnTo>
                  <a:pt x="285699" y="137439"/>
                </a:lnTo>
                <a:lnTo>
                  <a:pt x="278739" y="92782"/>
                </a:lnTo>
                <a:lnTo>
                  <a:pt x="259121" y="54902"/>
                </a:lnTo>
                <a:lnTo>
                  <a:pt x="237626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7890307" y="5787208"/>
            <a:ext cx="290036" cy="206693"/>
          </a:xfrm>
          <a:custGeom>
            <a:avLst/>
            <a:gdLst/>
            <a:ahLst/>
            <a:cxnLst/>
            <a:rect l="l" t="t" r="r" b="b"/>
            <a:pathLst>
              <a:path w="515619" h="275590">
                <a:moveTo>
                  <a:pt x="244551" y="41795"/>
                </a:moveTo>
                <a:lnTo>
                  <a:pt x="224078" y="23622"/>
                </a:lnTo>
                <a:lnTo>
                  <a:pt x="199859" y="10553"/>
                </a:lnTo>
                <a:lnTo>
                  <a:pt x="172453" y="2654"/>
                </a:lnTo>
                <a:lnTo>
                  <a:pt x="142417" y="0"/>
                </a:lnTo>
                <a:lnTo>
                  <a:pt x="96202" y="6667"/>
                </a:lnTo>
                <a:lnTo>
                  <a:pt x="56959" y="25488"/>
                </a:lnTo>
                <a:lnTo>
                  <a:pt x="26568" y="54724"/>
                </a:lnTo>
                <a:lnTo>
                  <a:pt x="6959" y="92621"/>
                </a:lnTo>
                <a:lnTo>
                  <a:pt x="0" y="137439"/>
                </a:lnTo>
                <a:lnTo>
                  <a:pt x="6946" y="182270"/>
                </a:lnTo>
                <a:lnTo>
                  <a:pt x="26555" y="220192"/>
                </a:lnTo>
                <a:lnTo>
                  <a:pt x="56883" y="249453"/>
                </a:lnTo>
                <a:lnTo>
                  <a:pt x="96012" y="268300"/>
                </a:lnTo>
                <a:lnTo>
                  <a:pt x="142062" y="274967"/>
                </a:lnTo>
                <a:lnTo>
                  <a:pt x="172300" y="272249"/>
                </a:lnTo>
                <a:lnTo>
                  <a:pt x="199821" y="264210"/>
                </a:lnTo>
                <a:lnTo>
                  <a:pt x="224078" y="250977"/>
                </a:lnTo>
                <a:lnTo>
                  <a:pt x="244551" y="232702"/>
                </a:lnTo>
                <a:lnTo>
                  <a:pt x="219646" y="208521"/>
                </a:lnTo>
                <a:lnTo>
                  <a:pt x="203225" y="222770"/>
                </a:lnTo>
                <a:lnTo>
                  <a:pt x="185102" y="232841"/>
                </a:lnTo>
                <a:lnTo>
                  <a:pt x="165341" y="238810"/>
                </a:lnTo>
                <a:lnTo>
                  <a:pt x="143979" y="240779"/>
                </a:lnTo>
                <a:lnTo>
                  <a:pt x="101866" y="233006"/>
                </a:lnTo>
                <a:lnTo>
                  <a:pt x="68402" y="211429"/>
                </a:lnTo>
                <a:lnTo>
                  <a:pt x="46316" y="178701"/>
                </a:lnTo>
                <a:lnTo>
                  <a:pt x="38354" y="137439"/>
                </a:lnTo>
                <a:lnTo>
                  <a:pt x="46316" y="96202"/>
                </a:lnTo>
                <a:lnTo>
                  <a:pt x="68402" y="63500"/>
                </a:lnTo>
                <a:lnTo>
                  <a:pt x="101866" y="41948"/>
                </a:lnTo>
                <a:lnTo>
                  <a:pt x="143979" y="34175"/>
                </a:lnTo>
                <a:lnTo>
                  <a:pt x="165341" y="36080"/>
                </a:lnTo>
                <a:lnTo>
                  <a:pt x="185102" y="41897"/>
                </a:lnTo>
                <a:lnTo>
                  <a:pt x="203225" y="51816"/>
                </a:lnTo>
                <a:lnTo>
                  <a:pt x="219646" y="66014"/>
                </a:lnTo>
                <a:lnTo>
                  <a:pt x="244551" y="41795"/>
                </a:lnTo>
                <a:close/>
              </a:path>
              <a:path w="515619" h="275590">
                <a:moveTo>
                  <a:pt x="515010" y="41795"/>
                </a:moveTo>
                <a:lnTo>
                  <a:pt x="494538" y="23622"/>
                </a:lnTo>
                <a:lnTo>
                  <a:pt x="470293" y="10553"/>
                </a:lnTo>
                <a:lnTo>
                  <a:pt x="442887" y="2654"/>
                </a:lnTo>
                <a:lnTo>
                  <a:pt x="412864" y="0"/>
                </a:lnTo>
                <a:lnTo>
                  <a:pt x="366649" y="6667"/>
                </a:lnTo>
                <a:lnTo>
                  <a:pt x="327393" y="25488"/>
                </a:lnTo>
                <a:lnTo>
                  <a:pt x="297014" y="54724"/>
                </a:lnTo>
                <a:lnTo>
                  <a:pt x="277393" y="92621"/>
                </a:lnTo>
                <a:lnTo>
                  <a:pt x="270433" y="137439"/>
                </a:lnTo>
                <a:lnTo>
                  <a:pt x="277393" y="182270"/>
                </a:lnTo>
                <a:lnTo>
                  <a:pt x="296989" y="220192"/>
                </a:lnTo>
                <a:lnTo>
                  <a:pt x="327329" y="249453"/>
                </a:lnTo>
                <a:lnTo>
                  <a:pt x="366483" y="268300"/>
                </a:lnTo>
                <a:lnTo>
                  <a:pt x="412546" y="274967"/>
                </a:lnTo>
                <a:lnTo>
                  <a:pt x="442747" y="272249"/>
                </a:lnTo>
                <a:lnTo>
                  <a:pt x="470255" y="264210"/>
                </a:lnTo>
                <a:lnTo>
                  <a:pt x="494525" y="250977"/>
                </a:lnTo>
                <a:lnTo>
                  <a:pt x="515010" y="232702"/>
                </a:lnTo>
                <a:lnTo>
                  <a:pt x="490118" y="208521"/>
                </a:lnTo>
                <a:lnTo>
                  <a:pt x="473684" y="222770"/>
                </a:lnTo>
                <a:lnTo>
                  <a:pt x="455561" y="232841"/>
                </a:lnTo>
                <a:lnTo>
                  <a:pt x="435800" y="238810"/>
                </a:lnTo>
                <a:lnTo>
                  <a:pt x="414413" y="240779"/>
                </a:lnTo>
                <a:lnTo>
                  <a:pt x="372287" y="233006"/>
                </a:lnTo>
                <a:lnTo>
                  <a:pt x="338823" y="211429"/>
                </a:lnTo>
                <a:lnTo>
                  <a:pt x="316750" y="178701"/>
                </a:lnTo>
                <a:lnTo>
                  <a:pt x="308787" y="137439"/>
                </a:lnTo>
                <a:lnTo>
                  <a:pt x="316750" y="96202"/>
                </a:lnTo>
                <a:lnTo>
                  <a:pt x="338823" y="63500"/>
                </a:lnTo>
                <a:lnTo>
                  <a:pt x="372287" y="41948"/>
                </a:lnTo>
                <a:lnTo>
                  <a:pt x="414413" y="34175"/>
                </a:lnTo>
                <a:lnTo>
                  <a:pt x="435800" y="36080"/>
                </a:lnTo>
                <a:lnTo>
                  <a:pt x="455561" y="41897"/>
                </a:lnTo>
                <a:lnTo>
                  <a:pt x="473684" y="51816"/>
                </a:lnTo>
                <a:lnTo>
                  <a:pt x="490118" y="66014"/>
                </a:lnTo>
                <a:lnTo>
                  <a:pt x="515010" y="4179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8218446" y="5789487"/>
            <a:ext cx="130731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33" y="0"/>
                </a:moveTo>
                <a:lnTo>
                  <a:pt x="197040" y="0"/>
                </a:lnTo>
                <a:lnTo>
                  <a:pt x="38036" y="207352"/>
                </a:lnTo>
                <a:lnTo>
                  <a:pt x="38036" y="0"/>
                </a:lnTo>
                <a:lnTo>
                  <a:pt x="0" y="0"/>
                </a:lnTo>
                <a:lnTo>
                  <a:pt x="0" y="268833"/>
                </a:lnTo>
                <a:lnTo>
                  <a:pt x="35344" y="268833"/>
                </a:lnTo>
                <a:lnTo>
                  <a:pt x="194703" y="61899"/>
                </a:lnTo>
                <a:lnTo>
                  <a:pt x="194703" y="268833"/>
                </a:lnTo>
                <a:lnTo>
                  <a:pt x="232333" y="268833"/>
                </a:lnTo>
                <a:lnTo>
                  <a:pt x="232333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8387864" y="5789487"/>
            <a:ext cx="130731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52"/>
                </a:lnTo>
                <a:lnTo>
                  <a:pt x="37998" y="0"/>
                </a:lnTo>
                <a:lnTo>
                  <a:pt x="0" y="0"/>
                </a:lnTo>
                <a:lnTo>
                  <a:pt x="0" y="268833"/>
                </a:lnTo>
                <a:lnTo>
                  <a:pt x="35306" y="268833"/>
                </a:lnTo>
                <a:lnTo>
                  <a:pt x="194678" y="61899"/>
                </a:lnTo>
                <a:lnTo>
                  <a:pt x="194678" y="268833"/>
                </a:lnTo>
                <a:lnTo>
                  <a:pt x="232359" y="268833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8400958" y="5434375"/>
            <a:ext cx="107513" cy="21431"/>
          </a:xfrm>
          <a:custGeom>
            <a:avLst/>
            <a:gdLst/>
            <a:ahLst/>
            <a:cxnLst/>
            <a:rect l="l" t="t" r="r" b="b"/>
            <a:pathLst>
              <a:path w="191134" h="28575">
                <a:moveTo>
                  <a:pt x="190601" y="0"/>
                </a:moveTo>
                <a:lnTo>
                  <a:pt x="0" y="0"/>
                </a:lnTo>
                <a:lnTo>
                  <a:pt x="0" y="28359"/>
                </a:lnTo>
                <a:lnTo>
                  <a:pt x="190601" y="28359"/>
                </a:lnTo>
                <a:lnTo>
                  <a:pt x="19060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721610" y="5594099"/>
            <a:ext cx="1159431" cy="534127"/>
          </a:xfrm>
          <a:prstGeom prst="rect">
            <a:avLst/>
          </a:prstGeom>
        </p:spPr>
        <p:txBody>
          <a:bodyPr vert="horz" wrap="square" lIns="0" tIns="10801" rIns="0" bIns="0" rtlCol="0">
            <a:spAutoFit/>
          </a:bodyPr>
          <a:lstStyle/>
          <a:p>
            <a:pPr marL="8001">
              <a:spcBef>
                <a:spcPts val="85"/>
              </a:spcBef>
            </a:pPr>
            <a:r>
              <a:rPr lang="ru-RU" sz="1700" spc="-9" dirty="0" smtClean="0">
                <a:solidFill>
                  <a:srgbClr val="616061"/>
                </a:solidFill>
                <a:latin typeface="Montserrat"/>
                <a:cs typeface="Montserrat"/>
              </a:rPr>
              <a:t>февраль, </a:t>
            </a:r>
            <a:r>
              <a:rPr sz="1700" b="1" spc="13" dirty="0" smtClean="0">
                <a:solidFill>
                  <a:srgbClr val="616061"/>
                </a:solidFill>
                <a:latin typeface="Montserrat-SemiBold"/>
                <a:cs typeface="Montserrat-SemiBold"/>
              </a:rPr>
              <a:t>202</a:t>
            </a:r>
            <a:r>
              <a:rPr lang="ru-RU" sz="1700" b="1" spc="13" dirty="0" smtClean="0">
                <a:solidFill>
                  <a:srgbClr val="616061"/>
                </a:solidFill>
                <a:latin typeface="Montserrat-SemiBold"/>
                <a:cs typeface="Montserrat-SemiBold"/>
              </a:rPr>
              <a:t>6</a:t>
            </a:r>
            <a:endParaRPr sz="1700" dirty="0">
              <a:latin typeface="Montserrat-SemiBold"/>
              <a:cs typeface="Montserrat-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5994" y="1000977"/>
            <a:ext cx="3717250" cy="405932"/>
          </a:xfrm>
          <a:prstGeom prst="rect">
            <a:avLst/>
          </a:prstGeom>
        </p:spPr>
        <p:txBody>
          <a:bodyPr vert="horz" wrap="square" lIns="0" tIns="46406" rIns="0" bIns="0" rtlCol="0">
            <a:spAutoFit/>
          </a:bodyPr>
          <a:lstStyle/>
          <a:p>
            <a:pPr marL="8001" marR="3200">
              <a:lnSpc>
                <a:spcPts val="2772"/>
              </a:lnSpc>
              <a:spcBef>
                <a:spcPts val="365"/>
              </a:spcBef>
              <a:tabLst>
                <a:tab pos="671684" algn="l"/>
                <a:tab pos="1843830" algn="l"/>
                <a:tab pos="1954244" algn="l"/>
                <a:tab pos="2808351" algn="l"/>
              </a:tabLst>
            </a:pPr>
            <a:endParaRPr sz="2500" dirty="0">
              <a:latin typeface="Montserrat-Medium"/>
              <a:cs typeface="Montserrat-Medium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8B189839-F567-C141-85A7-3182C767F6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38" y="2875317"/>
            <a:ext cx="3303658" cy="314025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39552" y="332656"/>
            <a:ext cx="5688632" cy="5506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7607" tIns="28804" rIns="57607" bIns="28804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Актуальные вопросы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администрирования страховых взносов 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604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33">
            <a:extLst>
              <a:ext uri="{FF2B5EF4-FFF2-40B4-BE49-F238E27FC236}">
                <a16:creationId xmlns:a16="http://schemas.microsoft.com/office/drawing/2014/main" xmlns="" id="{6B2CA851-E3DB-3647-875B-F483684104E5}"/>
              </a:ext>
            </a:extLst>
          </p:cNvPr>
          <p:cNvGrpSpPr/>
          <p:nvPr/>
        </p:nvGrpSpPr>
        <p:grpSpPr>
          <a:xfrm>
            <a:off x="179516" y="164641"/>
            <a:ext cx="514379" cy="806645"/>
            <a:chOff x="634994" y="480009"/>
            <a:chExt cx="914452" cy="1075526"/>
          </a:xfrm>
        </p:grpSpPr>
        <p:pic>
          <p:nvPicPr>
            <p:cNvPr id="18" name="object 5">
              <a:extLst>
                <a:ext uri="{FF2B5EF4-FFF2-40B4-BE49-F238E27FC236}">
                  <a16:creationId xmlns:a16="http://schemas.microsoft.com/office/drawing/2014/main" xmlns="" id="{7483C156-207D-9746-89B0-1B83DE030B9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9" name="object 6">
              <a:extLst>
                <a:ext uri="{FF2B5EF4-FFF2-40B4-BE49-F238E27FC236}">
                  <a16:creationId xmlns:a16="http://schemas.microsoft.com/office/drawing/2014/main" xmlns="" id="{415D21C3-076E-6041-A2D3-EB84F67B75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20" name="object 7">
              <a:extLst>
                <a:ext uri="{FF2B5EF4-FFF2-40B4-BE49-F238E27FC236}">
                  <a16:creationId xmlns:a16="http://schemas.microsoft.com/office/drawing/2014/main" xmlns="" id="{CA28E09D-B939-C54A-8039-1D6D43FD9FCE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21" name="object 8">
              <a:extLst>
                <a:ext uri="{FF2B5EF4-FFF2-40B4-BE49-F238E27FC236}">
                  <a16:creationId xmlns:a16="http://schemas.microsoft.com/office/drawing/2014/main" xmlns="" id="{450DA23A-DDB3-1845-A9D2-5FB0A74402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2" name="object 9">
              <a:extLst>
                <a:ext uri="{FF2B5EF4-FFF2-40B4-BE49-F238E27FC236}">
                  <a16:creationId xmlns:a16="http://schemas.microsoft.com/office/drawing/2014/main" xmlns="" id="{8EBA6A8F-A140-A24A-BE9E-72A445BE12C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3" name="object 10">
              <a:extLst>
                <a:ext uri="{FF2B5EF4-FFF2-40B4-BE49-F238E27FC236}">
                  <a16:creationId xmlns:a16="http://schemas.microsoft.com/office/drawing/2014/main" xmlns="" id="{6DEFA519-8C38-DC47-858D-002F541B35A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24" name="object 11">
              <a:extLst>
                <a:ext uri="{FF2B5EF4-FFF2-40B4-BE49-F238E27FC236}">
                  <a16:creationId xmlns:a16="http://schemas.microsoft.com/office/drawing/2014/main" xmlns="" id="{541EAADD-1D5B-CB40-9885-E5F3083AFA4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:a16="http://schemas.microsoft.com/office/drawing/2014/main" xmlns="" id="{ECD93E5B-7F78-C140-BEA2-E0174CD8BCC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:a16="http://schemas.microsoft.com/office/drawing/2014/main" xmlns="" id="{ABE47163-5EFE-A94E-AC03-10A891F4C6E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7" name="object 14">
              <a:extLst>
                <a:ext uri="{FF2B5EF4-FFF2-40B4-BE49-F238E27FC236}">
                  <a16:creationId xmlns:a16="http://schemas.microsoft.com/office/drawing/2014/main" xmlns="" id="{3A5E5A26-6AA1-E141-9EF3-BBB0670DADB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8" name="object 15">
              <a:extLst>
                <a:ext uri="{FF2B5EF4-FFF2-40B4-BE49-F238E27FC236}">
                  <a16:creationId xmlns:a16="http://schemas.microsoft.com/office/drawing/2014/main" xmlns="" id="{DD7565E9-80F2-BB4B-80AD-5AAD6BEC75A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9" name="object 16">
              <a:extLst>
                <a:ext uri="{FF2B5EF4-FFF2-40B4-BE49-F238E27FC236}">
                  <a16:creationId xmlns:a16="http://schemas.microsoft.com/office/drawing/2014/main" xmlns="" id="{B49B338B-F4AC-0041-A5BE-67C05484792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30" name="object 17">
              <a:extLst>
                <a:ext uri="{FF2B5EF4-FFF2-40B4-BE49-F238E27FC236}">
                  <a16:creationId xmlns:a16="http://schemas.microsoft.com/office/drawing/2014/main" xmlns="" id="{55162A5F-67A1-F14C-8579-760BAFEF6BF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938258" y="273911"/>
            <a:ext cx="767119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Внесены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отнесение видов экономической деятельности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классам профессионального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риска,  утвержденные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постановлением Правительства РФ № 713 от 01.12.2005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(постановление </a:t>
            </a:r>
            <a:r>
              <a:rPr lang="ru-RU" sz="1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 РФ № 717 от </a:t>
            </a:r>
            <a:r>
              <a:rPr lang="ru-RU" sz="1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23.05.2025)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трелка вниз 35"/>
          <p:cNvSpPr/>
          <p:nvPr/>
        </p:nvSpPr>
        <p:spPr bwMode="auto">
          <a:xfrm rot="16200000">
            <a:off x="4566946" y="2128834"/>
            <a:ext cx="318809" cy="207238"/>
          </a:xfrm>
          <a:prstGeom prst="downArrow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2161497" y="2043973"/>
            <a:ext cx="2029187" cy="624883"/>
          </a:xfrm>
          <a:prstGeom prst="rect">
            <a:avLst/>
          </a:prstGeom>
          <a:solidFill>
            <a:srgbClr val="FFFFFF"/>
          </a:solidFill>
          <a:ln w="25560" cap="sq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	</a:t>
            </a:r>
            <a:r>
              <a:rPr lang="ru-RU" b="1" dirty="0" smtClean="0">
                <a:solidFill>
                  <a:srgbClr val="0070C0"/>
                </a:solidFill>
                <a:cs typeface="Arial" panose="020B0604020202020204" pitchFamily="34" charset="0"/>
              </a:rPr>
              <a:t>ЮРИДИЧЕСКИЕ ЛИЦА</a:t>
            </a:r>
            <a:endParaRPr lang="ru-RU" altLang="ru-RU" sz="15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4892762" y="2043974"/>
            <a:ext cx="2322258" cy="563328"/>
          </a:xfrm>
          <a:prstGeom prst="rect">
            <a:avLst/>
          </a:prstGeom>
          <a:solidFill>
            <a:srgbClr val="FFFFFF"/>
          </a:solidFill>
          <a:ln w="25560" cap="sq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	</a:t>
            </a:r>
            <a:r>
              <a:rPr lang="ru-RU" sz="16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Основной ВЭД в ЕГРЮЛ</a:t>
            </a:r>
            <a:endParaRPr lang="ru-RU" altLang="ru-RU" sz="15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Стрелка вниз 38"/>
          <p:cNvSpPr/>
          <p:nvPr/>
        </p:nvSpPr>
        <p:spPr bwMode="auto">
          <a:xfrm rot="16200000">
            <a:off x="4566946" y="2801357"/>
            <a:ext cx="318809" cy="207238"/>
          </a:xfrm>
          <a:prstGeom prst="downArrow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2"/>
          <p:cNvSpPr>
            <a:spLocks noChangeArrowheads="1"/>
          </p:cNvSpPr>
          <p:nvPr/>
        </p:nvSpPr>
        <p:spPr bwMode="auto">
          <a:xfrm>
            <a:off x="2161496" y="2716496"/>
            <a:ext cx="2029187" cy="347884"/>
          </a:xfrm>
          <a:prstGeom prst="rect">
            <a:avLst/>
          </a:prstGeom>
          <a:solidFill>
            <a:srgbClr val="FFFFFF"/>
          </a:solidFill>
          <a:ln w="25560" cap="sq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	</a:t>
            </a:r>
            <a:r>
              <a:rPr lang="ru-RU" b="1" dirty="0" smtClean="0">
                <a:solidFill>
                  <a:srgbClr val="0070C0"/>
                </a:solidFill>
                <a:cs typeface="Arial" panose="020B0604020202020204" pitchFamily="34" charset="0"/>
              </a:rPr>
              <a:t>ИП</a:t>
            </a:r>
            <a:endParaRPr lang="ru-RU" altLang="ru-RU" sz="15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1" name="Rectangle 2"/>
          <p:cNvSpPr>
            <a:spLocks noChangeArrowheads="1"/>
          </p:cNvSpPr>
          <p:nvPr/>
        </p:nvSpPr>
        <p:spPr bwMode="auto">
          <a:xfrm>
            <a:off x="4892762" y="2716497"/>
            <a:ext cx="2322258" cy="563328"/>
          </a:xfrm>
          <a:prstGeom prst="rect">
            <a:avLst/>
          </a:prstGeom>
          <a:solidFill>
            <a:srgbClr val="FFFFFF"/>
          </a:solidFill>
          <a:ln w="25560" cap="sq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	</a:t>
            </a:r>
            <a:r>
              <a:rPr lang="ru-RU" sz="16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Основной ВЭД в ЕГРИП</a:t>
            </a:r>
            <a:endParaRPr lang="ru-RU" altLang="ru-RU" sz="15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2" name="Стрелка вниз 41"/>
          <p:cNvSpPr/>
          <p:nvPr/>
        </p:nvSpPr>
        <p:spPr bwMode="auto">
          <a:xfrm rot="16200000">
            <a:off x="4543906" y="3577769"/>
            <a:ext cx="318809" cy="207238"/>
          </a:xfrm>
          <a:prstGeom prst="downArrow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1736971" y="3390123"/>
            <a:ext cx="2862719" cy="563328"/>
          </a:xfrm>
          <a:prstGeom prst="rect">
            <a:avLst/>
          </a:prstGeom>
          <a:solidFill>
            <a:srgbClr val="FFFFFF"/>
          </a:solidFill>
          <a:ln w="25560" cap="sq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	</a:t>
            </a:r>
            <a:r>
              <a:rPr lang="ru-RU" sz="16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ОБОСОБЛЕННЫЕ ПОДРАЗДЕЛЕНИЯ</a:t>
            </a:r>
            <a:endParaRPr lang="ru-RU" altLang="ru-RU" sz="15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Rectangle 2"/>
          <p:cNvSpPr>
            <a:spLocks noChangeArrowheads="1"/>
          </p:cNvSpPr>
          <p:nvPr/>
        </p:nvSpPr>
        <p:spPr bwMode="auto">
          <a:xfrm>
            <a:off x="5054780" y="3305960"/>
            <a:ext cx="2646294" cy="1301992"/>
          </a:xfrm>
          <a:prstGeom prst="rect">
            <a:avLst/>
          </a:prstGeom>
          <a:solidFill>
            <a:srgbClr val="FFFFFF"/>
          </a:solidFill>
          <a:ln w="25560" cap="sq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ru-RU" sz="16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ВЭД, указанный в заявлении о регистрации, и содержится в ЕГРЮЛ в отношении головы</a:t>
            </a:r>
            <a:endParaRPr lang="ru-RU" altLang="ru-RU" sz="15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Стрелка вниз 44"/>
          <p:cNvSpPr/>
          <p:nvPr/>
        </p:nvSpPr>
        <p:spPr bwMode="auto">
          <a:xfrm rot="16200000">
            <a:off x="4531898" y="4390036"/>
            <a:ext cx="318809" cy="207238"/>
          </a:xfrm>
          <a:prstGeom prst="downArrow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2"/>
          <p:cNvSpPr>
            <a:spLocks noChangeArrowheads="1"/>
          </p:cNvSpPr>
          <p:nvPr/>
        </p:nvSpPr>
        <p:spPr bwMode="auto">
          <a:xfrm>
            <a:off x="2209002" y="4305175"/>
            <a:ext cx="2029187" cy="347884"/>
          </a:xfrm>
          <a:prstGeom prst="rect">
            <a:avLst/>
          </a:prstGeom>
          <a:solidFill>
            <a:srgbClr val="FFFFFF"/>
          </a:solidFill>
          <a:ln w="25560" cap="sq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	</a:t>
            </a:r>
            <a:r>
              <a:rPr lang="ru-RU" b="1" dirty="0" smtClean="0">
                <a:solidFill>
                  <a:srgbClr val="0070C0"/>
                </a:solidFill>
                <a:cs typeface="Arial" panose="020B0604020202020204" pitchFamily="34" charset="0"/>
              </a:rPr>
              <a:t>ФЛ</a:t>
            </a:r>
            <a:endParaRPr lang="ru-RU" altLang="ru-RU" sz="15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5108786" y="4305175"/>
            <a:ext cx="2322258" cy="809549"/>
          </a:xfrm>
          <a:prstGeom prst="rect">
            <a:avLst/>
          </a:prstGeom>
          <a:solidFill>
            <a:srgbClr val="FFFFFF"/>
          </a:solidFill>
          <a:ln w="25560" cap="sq">
            <a:noFill/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</a:rPr>
              <a:t>ВЭД, указанный в заявлении о регистрации</a:t>
            </a:r>
            <a:endParaRPr lang="ru-RU" altLang="ru-RU" sz="15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938258" y="5288470"/>
            <a:ext cx="7831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Обособленные подразделения подтверждают  основной ВЭД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порядке, установленном Минтрудом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(приказ Минтруда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 от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24.07.2025 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463н)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Равнобедренный треугольник 48"/>
          <p:cNvSpPr/>
          <p:nvPr/>
        </p:nvSpPr>
        <p:spPr bwMode="auto">
          <a:xfrm rot="5400000">
            <a:off x="471736" y="5501693"/>
            <a:ext cx="324907" cy="189021"/>
          </a:xfrm>
          <a:prstGeom prst="triangl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 bwMode="auto">
          <a:xfrm>
            <a:off x="938258" y="5206994"/>
            <a:ext cx="7831092" cy="753533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61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33">
            <a:extLst>
              <a:ext uri="{FF2B5EF4-FFF2-40B4-BE49-F238E27FC236}">
                <a16:creationId xmlns:a16="http://schemas.microsoft.com/office/drawing/2014/main" xmlns="" id="{6B2CA851-E3DB-3647-875B-F483684104E5}"/>
              </a:ext>
            </a:extLst>
          </p:cNvPr>
          <p:cNvGrpSpPr/>
          <p:nvPr/>
        </p:nvGrpSpPr>
        <p:grpSpPr>
          <a:xfrm>
            <a:off x="179516" y="164641"/>
            <a:ext cx="514379" cy="806645"/>
            <a:chOff x="634994" y="480009"/>
            <a:chExt cx="914452" cy="1075526"/>
          </a:xfrm>
        </p:grpSpPr>
        <p:pic>
          <p:nvPicPr>
            <p:cNvPr id="18" name="object 5">
              <a:extLst>
                <a:ext uri="{FF2B5EF4-FFF2-40B4-BE49-F238E27FC236}">
                  <a16:creationId xmlns:a16="http://schemas.microsoft.com/office/drawing/2014/main" xmlns="" id="{7483C156-207D-9746-89B0-1B83DE030B9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9" name="object 6">
              <a:extLst>
                <a:ext uri="{FF2B5EF4-FFF2-40B4-BE49-F238E27FC236}">
                  <a16:creationId xmlns:a16="http://schemas.microsoft.com/office/drawing/2014/main" xmlns="" id="{415D21C3-076E-6041-A2D3-EB84F67B75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20" name="object 7">
              <a:extLst>
                <a:ext uri="{FF2B5EF4-FFF2-40B4-BE49-F238E27FC236}">
                  <a16:creationId xmlns:a16="http://schemas.microsoft.com/office/drawing/2014/main" xmlns="" id="{CA28E09D-B939-C54A-8039-1D6D43FD9FCE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21" name="object 8">
              <a:extLst>
                <a:ext uri="{FF2B5EF4-FFF2-40B4-BE49-F238E27FC236}">
                  <a16:creationId xmlns:a16="http://schemas.microsoft.com/office/drawing/2014/main" xmlns="" id="{450DA23A-DDB3-1845-A9D2-5FB0A74402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2" name="object 9">
              <a:extLst>
                <a:ext uri="{FF2B5EF4-FFF2-40B4-BE49-F238E27FC236}">
                  <a16:creationId xmlns:a16="http://schemas.microsoft.com/office/drawing/2014/main" xmlns="" id="{8EBA6A8F-A140-A24A-BE9E-72A445BE12C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3" name="object 10">
              <a:extLst>
                <a:ext uri="{FF2B5EF4-FFF2-40B4-BE49-F238E27FC236}">
                  <a16:creationId xmlns:a16="http://schemas.microsoft.com/office/drawing/2014/main" xmlns="" id="{6DEFA519-8C38-DC47-858D-002F541B35A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24" name="object 11">
              <a:extLst>
                <a:ext uri="{FF2B5EF4-FFF2-40B4-BE49-F238E27FC236}">
                  <a16:creationId xmlns:a16="http://schemas.microsoft.com/office/drawing/2014/main" xmlns="" id="{541EAADD-1D5B-CB40-9885-E5F3083AFA4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:a16="http://schemas.microsoft.com/office/drawing/2014/main" xmlns="" id="{ECD93E5B-7F78-C140-BEA2-E0174CD8BCC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:a16="http://schemas.microsoft.com/office/drawing/2014/main" xmlns="" id="{ABE47163-5EFE-A94E-AC03-10A891F4C6E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7" name="object 14">
              <a:extLst>
                <a:ext uri="{FF2B5EF4-FFF2-40B4-BE49-F238E27FC236}">
                  <a16:creationId xmlns:a16="http://schemas.microsoft.com/office/drawing/2014/main" xmlns="" id="{3A5E5A26-6AA1-E141-9EF3-BBB0670DADB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8" name="object 15">
              <a:extLst>
                <a:ext uri="{FF2B5EF4-FFF2-40B4-BE49-F238E27FC236}">
                  <a16:creationId xmlns:a16="http://schemas.microsoft.com/office/drawing/2014/main" xmlns="" id="{DD7565E9-80F2-BB4B-80AD-5AAD6BEC75A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9" name="object 16">
              <a:extLst>
                <a:ext uri="{FF2B5EF4-FFF2-40B4-BE49-F238E27FC236}">
                  <a16:creationId xmlns:a16="http://schemas.microsoft.com/office/drawing/2014/main" xmlns="" id="{B49B338B-F4AC-0041-A5BE-67C05484792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30" name="object 17">
              <a:extLst>
                <a:ext uri="{FF2B5EF4-FFF2-40B4-BE49-F238E27FC236}">
                  <a16:creationId xmlns:a16="http://schemas.microsoft.com/office/drawing/2014/main" xmlns="" id="{55162A5F-67A1-F14C-8579-760BAFEF6BF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938258" y="273912"/>
            <a:ext cx="7671197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Минтрудом России утвержден приказ № 463н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24.07.2025</a:t>
            </a:r>
          </a:p>
          <a:p>
            <a:pPr algn="ctr"/>
            <a:endParaRPr lang="ru-RU" sz="9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утверждении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подтверждения основного вида экономической деятельности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страхователя по обязательному социальному страхованию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несчастных случаев на производстве и профессиональных заболеваний -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юридического лица по месту нахождения его обособленного подразделения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выделения структурных подразделений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страхователя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самостоятельные классификационные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единицы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27011" y="2751512"/>
            <a:ext cx="8149446" cy="3934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Минздравсоцразвития</a:t>
            </a:r>
            <a:r>
              <a:rPr lang="ru-RU" alt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от 31 января 2006 г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№ 55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признается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утратившими силу</a:t>
            </a: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подтверждение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ОВЭД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срок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15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апреля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требуется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случае, если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бухгалтерской отчетности за предшествующий год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изменился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ОВЭД</a:t>
            </a:r>
          </a:p>
          <a:p>
            <a:pPr marL="285750" indent="341313" algn="just">
              <a:buSzPct val="150000"/>
              <a:buFont typeface="Arial" panose="020B0604020202020204" pitchFamily="34" charset="0"/>
              <a:buChar char="–"/>
            </a:pP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</a:t>
            </a:r>
            <a:r>
              <a:rPr 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подтверждении ОВЭД</a:t>
            </a:r>
          </a:p>
          <a:p>
            <a:pPr marL="285750" indent="341313" algn="just">
              <a:spcAft>
                <a:spcPts val="952"/>
              </a:spcAft>
              <a:buSzPct val="150000"/>
              <a:buFont typeface="Arial" panose="020B0604020202020204" pitchFamily="34" charset="0"/>
              <a:buChar char="–"/>
            </a:pP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справка-подтверждение ОВЭД</a:t>
            </a: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непредставления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справки-подтверждения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ОВЭД,  заявление не принимается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endPara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представляемых в ТО СФР для подтверждения ОВЭД,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исключена копия пояснительной записки к бухгалтерскому балансу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предыдущий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97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33">
            <a:extLst>
              <a:ext uri="{FF2B5EF4-FFF2-40B4-BE49-F238E27FC236}">
                <a16:creationId xmlns:a16="http://schemas.microsoft.com/office/drawing/2014/main" xmlns="" id="{6B2CA851-E3DB-3647-875B-F483684104E5}"/>
              </a:ext>
            </a:extLst>
          </p:cNvPr>
          <p:cNvGrpSpPr/>
          <p:nvPr/>
        </p:nvGrpSpPr>
        <p:grpSpPr>
          <a:xfrm>
            <a:off x="179516" y="164642"/>
            <a:ext cx="480620" cy="576891"/>
            <a:chOff x="634994" y="480009"/>
            <a:chExt cx="914452" cy="1075526"/>
          </a:xfrm>
        </p:grpSpPr>
        <p:pic>
          <p:nvPicPr>
            <p:cNvPr id="18" name="object 5">
              <a:extLst>
                <a:ext uri="{FF2B5EF4-FFF2-40B4-BE49-F238E27FC236}">
                  <a16:creationId xmlns:a16="http://schemas.microsoft.com/office/drawing/2014/main" xmlns="" id="{7483C156-207D-9746-89B0-1B83DE030B9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9" name="object 6">
              <a:extLst>
                <a:ext uri="{FF2B5EF4-FFF2-40B4-BE49-F238E27FC236}">
                  <a16:creationId xmlns:a16="http://schemas.microsoft.com/office/drawing/2014/main" xmlns="" id="{415D21C3-076E-6041-A2D3-EB84F67B75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20" name="object 7">
              <a:extLst>
                <a:ext uri="{FF2B5EF4-FFF2-40B4-BE49-F238E27FC236}">
                  <a16:creationId xmlns:a16="http://schemas.microsoft.com/office/drawing/2014/main" xmlns="" id="{CA28E09D-B939-C54A-8039-1D6D43FD9FCE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>
                <a:solidFill>
                  <a:prstClr val="black"/>
                </a:solidFill>
              </a:endParaRPr>
            </a:p>
          </p:txBody>
        </p:sp>
        <p:pic>
          <p:nvPicPr>
            <p:cNvPr id="21" name="object 8">
              <a:extLst>
                <a:ext uri="{FF2B5EF4-FFF2-40B4-BE49-F238E27FC236}">
                  <a16:creationId xmlns:a16="http://schemas.microsoft.com/office/drawing/2014/main" xmlns="" id="{450DA23A-DDB3-1845-A9D2-5FB0A74402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2" name="object 9">
              <a:extLst>
                <a:ext uri="{FF2B5EF4-FFF2-40B4-BE49-F238E27FC236}">
                  <a16:creationId xmlns:a16="http://schemas.microsoft.com/office/drawing/2014/main" xmlns="" id="{8EBA6A8F-A140-A24A-BE9E-72A445BE12C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3" name="object 10">
              <a:extLst>
                <a:ext uri="{FF2B5EF4-FFF2-40B4-BE49-F238E27FC236}">
                  <a16:creationId xmlns:a16="http://schemas.microsoft.com/office/drawing/2014/main" xmlns="" id="{6DEFA519-8C38-DC47-858D-002F541B35A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>
                <a:solidFill>
                  <a:prstClr val="black"/>
                </a:solidFill>
              </a:endParaRPr>
            </a:p>
          </p:txBody>
        </p:sp>
        <p:pic>
          <p:nvPicPr>
            <p:cNvPr id="24" name="object 11">
              <a:extLst>
                <a:ext uri="{FF2B5EF4-FFF2-40B4-BE49-F238E27FC236}">
                  <a16:creationId xmlns:a16="http://schemas.microsoft.com/office/drawing/2014/main" xmlns="" id="{541EAADD-1D5B-CB40-9885-E5F3083AFA4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:a16="http://schemas.microsoft.com/office/drawing/2014/main" xmlns="" id="{ECD93E5B-7F78-C140-BEA2-E0174CD8BCC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:a16="http://schemas.microsoft.com/office/drawing/2014/main" xmlns="" id="{ABE47163-5EFE-A94E-AC03-10A891F4C6E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7" name="object 14">
              <a:extLst>
                <a:ext uri="{FF2B5EF4-FFF2-40B4-BE49-F238E27FC236}">
                  <a16:creationId xmlns:a16="http://schemas.microsoft.com/office/drawing/2014/main" xmlns="" id="{3A5E5A26-6AA1-E141-9EF3-BBB0670DADB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8" name="object 15">
              <a:extLst>
                <a:ext uri="{FF2B5EF4-FFF2-40B4-BE49-F238E27FC236}">
                  <a16:creationId xmlns:a16="http://schemas.microsoft.com/office/drawing/2014/main" xmlns="" id="{DD7565E9-80F2-BB4B-80AD-5AAD6BEC75A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9" name="object 16">
              <a:extLst>
                <a:ext uri="{FF2B5EF4-FFF2-40B4-BE49-F238E27FC236}">
                  <a16:creationId xmlns:a16="http://schemas.microsoft.com/office/drawing/2014/main" xmlns="" id="{B49B338B-F4AC-0041-A5BE-67C05484792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>
                <a:solidFill>
                  <a:prstClr val="black"/>
                </a:solidFill>
              </a:endParaRPr>
            </a:p>
          </p:txBody>
        </p:sp>
        <p:pic>
          <p:nvPicPr>
            <p:cNvPr id="30" name="object 17">
              <a:extLst>
                <a:ext uri="{FF2B5EF4-FFF2-40B4-BE49-F238E27FC236}">
                  <a16:creationId xmlns:a16="http://schemas.microsoft.com/office/drawing/2014/main" xmlns="" id="{55162A5F-67A1-F14C-8579-760BAFEF6BF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31" name="Прямоугольник 30"/>
          <p:cNvSpPr/>
          <p:nvPr/>
        </p:nvSpPr>
        <p:spPr>
          <a:xfrm>
            <a:off x="660136" y="1772816"/>
            <a:ext cx="7886700" cy="3749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необходимые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выделения подразделений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страхователя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самостоятельные классификационные единицы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СКЕ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изменились</a:t>
            </a:r>
          </a:p>
          <a:p>
            <a:pPr marL="285750" indent="341313" algn="just">
              <a:spcAft>
                <a:spcPts val="952"/>
              </a:spcAft>
              <a:buSzPct val="150000"/>
              <a:buFont typeface="Arial" panose="020B0604020202020204" pitchFamily="34" charset="0"/>
              <a:buChar char="–"/>
            </a:pP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осуществление подразделениями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видов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экономической деятельности, которые не являются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ОВЭД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страхователя и содержатся в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ЕГРЮЛ</a:t>
            </a:r>
            <a:endParaRPr lang="ru-RU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341313" algn="just">
              <a:spcAft>
                <a:spcPts val="952"/>
              </a:spcAft>
              <a:buSzPct val="150000"/>
              <a:buFont typeface="Arial" panose="020B0604020202020204" pitchFamily="34" charset="0"/>
              <a:buChar char="–"/>
            </a:pP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ведение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бухгалтерского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учета финансово-хозяйственной деятельности </a:t>
            </a:r>
            <a:r>
              <a:rPr lang="ru-RU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подразделений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позволяющего обеспечить составление раздела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формы ЕФС-1</a:t>
            </a:r>
          </a:p>
          <a:p>
            <a:pPr marL="285750" indent="341313" algn="just">
              <a:spcAft>
                <a:spcPts val="952"/>
              </a:spcAft>
              <a:buSzPct val="150000"/>
              <a:buFont typeface="Arial" panose="020B0604020202020204" pitchFamily="34" charset="0"/>
              <a:buChar char="–"/>
            </a:pP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представление в территориальный орган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СФР подраздела 2.1.1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ЕФС-1</a:t>
            </a:r>
          </a:p>
          <a:p>
            <a:pPr marL="285750" indent="341313" algn="just">
              <a:spcAft>
                <a:spcPts val="952"/>
              </a:spcAft>
              <a:buSzPct val="150000"/>
              <a:buFont typeface="Arial" panose="020B0604020202020204" pitchFamily="34" charset="0"/>
              <a:buChar char="–"/>
            </a:pP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задолженности по уплате страховых взносов, пени и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штрафов на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подачи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заявления о выделении подразделений в СКЕ</a:t>
            </a:r>
            <a:endParaRPr lang="ru-RU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выделении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подразделений в СКЕ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копии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подтверждающих осуществление подразделениями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ВЭД,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не являются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ОВЭД страхователя, и регламентирующих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 финансово-хозяйственной деятельности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представляются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СФР в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не позднее 15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апреля</a:t>
            </a:r>
          </a:p>
        </p:txBody>
      </p:sp>
    </p:spTree>
    <p:extLst>
      <p:ext uri="{BB962C8B-B14F-4D97-AF65-F5344CB8AC3E}">
        <p14:creationId xmlns:p14="http://schemas.microsoft.com/office/powerpoint/2010/main" val="426635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3">
            <a:extLst>
              <a:ext uri="{FF2B5EF4-FFF2-40B4-BE49-F238E27FC236}">
                <a16:creationId xmlns:a16="http://schemas.microsoft.com/office/drawing/2014/main" xmlns="" id="{6B2CA851-E3DB-3647-875B-F483684104E5}"/>
              </a:ext>
            </a:extLst>
          </p:cNvPr>
          <p:cNvGrpSpPr/>
          <p:nvPr/>
        </p:nvGrpSpPr>
        <p:grpSpPr>
          <a:xfrm>
            <a:off x="86647" y="97966"/>
            <a:ext cx="514379" cy="722647"/>
            <a:chOff x="634994" y="480009"/>
            <a:chExt cx="914452" cy="1075526"/>
          </a:xfrm>
        </p:grpSpPr>
        <p:pic>
          <p:nvPicPr>
            <p:cNvPr id="6" name="object 5">
              <a:extLst>
                <a:ext uri="{FF2B5EF4-FFF2-40B4-BE49-F238E27FC236}">
                  <a16:creationId xmlns:a16="http://schemas.microsoft.com/office/drawing/2014/main" xmlns="" id="{7483C156-207D-9746-89B0-1B83DE030B9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xmlns="" id="{415D21C3-076E-6041-A2D3-EB84F67B75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8" name="object 7">
              <a:extLst>
                <a:ext uri="{FF2B5EF4-FFF2-40B4-BE49-F238E27FC236}">
                  <a16:creationId xmlns:a16="http://schemas.microsoft.com/office/drawing/2014/main" xmlns="" id="{CA28E09D-B939-C54A-8039-1D6D43FD9FCE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8">
              <a:extLst>
                <a:ext uri="{FF2B5EF4-FFF2-40B4-BE49-F238E27FC236}">
                  <a16:creationId xmlns:a16="http://schemas.microsoft.com/office/drawing/2014/main" xmlns="" id="{450DA23A-DDB3-1845-A9D2-5FB0A74402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xmlns="" id="{8EBA6A8F-A140-A24A-BE9E-72A445BE12C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1" name="object 10">
              <a:extLst>
                <a:ext uri="{FF2B5EF4-FFF2-40B4-BE49-F238E27FC236}">
                  <a16:creationId xmlns:a16="http://schemas.microsoft.com/office/drawing/2014/main" xmlns="" id="{6DEFA519-8C38-DC47-858D-002F541B35A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1">
              <a:extLst>
                <a:ext uri="{FF2B5EF4-FFF2-40B4-BE49-F238E27FC236}">
                  <a16:creationId xmlns:a16="http://schemas.microsoft.com/office/drawing/2014/main" xmlns="" id="{541EAADD-1D5B-CB40-9885-E5F3083AFA4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3" name="object 12">
              <a:extLst>
                <a:ext uri="{FF2B5EF4-FFF2-40B4-BE49-F238E27FC236}">
                  <a16:creationId xmlns:a16="http://schemas.microsoft.com/office/drawing/2014/main" xmlns="" id="{ECD93E5B-7F78-C140-BEA2-E0174CD8BCC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4" name="object 13">
              <a:extLst>
                <a:ext uri="{FF2B5EF4-FFF2-40B4-BE49-F238E27FC236}">
                  <a16:creationId xmlns:a16="http://schemas.microsoft.com/office/drawing/2014/main" xmlns="" id="{ABE47163-5EFE-A94E-AC03-10A891F4C6E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5" name="object 14">
              <a:extLst>
                <a:ext uri="{FF2B5EF4-FFF2-40B4-BE49-F238E27FC236}">
                  <a16:creationId xmlns:a16="http://schemas.microsoft.com/office/drawing/2014/main" xmlns="" id="{3A5E5A26-6AA1-E141-9EF3-BBB0670DADB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6" name="object 15">
              <a:extLst>
                <a:ext uri="{FF2B5EF4-FFF2-40B4-BE49-F238E27FC236}">
                  <a16:creationId xmlns:a16="http://schemas.microsoft.com/office/drawing/2014/main" xmlns="" id="{DD7565E9-80F2-BB4B-80AD-5AAD6BEC75A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17" name="object 16">
              <a:extLst>
                <a:ext uri="{FF2B5EF4-FFF2-40B4-BE49-F238E27FC236}">
                  <a16:creationId xmlns:a16="http://schemas.microsoft.com/office/drawing/2014/main" xmlns="" id="{B49B338B-F4AC-0041-A5BE-67C05484792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7">
              <a:extLst>
                <a:ext uri="{FF2B5EF4-FFF2-40B4-BE49-F238E27FC236}">
                  <a16:creationId xmlns:a16="http://schemas.microsoft.com/office/drawing/2014/main" xmlns="" id="{55162A5F-67A1-F14C-8579-760BAFEF6BF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1035050" y="156831"/>
            <a:ext cx="766684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услуга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«Установление скидки к страховому тарифу на обязательное социальное страхование от несчастных случаев на производстве и профессиональных заболеваний»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Административный регламент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 Приказом СФР от 27 ноября 2024 г. № 2250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(зарегистрирован в Минюсте России 24.12.2024 N 80763)</a:t>
            </a:r>
            <a:endParaRPr lang="ru-RU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2717" y="2902174"/>
            <a:ext cx="82668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C0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</a:t>
            </a:r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заявления </a:t>
            </a:r>
            <a:r>
              <a:rPr lang="ru-RU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ранее утверждения </a:t>
            </a:r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СФР значений основных показателей по видам экономической </a:t>
            </a:r>
            <a:r>
              <a:rPr 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</a:t>
            </a:r>
            <a:r>
              <a:rPr lang="ru-RU" altLang="ru-RU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1 ноября </a:t>
            </a:r>
            <a:r>
              <a:rPr lang="ru-RU" alt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текущего календарного </a:t>
            </a:r>
            <a:r>
              <a:rPr lang="ru-RU" alt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года;</a:t>
            </a:r>
            <a:endParaRPr lang="ru-RU" altLang="ru-RU" sz="1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C0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заявления не соответствует установленной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Clr>
                <a:srgbClr val="C0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личность заявителя (представителя заявителя) не установлена</a:t>
            </a:r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SzPct val="130000"/>
            </a:pPr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C00000"/>
              </a:buClr>
              <a:buSzPct val="130000"/>
            </a:pPr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C0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Заявления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установлении скидки к страховому тарифу регистрируется: </a:t>
            </a:r>
            <a:endParaRPr lang="ru-RU" sz="16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00000"/>
              </a:buClr>
              <a:buSzPct val="130000"/>
            </a:pPr>
            <a:r>
              <a:rPr lang="ru-R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 в отделении СФР в день</a:t>
            </a:r>
          </a:p>
          <a:p>
            <a:pPr marL="642938" lvl="0" indent="-285750" algn="just">
              <a:buFont typeface="Arial" panose="020B0604020202020204" pitchFamily="34" charset="0"/>
              <a:buChar char="–"/>
              <a:tabLst>
                <a:tab pos="357188" algn="l"/>
              </a:tabLst>
            </a:pP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отделении СФР в день его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поступления;</a:t>
            </a:r>
            <a:endParaRPr lang="ru-RU" sz="16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2938" lvl="0" indent="-285750" algn="just">
              <a:buFont typeface="Arial" panose="020B0604020202020204" pitchFamily="34" charset="0"/>
              <a:buChar char="–"/>
              <a:tabLst>
                <a:tab pos="357188" algn="l"/>
              </a:tabLst>
            </a:pP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поступившее через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ЕПГУ или посредством почтового отправления не позднее рабочего дня, следующего за днем его поступления;</a:t>
            </a:r>
          </a:p>
          <a:p>
            <a:pPr marL="642938" lvl="0" indent="-285750" algn="just">
              <a:buFont typeface="Arial" panose="020B0604020202020204" pitchFamily="34" charset="0"/>
              <a:buChar char="–"/>
              <a:tabLst>
                <a:tab pos="357188" algn="l"/>
              </a:tabLst>
            </a:pP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поступившее в МФЦ, регистрируется в день его поступления в МФЦ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1947" y="2348880"/>
            <a:ext cx="79234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отказа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приеме заявления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скидку к страховому тарифу: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27583" y="1941935"/>
            <a:ext cx="7874311" cy="5847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952"/>
              </a:spcAft>
              <a:buClr>
                <a:srgbClr val="C00000"/>
              </a:buClr>
              <a:defRPr/>
            </a:pPr>
            <a:r>
              <a:rPr lang="ru-RU" alt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Страхователь </a:t>
            </a:r>
            <a:r>
              <a:rPr lang="ru-RU" altLang="ru-RU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обращается</a:t>
            </a:r>
            <a:r>
              <a:rPr lang="ru-RU" alt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alt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заявлением об установлении скидки к страховому тарифу</a:t>
            </a:r>
            <a:endParaRPr lang="ru-RU" altLang="ru-RU" sz="1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26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0" y="2"/>
            <a:ext cx="9144000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38924" name="Rectangle 13"/>
          <p:cNvSpPr>
            <a:spLocks noChangeArrowheads="1"/>
          </p:cNvSpPr>
          <p:nvPr/>
        </p:nvSpPr>
        <p:spPr bwMode="auto">
          <a:xfrm>
            <a:off x="827087" y="394242"/>
            <a:ext cx="8137525" cy="8536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182563" indent="-88900" algn="ctr">
              <a:spcBef>
                <a:spcPts val="350"/>
              </a:spcBef>
              <a:buSzPct val="100000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</a:pPr>
            <a:r>
              <a:rPr lang="ru-RU" alt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услуга по установлению страхователям скидки к страховому тарифу</a:t>
            </a:r>
          </a:p>
          <a:p>
            <a:pPr marL="182563" indent="-88900" algn="ctr">
              <a:spcBef>
                <a:spcPts val="350"/>
              </a:spcBef>
              <a:buSzPct val="100000"/>
              <a:tabLst>
                <a:tab pos="182563" algn="l"/>
                <a:tab pos="1096963" algn="l"/>
                <a:tab pos="2011363" algn="l"/>
                <a:tab pos="2925763" algn="l"/>
                <a:tab pos="3840163" algn="l"/>
                <a:tab pos="4754563" algn="l"/>
                <a:tab pos="5668963" algn="l"/>
                <a:tab pos="6583363" algn="l"/>
                <a:tab pos="7497763" algn="l"/>
                <a:tab pos="8412163" algn="l"/>
                <a:tab pos="9326563" algn="l"/>
                <a:tab pos="10240963" algn="l"/>
              </a:tabLst>
            </a:pPr>
            <a:r>
              <a:rPr lang="ru-RU" altLang="ru-RU" sz="1400" dirty="0">
                <a:solidFill>
                  <a:srgbClr val="376092"/>
                </a:solidFill>
                <a:latin typeface="+mn-lt"/>
              </a:rPr>
              <a:t> </a:t>
            </a:r>
            <a:r>
              <a:rPr lang="ru-RU" altLang="ru-RU" sz="1400" i="1" dirty="0">
                <a:solidFill>
                  <a:srgbClr val="17375E"/>
                </a:solidFill>
                <a:latin typeface="+mn-lt"/>
                <a:cs typeface="Times New Roman" pitchFamily="18" charset="0"/>
              </a:rPr>
              <a:t>(Приказ </a:t>
            </a:r>
            <a:r>
              <a:rPr lang="ru-RU" altLang="ru-RU" sz="1400" i="1" dirty="0" smtClean="0">
                <a:solidFill>
                  <a:srgbClr val="17375E"/>
                </a:solidFill>
                <a:latin typeface="+mn-lt"/>
                <a:cs typeface="Times New Roman" pitchFamily="18" charset="0"/>
              </a:rPr>
              <a:t>СФР </a:t>
            </a:r>
            <a:r>
              <a:rPr lang="ru-RU" altLang="ru-RU" sz="1400" i="1" dirty="0">
                <a:solidFill>
                  <a:srgbClr val="17375E"/>
                </a:solidFill>
                <a:latin typeface="+mn-lt"/>
                <a:cs typeface="Times New Roman" pitchFamily="18" charset="0"/>
              </a:rPr>
              <a:t>от </a:t>
            </a:r>
            <a:r>
              <a:rPr lang="ru-RU" altLang="ru-RU" sz="1400" i="1" dirty="0" smtClean="0">
                <a:solidFill>
                  <a:srgbClr val="17375E"/>
                </a:solidFill>
                <a:latin typeface="+mn-lt"/>
                <a:cs typeface="Times New Roman" pitchFamily="18" charset="0"/>
              </a:rPr>
              <a:t>27 ноября 2024 </a:t>
            </a:r>
            <a:r>
              <a:rPr lang="ru-RU" altLang="ru-RU" sz="1400" i="1" dirty="0">
                <a:solidFill>
                  <a:srgbClr val="17375E"/>
                </a:solidFill>
                <a:latin typeface="+mn-lt"/>
                <a:cs typeface="Times New Roman" pitchFamily="18" charset="0"/>
              </a:rPr>
              <a:t>года № </a:t>
            </a:r>
            <a:r>
              <a:rPr lang="ru-RU" altLang="ru-RU" sz="1400" i="1" dirty="0" smtClean="0">
                <a:solidFill>
                  <a:srgbClr val="17375E"/>
                </a:solidFill>
                <a:latin typeface="+mn-lt"/>
                <a:cs typeface="Times New Roman" pitchFamily="18" charset="0"/>
              </a:rPr>
              <a:t>2250)</a:t>
            </a:r>
            <a:endParaRPr lang="ru-RU" altLang="ru-RU" sz="1400" i="1" dirty="0">
              <a:solidFill>
                <a:srgbClr val="17375E"/>
              </a:solidFill>
              <a:latin typeface="+mn-lt"/>
              <a:cs typeface="Times New Roman" pitchFamily="18" charset="0"/>
            </a:endParaRPr>
          </a:p>
        </p:txBody>
      </p:sp>
      <p:grpSp>
        <p:nvGrpSpPr>
          <p:cNvPr id="11" name="Shape 336"/>
          <p:cNvGrpSpPr/>
          <p:nvPr/>
        </p:nvGrpSpPr>
        <p:grpSpPr>
          <a:xfrm>
            <a:off x="69376" y="98223"/>
            <a:ext cx="638291" cy="772538"/>
            <a:chOff x="0" y="0"/>
            <a:chExt cx="638291" cy="693109"/>
          </a:xfrm>
        </p:grpSpPr>
        <p:pic>
          <p:nvPicPr>
            <p:cNvPr id="12" name="Shape 338"/>
            <p:cNvPicPr/>
            <p:nvPr/>
          </p:nvPicPr>
          <p:blipFill>
            <a:blip r:embed="rId3"/>
            <a:stretch/>
          </p:blipFill>
          <p:spPr>
            <a:xfrm>
              <a:off x="1552" y="562392"/>
              <a:ext cx="113960" cy="50701"/>
            </a:xfrm>
            <a:prstGeom prst="rect">
              <a:avLst/>
            </a:prstGeom>
          </p:spPr>
        </p:pic>
        <p:pic>
          <p:nvPicPr>
            <p:cNvPr id="13" name="Shape 340"/>
            <p:cNvPicPr/>
            <p:nvPr/>
          </p:nvPicPr>
          <p:blipFill>
            <a:blip r:embed="rId4"/>
            <a:stretch/>
          </p:blipFill>
          <p:spPr>
            <a:xfrm>
              <a:off x="130978" y="562961"/>
              <a:ext cx="238101" cy="57971"/>
            </a:xfrm>
            <a:prstGeom prst="rect">
              <a:avLst/>
            </a:prstGeom>
          </p:spPr>
        </p:pic>
        <p:sp>
          <p:nvSpPr>
            <p:cNvPr id="14" name="Shape 341"/>
            <p:cNvSpPr/>
            <p:nvPr/>
          </p:nvSpPr>
          <p:spPr>
            <a:xfrm>
              <a:off x="388859" y="562959"/>
              <a:ext cx="43436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5" name="Shape 343"/>
            <p:cNvPicPr/>
            <p:nvPr/>
          </p:nvPicPr>
          <p:blipFill>
            <a:blip r:embed="rId5"/>
            <a:stretch/>
          </p:blipFill>
          <p:spPr>
            <a:xfrm>
              <a:off x="446584" y="562961"/>
              <a:ext cx="46175" cy="49564"/>
            </a:xfrm>
            <a:prstGeom prst="rect">
              <a:avLst/>
            </a:prstGeom>
          </p:spPr>
        </p:pic>
        <p:pic>
          <p:nvPicPr>
            <p:cNvPr id="16" name="Shape 345"/>
            <p:cNvPicPr/>
            <p:nvPr/>
          </p:nvPicPr>
          <p:blipFill>
            <a:blip r:embed="rId6"/>
            <a:stretch/>
          </p:blipFill>
          <p:spPr>
            <a:xfrm>
              <a:off x="512528" y="562959"/>
              <a:ext cx="59437" cy="49572"/>
            </a:xfrm>
            <a:prstGeom prst="rect">
              <a:avLst/>
            </a:prstGeom>
          </p:spPr>
        </p:pic>
        <p:sp>
          <p:nvSpPr>
            <p:cNvPr id="17" name="Shape 346"/>
            <p:cNvSpPr/>
            <p:nvPr/>
          </p:nvSpPr>
          <p:spPr>
            <a:xfrm>
              <a:off x="591751" y="562961"/>
              <a:ext cx="46539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8" name="Shape 348"/>
            <p:cNvPicPr/>
            <p:nvPr/>
          </p:nvPicPr>
          <p:blipFill>
            <a:blip r:embed="rId7"/>
            <a:stretch/>
          </p:blipFill>
          <p:spPr>
            <a:xfrm>
              <a:off x="0" y="634419"/>
              <a:ext cx="131611" cy="53247"/>
            </a:xfrm>
            <a:prstGeom prst="rect">
              <a:avLst/>
            </a:prstGeom>
          </p:spPr>
        </p:pic>
        <p:pic>
          <p:nvPicPr>
            <p:cNvPr id="19" name="Shape 350"/>
            <p:cNvPicPr/>
            <p:nvPr/>
          </p:nvPicPr>
          <p:blipFill>
            <a:blip r:embed="rId8"/>
            <a:stretch/>
          </p:blipFill>
          <p:spPr>
            <a:xfrm>
              <a:off x="147090" y="636252"/>
              <a:ext cx="114664" cy="56856"/>
            </a:xfrm>
            <a:prstGeom prst="rect">
              <a:avLst/>
            </a:prstGeom>
          </p:spPr>
        </p:pic>
        <p:pic>
          <p:nvPicPr>
            <p:cNvPr id="20" name="Shape 352"/>
            <p:cNvPicPr/>
            <p:nvPr/>
          </p:nvPicPr>
          <p:blipFill>
            <a:blip r:embed="rId9"/>
            <a:stretch/>
          </p:blipFill>
          <p:spPr>
            <a:xfrm>
              <a:off x="295090" y="635694"/>
              <a:ext cx="222864" cy="50693"/>
            </a:xfrm>
            <a:prstGeom prst="rect">
              <a:avLst/>
            </a:prstGeom>
          </p:spPr>
        </p:pic>
        <p:pic>
          <p:nvPicPr>
            <p:cNvPr id="21" name="Shape 354"/>
            <p:cNvPicPr/>
            <p:nvPr/>
          </p:nvPicPr>
          <p:blipFill>
            <a:blip r:embed="rId10"/>
            <a:stretch/>
          </p:blipFill>
          <p:spPr>
            <a:xfrm>
              <a:off x="531607" y="636254"/>
              <a:ext cx="46397" cy="49564"/>
            </a:xfrm>
            <a:prstGeom prst="rect">
              <a:avLst/>
            </a:prstGeom>
          </p:spPr>
        </p:pic>
        <p:pic>
          <p:nvPicPr>
            <p:cNvPr id="22" name="Shape 356"/>
            <p:cNvPicPr/>
            <p:nvPr/>
          </p:nvPicPr>
          <p:blipFill>
            <a:blip r:embed="rId11"/>
            <a:stretch/>
          </p:blipFill>
          <p:spPr>
            <a:xfrm>
              <a:off x="591751" y="636254"/>
              <a:ext cx="46397" cy="49564"/>
            </a:xfrm>
            <a:prstGeom prst="rect">
              <a:avLst/>
            </a:prstGeom>
          </p:spPr>
        </p:pic>
        <p:sp>
          <p:nvSpPr>
            <p:cNvPr id="23" name="Shape 357"/>
            <p:cNvSpPr/>
            <p:nvPr/>
          </p:nvSpPr>
          <p:spPr>
            <a:xfrm>
              <a:off x="596399" y="548957"/>
              <a:ext cx="38118" cy="531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4" name="Shape 359"/>
            <p:cNvPicPr/>
            <p:nvPr/>
          </p:nvPicPr>
          <p:blipFill>
            <a:blip r:embed="rId12"/>
            <a:stretch/>
          </p:blipFill>
          <p:spPr>
            <a:xfrm>
              <a:off x="6351" y="0"/>
              <a:ext cx="625305" cy="495693"/>
            </a:xfrm>
            <a:prstGeom prst="rect">
              <a:avLst/>
            </a:prstGeom>
          </p:spPr>
        </p:pic>
      </p:grp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272806" y="1571626"/>
            <a:ext cx="8785225" cy="43110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285750" indent="-285750" algn="just" eaLnBrk="1" hangingPunct="1">
              <a:buSzPct val="100000"/>
              <a:buFont typeface="Wingdings" panose="05000000000000000000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финансово-хозяйственная </a:t>
            </a:r>
            <a:r>
              <a:rPr lang="ru-RU" altLang="ru-RU" sz="16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менее 3 лет </a:t>
            </a:r>
            <a:r>
              <a:rPr lang="ru-RU" alt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даты его государственной регистрации заявителя до года, в котором рассчитывается скидка; </a:t>
            </a:r>
          </a:p>
          <a:p>
            <a:pPr marL="285750" indent="-285750" algn="just" eaLnBrk="1" hangingPunct="1">
              <a:buSzPct val="100000"/>
              <a:buFont typeface="Wingdings" panose="05000000000000000000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</a:t>
            </a:r>
            <a:r>
              <a:rPr lang="ru-RU" alt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заявителя на день подачи заявления </a:t>
            </a:r>
            <a:r>
              <a:rPr lang="ru-RU" altLang="ru-RU" sz="16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выявленной</a:t>
            </a:r>
            <a:r>
              <a:rPr lang="ru-RU" alt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недоимки, в том числе в ходе камеральной или выездной проверки, и (или) начисленных пеней и штрафов по итогам камеральной или выездной проверки;</a:t>
            </a:r>
          </a:p>
          <a:p>
            <a:pPr marL="285750" indent="-285750" algn="just" eaLnBrk="1" hangingPunct="1">
              <a:buSzPct val="100000"/>
              <a:buFont typeface="Wingdings" panose="05000000000000000000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</a:t>
            </a:r>
            <a:r>
              <a:rPr lang="ru-RU" alt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заявителя в предшествующем финансовом году страхового </a:t>
            </a:r>
            <a:r>
              <a:rPr lang="ru-RU" alt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случая со смертельным исходом</a:t>
            </a:r>
            <a:r>
              <a:rPr lang="ru-RU" alt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произошедшего не по вине третьих лиц;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r>
              <a:rPr lang="ru-RU" alt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расчета скидки, при котором хотя бы один из рассчитанных основных показателей заявителя, </a:t>
            </a:r>
            <a:r>
              <a:rPr lang="ru-RU" altLang="ru-RU" sz="16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 или равен</a:t>
            </a:r>
            <a:r>
              <a:rPr lang="ru-RU" alt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lang="ru-RU" altLang="ru-RU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alt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«0», аналогичному показателю по виду экономической деятельности, к которому отнесен основной вид деятельности заявителя;</a:t>
            </a:r>
          </a:p>
          <a:p>
            <a:pPr marL="285750" indent="-285750" algn="just" eaLnBrk="1" hangingPunct="1">
              <a:buSzPct val="100000"/>
              <a:buFont typeface="Wingdings" panose="05000000000000000000" pitchFamily="2" charset="2"/>
              <a:buChar char="ü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alt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отчетности заявителя сведений о результатах проведения специальной оценки условий труда и сведений о проведенных обязательных и периодических медицинских осмотрах по состоянию на 1 января текущего календарного года.</a:t>
            </a:r>
          </a:p>
          <a:p>
            <a:pPr algn="just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dirty="0">
              <a:solidFill>
                <a:srgbClr val="17375E"/>
              </a:solidFill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8380" y="1139231"/>
            <a:ext cx="8516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 для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отказа в установлении скидки к страховому тарифу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24627" y="5968839"/>
            <a:ext cx="7121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Скидки к страховому тарифу определяются с учетом состояния охраны труда (проведение СОУТ и </a:t>
            </a:r>
            <a:r>
              <a:rPr lang="ru-RU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ОПиПМО</a:t>
            </a:r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52071637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трелка вниз 27"/>
          <p:cNvSpPr/>
          <p:nvPr/>
        </p:nvSpPr>
        <p:spPr>
          <a:xfrm>
            <a:off x="4489671" y="4972050"/>
            <a:ext cx="190895" cy="1834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7" tIns="28804" rIns="57607" bIns="28804" rtlCol="0" anchor="ctr"/>
          <a:lstStyle/>
          <a:p>
            <a:pPr algn="ctr"/>
            <a:endParaRPr lang="ru-RU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5341BFC1-DEC6-D443-AA48-712E3409A9FE}"/>
              </a:ext>
            </a:extLst>
          </p:cNvPr>
          <p:cNvGrpSpPr/>
          <p:nvPr/>
        </p:nvGrpSpPr>
        <p:grpSpPr>
          <a:xfrm>
            <a:off x="218531" y="228023"/>
            <a:ext cx="514379" cy="806645"/>
            <a:chOff x="634994" y="480009"/>
            <a:chExt cx="914452" cy="1075526"/>
          </a:xfrm>
        </p:grpSpPr>
        <p:pic>
          <p:nvPicPr>
            <p:cNvPr id="54" name="object 5">
              <a:extLst>
                <a:ext uri="{FF2B5EF4-FFF2-40B4-BE49-F238E27FC236}">
                  <a16:creationId xmlns:a16="http://schemas.microsoft.com/office/drawing/2014/main" xmlns="" id="{57E87D32-4F8D-114B-A5EF-359F0D123C8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82" name="object 6">
              <a:extLst>
                <a:ext uri="{FF2B5EF4-FFF2-40B4-BE49-F238E27FC236}">
                  <a16:creationId xmlns:a16="http://schemas.microsoft.com/office/drawing/2014/main" xmlns="" id="{6B8011D9-FAE9-FE44-B9E0-A6239CCA1F0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83" name="object 7">
              <a:extLst>
                <a:ext uri="{FF2B5EF4-FFF2-40B4-BE49-F238E27FC236}">
                  <a16:creationId xmlns:a16="http://schemas.microsoft.com/office/drawing/2014/main" xmlns="" id="{7048239A-D426-0140-A3DA-CB254ED2F2DB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pic>
          <p:nvPicPr>
            <p:cNvPr id="84" name="object 8">
              <a:extLst>
                <a:ext uri="{FF2B5EF4-FFF2-40B4-BE49-F238E27FC236}">
                  <a16:creationId xmlns:a16="http://schemas.microsoft.com/office/drawing/2014/main" xmlns="" id="{3684C51C-76C0-9549-AF92-F9F27CDB6B1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85" name="object 9">
              <a:extLst>
                <a:ext uri="{FF2B5EF4-FFF2-40B4-BE49-F238E27FC236}">
                  <a16:creationId xmlns:a16="http://schemas.microsoft.com/office/drawing/2014/main" xmlns="" id="{7BD81F78-1ABB-BC44-80EE-178E16124BE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86" name="object 10">
              <a:extLst>
                <a:ext uri="{FF2B5EF4-FFF2-40B4-BE49-F238E27FC236}">
                  <a16:creationId xmlns:a16="http://schemas.microsoft.com/office/drawing/2014/main" xmlns="" id="{ECC1A50B-90A1-1149-90FD-142FA839918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pic>
          <p:nvPicPr>
            <p:cNvPr id="87" name="object 11">
              <a:extLst>
                <a:ext uri="{FF2B5EF4-FFF2-40B4-BE49-F238E27FC236}">
                  <a16:creationId xmlns:a16="http://schemas.microsoft.com/office/drawing/2014/main" xmlns="" id="{D2F5C09F-AF7F-1B48-A914-03E2AF0B159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88" name="object 12">
              <a:extLst>
                <a:ext uri="{FF2B5EF4-FFF2-40B4-BE49-F238E27FC236}">
                  <a16:creationId xmlns:a16="http://schemas.microsoft.com/office/drawing/2014/main" xmlns="" id="{C8C63F20-E632-A641-A3CE-98D99A4FF06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89" name="object 13">
              <a:extLst>
                <a:ext uri="{FF2B5EF4-FFF2-40B4-BE49-F238E27FC236}">
                  <a16:creationId xmlns:a16="http://schemas.microsoft.com/office/drawing/2014/main" xmlns="" id="{3A9345E8-757E-514C-BB35-74A822A7A6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90" name="object 14">
              <a:extLst>
                <a:ext uri="{FF2B5EF4-FFF2-40B4-BE49-F238E27FC236}">
                  <a16:creationId xmlns:a16="http://schemas.microsoft.com/office/drawing/2014/main" xmlns="" id="{6484D725-2216-784C-B6E0-9F57DDB757F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91" name="object 15">
              <a:extLst>
                <a:ext uri="{FF2B5EF4-FFF2-40B4-BE49-F238E27FC236}">
                  <a16:creationId xmlns:a16="http://schemas.microsoft.com/office/drawing/2014/main" xmlns="" id="{ACEBBB1E-F0DB-AC43-8527-196F5984DA6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92" name="object 16">
              <a:extLst>
                <a:ext uri="{FF2B5EF4-FFF2-40B4-BE49-F238E27FC236}">
                  <a16:creationId xmlns:a16="http://schemas.microsoft.com/office/drawing/2014/main" xmlns="" id="{3815019A-18E6-CE44-B777-DA50B134DED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pic>
          <p:nvPicPr>
            <p:cNvPr id="93" name="object 17">
              <a:extLst>
                <a:ext uri="{FF2B5EF4-FFF2-40B4-BE49-F238E27FC236}">
                  <a16:creationId xmlns:a16="http://schemas.microsoft.com/office/drawing/2014/main" xmlns="" id="{8DEA4567-2094-E24F-AD00-26CB5CF95E0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35" name="Прямоугольник 34"/>
          <p:cNvSpPr/>
          <p:nvPr/>
        </p:nvSpPr>
        <p:spPr>
          <a:xfrm>
            <a:off x="3497432" y="2326641"/>
            <a:ext cx="5073756" cy="115237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5997" tIns="78000" rIns="155997" bIns="78000" numCol="1" spcCol="801" anchor="ctr" anchorCtr="0">
            <a:noAutofit/>
          </a:bodyPr>
          <a:lstStyle/>
          <a:p>
            <a:pPr marL="0" lvl="1" defTabSz="503987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441819" y="3613320"/>
            <a:ext cx="6233610" cy="8764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5997" tIns="78000" rIns="155997" bIns="78000" numCol="1" spcCol="801" anchor="ctr" anchorCtr="0">
            <a:noAutofit/>
          </a:bodyPr>
          <a:lstStyle/>
          <a:p>
            <a:pPr marL="0" lvl="1" algn="just" defTabSz="503987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00100" y="114300"/>
            <a:ext cx="8186738" cy="1520105"/>
          </a:xfrm>
          <a:prstGeom prst="rect">
            <a:avLst/>
          </a:prstGeom>
        </p:spPr>
        <p:txBody>
          <a:bodyPr wrap="square" lIns="57603" tIns="28802" rIns="57603" bIns="28802">
            <a:spAutoFit/>
          </a:bodyPr>
          <a:lstStyle/>
          <a:p>
            <a:pPr algn="ctr"/>
            <a:r>
              <a:rPr lang="ru-RU" sz="1900" b="1" dirty="0">
                <a:solidFill>
                  <a:srgbClr val="FF0000"/>
                </a:solidFill>
                <a:latin typeface="Montserrat-SemiBold"/>
                <a:cs typeface="Times New Roman" panose="02020603050405020304" pitchFamily="18" charset="0"/>
              </a:rPr>
              <a:t>Эксперимент</a:t>
            </a:r>
            <a:r>
              <a:rPr lang="ru-RU" sz="1900" b="1" dirty="0">
                <a:solidFill>
                  <a:srgbClr val="0070C0"/>
                </a:solidFill>
                <a:latin typeface="Montserrat-SemiBold"/>
                <a:cs typeface="Times New Roman" panose="02020603050405020304" pitchFamily="18" charset="0"/>
              </a:rPr>
              <a:t> по ведению специального налогового режима </a:t>
            </a:r>
          </a:p>
          <a:p>
            <a:pPr algn="ctr"/>
            <a:r>
              <a:rPr lang="ru-RU" sz="1900" b="1" dirty="0">
                <a:solidFill>
                  <a:srgbClr val="0070C0"/>
                </a:solidFill>
                <a:latin typeface="Montserrat-SemiBold"/>
                <a:cs typeface="Times New Roman" panose="02020603050405020304" pitchFamily="18" charset="0"/>
              </a:rPr>
              <a:t>«Автоматизированная упрощенная система налогообложения» (АУСН) в соответствии с Федеральным законом от 25.02.2022 № 17-ФЗ*</a:t>
            </a:r>
          </a:p>
          <a:p>
            <a:pPr algn="ctr"/>
            <a:r>
              <a:rPr lang="ru-RU" sz="1900" b="1" dirty="0">
                <a:solidFill>
                  <a:srgbClr val="0070C0"/>
                </a:solidFill>
                <a:latin typeface="Montserrat-SemiBold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solidFill>
                  <a:srgbClr val="FF0000"/>
                </a:solidFill>
                <a:latin typeface="Montserrat-SemiBold"/>
                <a:cs typeface="Times New Roman" panose="02020603050405020304" pitchFamily="18" charset="0"/>
              </a:rPr>
              <a:t>проводится с 01.07.2022 по 31.12.2027 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619444"/>
              </p:ext>
            </p:extLst>
          </p:nvPr>
        </p:nvGraphicFramePr>
        <p:xfrm>
          <a:off x="714375" y="2286000"/>
          <a:ext cx="7875329" cy="1762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4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925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873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37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8" marR="5358" marT="714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Код региона</a:t>
                      </a:r>
                    </a:p>
                  </a:txBody>
                  <a:tcPr marL="5358" marR="5358" marT="714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</a:t>
                      </a:r>
                    </a:p>
                  </a:txBody>
                  <a:tcPr marL="5358" marR="5358" marT="714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16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Республика Татарстан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40 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Калужская область 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50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Московская область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77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Москва</a:t>
                      </a:r>
                      <a:endParaRPr lang="ru-RU" sz="1400" dirty="0"/>
                    </a:p>
                  </a:txBody>
                  <a:tcPr marL="51435" marR="51435"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11619" y="1771650"/>
            <a:ext cx="8537426" cy="335169"/>
          </a:xfrm>
          <a:prstGeom prst="rect">
            <a:avLst/>
          </a:prstGeom>
        </p:spPr>
        <p:txBody>
          <a:bodyPr wrap="square" lIns="57607" tIns="28804" rIns="57607" bIns="28804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До 01.01.2025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года в эксперименте участвовали 4 субъекта Российской Федерации: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14301" y="6400800"/>
            <a:ext cx="8229599" cy="165888"/>
          </a:xfrm>
          <a:prstGeom prst="rect">
            <a:avLst/>
          </a:prstGeom>
        </p:spPr>
        <p:txBody>
          <a:bodyPr wrap="square" lIns="57601" tIns="28802" rIns="57601" bIns="28802">
            <a:spAutoFit/>
          </a:bodyPr>
          <a:lstStyle/>
          <a:p>
            <a:pPr algn="just" defTabSz="768002">
              <a:spcBef>
                <a:spcPts val="95"/>
              </a:spcBef>
              <a:spcAft>
                <a:spcPts val="189"/>
              </a:spcAft>
            </a:pPr>
            <a:r>
              <a:rPr lang="ru-RU" sz="700" i="1" dirty="0">
                <a:solidFill>
                  <a:schemeClr val="accent1">
                    <a:lumMod val="75000"/>
                  </a:schemeClr>
                </a:solidFill>
                <a:latin typeface="Montserrat"/>
              </a:rPr>
              <a:t>«О проведении эксперимента по установлению специального налогового режима «Автоматизированная упрощенная система налогообложения»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Montserrat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17541" y="4256470"/>
            <a:ext cx="8537426" cy="61216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57607" tIns="28804" rIns="57607" bIns="28804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 01.01.2025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 Федеральный закон № 17-ФЗ внесены изменения, которые не ограничивают перечень субъектов, которые могут присоединиться к эксперименту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45602" y="5200651"/>
            <a:ext cx="8503443" cy="61216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57607" tIns="28804" rIns="57607" bIns="28804">
            <a:spAutoFit/>
          </a:bodyPr>
          <a:lstStyle/>
          <a:p>
            <a:pPr algn="ctr"/>
            <a:r>
              <a:rPr lang="ru-RU" b="1" u="sng" dirty="0">
                <a:solidFill>
                  <a:srgbClr val="FF0000"/>
                </a:solidFill>
              </a:rPr>
              <a:t>введение режима АУСН на территории конкретного субъекта устанавливается действием закона соответствующего субъекта РФ </a:t>
            </a: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8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5341BFC1-DEC6-D443-AA48-712E3409A9FE}"/>
              </a:ext>
            </a:extLst>
          </p:cNvPr>
          <p:cNvGrpSpPr/>
          <p:nvPr/>
        </p:nvGrpSpPr>
        <p:grpSpPr>
          <a:xfrm>
            <a:off x="218531" y="228023"/>
            <a:ext cx="514379" cy="806645"/>
            <a:chOff x="634994" y="480009"/>
            <a:chExt cx="914452" cy="1075526"/>
          </a:xfrm>
        </p:grpSpPr>
        <p:pic>
          <p:nvPicPr>
            <p:cNvPr id="54" name="object 5">
              <a:extLst>
                <a:ext uri="{FF2B5EF4-FFF2-40B4-BE49-F238E27FC236}">
                  <a16:creationId xmlns:a16="http://schemas.microsoft.com/office/drawing/2014/main" xmlns="" id="{57E87D32-4F8D-114B-A5EF-359F0D123C8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82" name="object 6">
              <a:extLst>
                <a:ext uri="{FF2B5EF4-FFF2-40B4-BE49-F238E27FC236}">
                  <a16:creationId xmlns:a16="http://schemas.microsoft.com/office/drawing/2014/main" xmlns="" id="{6B8011D9-FAE9-FE44-B9E0-A6239CCA1F0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83" name="object 7">
              <a:extLst>
                <a:ext uri="{FF2B5EF4-FFF2-40B4-BE49-F238E27FC236}">
                  <a16:creationId xmlns:a16="http://schemas.microsoft.com/office/drawing/2014/main" xmlns="" id="{7048239A-D426-0140-A3DA-CB254ED2F2DB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pic>
          <p:nvPicPr>
            <p:cNvPr id="84" name="object 8">
              <a:extLst>
                <a:ext uri="{FF2B5EF4-FFF2-40B4-BE49-F238E27FC236}">
                  <a16:creationId xmlns:a16="http://schemas.microsoft.com/office/drawing/2014/main" xmlns="" id="{3684C51C-76C0-9549-AF92-F9F27CDB6B1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85" name="object 9">
              <a:extLst>
                <a:ext uri="{FF2B5EF4-FFF2-40B4-BE49-F238E27FC236}">
                  <a16:creationId xmlns:a16="http://schemas.microsoft.com/office/drawing/2014/main" xmlns="" id="{7BD81F78-1ABB-BC44-80EE-178E16124BE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86" name="object 10">
              <a:extLst>
                <a:ext uri="{FF2B5EF4-FFF2-40B4-BE49-F238E27FC236}">
                  <a16:creationId xmlns:a16="http://schemas.microsoft.com/office/drawing/2014/main" xmlns="" id="{ECC1A50B-90A1-1149-90FD-142FA839918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pic>
          <p:nvPicPr>
            <p:cNvPr id="87" name="object 11">
              <a:extLst>
                <a:ext uri="{FF2B5EF4-FFF2-40B4-BE49-F238E27FC236}">
                  <a16:creationId xmlns:a16="http://schemas.microsoft.com/office/drawing/2014/main" xmlns="" id="{D2F5C09F-AF7F-1B48-A914-03E2AF0B159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88" name="object 12">
              <a:extLst>
                <a:ext uri="{FF2B5EF4-FFF2-40B4-BE49-F238E27FC236}">
                  <a16:creationId xmlns:a16="http://schemas.microsoft.com/office/drawing/2014/main" xmlns="" id="{C8C63F20-E632-A641-A3CE-98D99A4FF06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89" name="object 13">
              <a:extLst>
                <a:ext uri="{FF2B5EF4-FFF2-40B4-BE49-F238E27FC236}">
                  <a16:creationId xmlns:a16="http://schemas.microsoft.com/office/drawing/2014/main" xmlns="" id="{3A9345E8-757E-514C-BB35-74A822A7A6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90" name="object 14">
              <a:extLst>
                <a:ext uri="{FF2B5EF4-FFF2-40B4-BE49-F238E27FC236}">
                  <a16:creationId xmlns:a16="http://schemas.microsoft.com/office/drawing/2014/main" xmlns="" id="{6484D725-2216-784C-B6E0-9F57DDB757F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91" name="object 15">
              <a:extLst>
                <a:ext uri="{FF2B5EF4-FFF2-40B4-BE49-F238E27FC236}">
                  <a16:creationId xmlns:a16="http://schemas.microsoft.com/office/drawing/2014/main" xmlns="" id="{ACEBBB1E-F0DB-AC43-8527-196F5984DA6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92" name="object 16">
              <a:extLst>
                <a:ext uri="{FF2B5EF4-FFF2-40B4-BE49-F238E27FC236}">
                  <a16:creationId xmlns:a16="http://schemas.microsoft.com/office/drawing/2014/main" xmlns="" id="{3815019A-18E6-CE44-B777-DA50B134DED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pic>
          <p:nvPicPr>
            <p:cNvPr id="93" name="object 17">
              <a:extLst>
                <a:ext uri="{FF2B5EF4-FFF2-40B4-BE49-F238E27FC236}">
                  <a16:creationId xmlns:a16="http://schemas.microsoft.com/office/drawing/2014/main" xmlns="" id="{8DEA4567-2094-E24F-AD00-26CB5CF95E0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35" name="Прямоугольник 34"/>
          <p:cNvSpPr/>
          <p:nvPr/>
        </p:nvSpPr>
        <p:spPr>
          <a:xfrm>
            <a:off x="3497432" y="2326641"/>
            <a:ext cx="5073756" cy="115237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5997" tIns="78000" rIns="155997" bIns="78000" numCol="1" spcCol="801" anchor="ctr" anchorCtr="0">
            <a:noAutofit/>
          </a:bodyPr>
          <a:lstStyle/>
          <a:p>
            <a:pPr marL="0" lvl="1" defTabSz="503987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441819" y="3613320"/>
            <a:ext cx="6233610" cy="8764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5997" tIns="78000" rIns="155997" bIns="78000" numCol="1" spcCol="801" anchor="ctr" anchorCtr="0">
            <a:noAutofit/>
          </a:bodyPr>
          <a:lstStyle/>
          <a:p>
            <a:pPr marL="0" lvl="1" algn="just" defTabSz="503987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7563" y="1268760"/>
            <a:ext cx="8186738" cy="64294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lIns="57603" tIns="28802" rIns="57603" bIns="28802">
            <a:spAutoFit/>
          </a:bodyPr>
          <a:lstStyle/>
          <a:p>
            <a:pPr algn="ctr"/>
            <a:r>
              <a:rPr lang="ru-RU" sz="1900" b="1" dirty="0" smtClean="0">
                <a:solidFill>
                  <a:schemeClr val="tx2"/>
                </a:solidFill>
                <a:latin typeface="Montserrat-SemiBold"/>
                <a:cs typeface="Times New Roman" panose="02020603050405020304" pitchFamily="18" charset="0"/>
              </a:rPr>
              <a:t>В соответствии с законом Орловской </a:t>
            </a:r>
            <a:r>
              <a:rPr lang="ru-RU" sz="1900" b="1" dirty="0">
                <a:solidFill>
                  <a:schemeClr val="tx2"/>
                </a:solidFill>
                <a:latin typeface="Montserrat-SemiBold"/>
                <a:cs typeface="Times New Roman" panose="02020603050405020304" pitchFamily="18" charset="0"/>
              </a:rPr>
              <a:t>области </a:t>
            </a:r>
            <a:r>
              <a:rPr lang="ru-RU" sz="1900" b="1" dirty="0">
                <a:solidFill>
                  <a:srgbClr val="FF0000"/>
                </a:solidFill>
                <a:latin typeface="Montserrat-SemiBold"/>
                <a:cs typeface="Times New Roman" panose="02020603050405020304" pitchFamily="18" charset="0"/>
              </a:rPr>
              <a:t>от 28.11.2024 №3136-ОЗ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34627" y="2458242"/>
            <a:ext cx="8303467" cy="88916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57607" tIns="28804" rIns="57607" bIns="28804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территории Орловской области введен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специальный налоговый режим 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«Автоматизированная упрощенная система налогообложения» (АУСН)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1 января 2025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30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271935" y="141039"/>
            <a:ext cx="472232" cy="737896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 defTabSz="768002"/>
              <a:endParaRPr sz="1500" dirty="0">
                <a:solidFill>
                  <a:prstClr val="black"/>
                </a:solidFill>
              </a:endParaRPr>
            </a:p>
          </p:txBody>
        </p:sp>
        <p:pic>
          <p:nvPicPr>
            <p:cNvPr id="45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 defTabSz="768002"/>
              <a:endParaRPr sz="1500" dirty="0">
                <a:solidFill>
                  <a:prstClr val="black"/>
                </a:solidFill>
              </a:endParaRPr>
            </a:p>
          </p:txBody>
        </p:sp>
        <p:pic>
          <p:nvPicPr>
            <p:cNvPr id="48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 defTabSz="768002"/>
              <a:endParaRPr sz="1500" dirty="0">
                <a:solidFill>
                  <a:prstClr val="black"/>
                </a:solidFill>
              </a:endParaRPr>
            </a:p>
          </p:txBody>
        </p:sp>
        <p:pic>
          <p:nvPicPr>
            <p:cNvPr id="54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55" name="object 18">
            <a:extLst>
              <a:ext uri="{FF2B5EF4-FFF2-40B4-BE49-F238E27FC236}">
                <a16:creationId xmlns:a16="http://schemas.microsoft.com/office/drawing/2014/main" xmlns="" id="{BFB41907-EC50-D341-9E30-FF85C90895F5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8772526" y="6629642"/>
            <a:ext cx="257825" cy="190917"/>
          </a:xfrm>
          <a:prstGeom prst="rect">
            <a:avLst/>
          </a:prstGeom>
        </p:spPr>
        <p:txBody>
          <a:bodyPr vert="horz" wrap="square" lIns="0" tIns="5200" rIns="0" bIns="0" rtlCol="0">
            <a:spAutoFit/>
          </a:bodyPr>
          <a:lstStyle/>
          <a:p>
            <a:pPr marL="24002">
              <a:spcBef>
                <a:spcPts val="41"/>
              </a:spcBef>
            </a:pPr>
            <a:fld id="{81D60167-4931-47E6-BA6A-407CBD079E47}" type="slidenum">
              <a:rPr dirty="0">
                <a:solidFill>
                  <a:prstClr val="black">
                    <a:tint val="75000"/>
                  </a:prstClr>
                </a:solidFill>
              </a:rPr>
              <a:pPr marL="24002">
                <a:spcBef>
                  <a:spcPts val="41"/>
                </a:spcBef>
              </a:pPr>
              <a:t>17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00212" y="440185"/>
            <a:ext cx="6429375" cy="412110"/>
          </a:xfrm>
          <a:prstGeom prst="rect">
            <a:avLst/>
          </a:prstGeom>
        </p:spPr>
        <p:txBody>
          <a:bodyPr wrap="square" lIns="57603" tIns="28802" rIns="57603" bIns="28802">
            <a:spAutoFit/>
          </a:bodyPr>
          <a:lstStyle/>
          <a:p>
            <a:pPr algn="ctr"/>
            <a:r>
              <a:rPr lang="ru-RU" sz="2300" b="1" dirty="0">
                <a:solidFill>
                  <a:srgbClr val="0070C0"/>
                </a:solidFill>
                <a:latin typeface="Montserrat-SemiBold"/>
                <a:cs typeface="Times New Roman" panose="02020603050405020304" pitchFamily="18" charset="0"/>
              </a:rPr>
              <a:t>Особенности применения АУСН: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072140" y="1219299"/>
            <a:ext cx="7357485" cy="519831"/>
          </a:xfrm>
          <a:prstGeom prst="rect">
            <a:avLst/>
          </a:prstGeom>
        </p:spPr>
        <p:txBody>
          <a:bodyPr wrap="square" lIns="57601" tIns="28802" rIns="57601" bIns="28802">
            <a:spAutoFit/>
          </a:bodyPr>
          <a:lstStyle/>
          <a:p>
            <a:pPr algn="just" defTabSz="768002">
              <a:spcBef>
                <a:spcPts val="95"/>
              </a:spcBef>
              <a:spcAft>
                <a:spcPts val="189"/>
              </a:spcAft>
            </a:pPr>
            <a:r>
              <a:rPr lang="ru-RU" sz="1500" b="1" dirty="0">
                <a:solidFill>
                  <a:srgbClr val="0070C0"/>
                </a:solidFill>
                <a:latin typeface="Montserrat"/>
                <a:cs typeface="Times New Roman" panose="02020603050405020304" pitchFamily="18" charset="0"/>
              </a:rPr>
              <a:t>Страхователи, применяющие режим АУСН, уплачивают страховые взносы на ОСС от НСиПЗ в фиксированном размере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5404" y="1267723"/>
            <a:ext cx="263860" cy="489058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Montserrat"/>
                <a:sym typeface="Wingdings"/>
              </a:rPr>
              <a:t></a:t>
            </a:r>
            <a:endParaRPr lang="ru-RU" sz="2300" b="1" dirty="0">
              <a:latin typeface="Montserra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74110" y="1842543"/>
            <a:ext cx="7355515" cy="519835"/>
          </a:xfrm>
          <a:prstGeom prst="rect">
            <a:avLst/>
          </a:prstGeom>
        </p:spPr>
        <p:txBody>
          <a:bodyPr wrap="square" lIns="57607" tIns="28804" rIns="57607" bIns="28804">
            <a:spAutoFit/>
          </a:bodyPr>
          <a:lstStyle/>
          <a:p>
            <a:r>
              <a:rPr lang="ru-RU" sz="1500" dirty="0">
                <a:latin typeface="Montserrat"/>
              </a:rPr>
              <a:t>На 2026 год страховые взносы составляют 2959 руб. (уплата ежемесячная </a:t>
            </a:r>
          </a:p>
          <a:p>
            <a:r>
              <a:rPr lang="ru-RU" sz="1500" dirty="0">
                <a:latin typeface="Montserrat"/>
              </a:rPr>
              <a:t>1/12 фиксированного страхового взноса (т.е. 246,58 руб. в месяц)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070662" y="2738751"/>
            <a:ext cx="6878785" cy="519831"/>
          </a:xfrm>
          <a:prstGeom prst="rect">
            <a:avLst/>
          </a:prstGeom>
        </p:spPr>
        <p:txBody>
          <a:bodyPr wrap="square" lIns="57601" tIns="28802" rIns="57601" bIns="28802">
            <a:spAutoFit/>
          </a:bodyPr>
          <a:lstStyle/>
          <a:p>
            <a:pPr algn="just" defTabSz="768002">
              <a:spcBef>
                <a:spcPts val="95"/>
              </a:spcBef>
              <a:spcAft>
                <a:spcPts val="189"/>
              </a:spcAft>
            </a:pPr>
            <a:r>
              <a:rPr lang="ru-RU" sz="1500" b="1" dirty="0">
                <a:solidFill>
                  <a:srgbClr val="0070C0"/>
                </a:solidFill>
                <a:latin typeface="Montserrat"/>
                <a:cs typeface="Times New Roman" panose="02020603050405020304" pitchFamily="18" charset="0"/>
              </a:rPr>
              <a:t>Тарифы страховых взносов на ОСС от НСиПЗ в отношении страхователя не применяются   </a:t>
            </a:r>
            <a:endParaRPr lang="ru-RU" sz="1500" dirty="0">
              <a:solidFill>
                <a:prstClr val="black"/>
              </a:solidFill>
              <a:latin typeface="Montserrat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71575" y="2410342"/>
            <a:ext cx="4910600" cy="258225"/>
          </a:xfrm>
          <a:prstGeom prst="rect">
            <a:avLst/>
          </a:prstGeom>
        </p:spPr>
        <p:txBody>
          <a:bodyPr wrap="none" lIns="57607" tIns="28804" rIns="57607" bIns="28804">
            <a:spAutoFit/>
          </a:bodyPr>
          <a:lstStyle/>
          <a:p>
            <a:r>
              <a:rPr lang="ru-RU" sz="1300" i="1" dirty="0">
                <a:latin typeface="Montserrat"/>
              </a:rPr>
              <a:t>(Постановление Правительства РФ от 01.11.2025 № 1729)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858361" y="2710425"/>
            <a:ext cx="801682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921981" y="3543300"/>
            <a:ext cx="801682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095327" y="4734627"/>
            <a:ext cx="7743247" cy="527526"/>
          </a:xfrm>
          <a:prstGeom prst="rect">
            <a:avLst/>
          </a:prstGeom>
        </p:spPr>
        <p:txBody>
          <a:bodyPr wrap="square" lIns="57601" tIns="28802" rIns="57601" bIns="28802">
            <a:spAutoFit/>
          </a:bodyPr>
          <a:lstStyle/>
          <a:p>
            <a:pPr algn="just" defTabSz="768002">
              <a:spcBef>
                <a:spcPts val="95"/>
              </a:spcBef>
              <a:spcAft>
                <a:spcPts val="189"/>
              </a:spcAft>
            </a:pPr>
            <a:r>
              <a:rPr lang="ru-RU" sz="1500" b="1" dirty="0">
                <a:solidFill>
                  <a:srgbClr val="0070C0"/>
                </a:solidFill>
                <a:latin typeface="Montserrat"/>
                <a:cs typeface="Times New Roman" panose="02020603050405020304" pitchFamily="18" charset="0"/>
              </a:rPr>
              <a:t>Камеральная и выездная проверки в отношении страхователя не проводятся </a:t>
            </a:r>
          </a:p>
          <a:p>
            <a:pPr>
              <a:spcBef>
                <a:spcPts val="95"/>
              </a:spcBef>
              <a:spcAft>
                <a:spcPts val="189"/>
              </a:spcAft>
            </a:pPr>
            <a:r>
              <a:rPr lang="ru-RU" sz="1300" i="1" dirty="0">
                <a:latin typeface="Montserrat"/>
              </a:rPr>
              <a:t>(статьи 26.15 и 26.16 Федерального закона  № 125-ФЗ)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836040" y="4629150"/>
            <a:ext cx="801682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1072140" y="3594531"/>
            <a:ext cx="7227552" cy="519831"/>
          </a:xfrm>
          <a:prstGeom prst="rect">
            <a:avLst/>
          </a:prstGeom>
        </p:spPr>
        <p:txBody>
          <a:bodyPr wrap="square" lIns="57601" tIns="28802" rIns="57601" bIns="28802">
            <a:spAutoFit/>
          </a:bodyPr>
          <a:lstStyle/>
          <a:p>
            <a:pPr algn="just" defTabSz="768002">
              <a:spcBef>
                <a:spcPts val="95"/>
              </a:spcBef>
              <a:spcAft>
                <a:spcPts val="189"/>
              </a:spcAft>
            </a:pPr>
            <a:r>
              <a:rPr lang="ru-RU" sz="1500" b="1" dirty="0">
                <a:solidFill>
                  <a:srgbClr val="0070C0"/>
                </a:solidFill>
                <a:latin typeface="Montserrat"/>
                <a:cs typeface="Times New Roman" panose="02020603050405020304" pitchFamily="18" charset="0"/>
              </a:rPr>
              <a:t>Отсутствует обязанность по представлению сведений о начисленных страховых взносах (раздел 2 формы ЕФС-1)</a:t>
            </a:r>
            <a:endParaRPr lang="ru-RU" dirty="0">
              <a:solidFill>
                <a:prstClr val="black"/>
              </a:solidFill>
              <a:latin typeface="Montserrat"/>
              <a:cs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68649" y="2800679"/>
            <a:ext cx="263860" cy="489058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Montserrat"/>
                <a:sym typeface="Wingdings"/>
              </a:rPr>
              <a:t></a:t>
            </a:r>
            <a:endParaRPr lang="ru-RU" sz="2300" b="1" dirty="0">
              <a:latin typeface="Montserrat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61575" y="3605856"/>
            <a:ext cx="263860" cy="489058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Montserrat"/>
                <a:sym typeface="Wingdings"/>
              </a:rPr>
              <a:t></a:t>
            </a:r>
            <a:endParaRPr lang="ru-RU" sz="2300" b="1" dirty="0">
              <a:latin typeface="Montserrat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18134" y="4792567"/>
            <a:ext cx="263860" cy="489058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Montserrat"/>
                <a:sym typeface="Wingdings"/>
              </a:rPr>
              <a:t></a:t>
            </a:r>
            <a:endParaRPr lang="ru-RU" sz="2300" b="1" dirty="0">
              <a:latin typeface="Montserrat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858360" y="5600700"/>
            <a:ext cx="801682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99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4851" y="148129"/>
            <a:ext cx="6971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порядок представления отчетности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760635"/>
              </p:ext>
            </p:extLst>
          </p:nvPr>
        </p:nvGraphicFramePr>
        <p:xfrm>
          <a:off x="827583" y="633355"/>
          <a:ext cx="8060527" cy="563880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59384">
                  <a:extLst>
                    <a:ext uri="{9D8B030D-6E8A-4147-A177-3AD203B41FA5}">
                      <a16:colId xmlns:a16="http://schemas.microsoft.com/office/drawing/2014/main" xmlns="" val="2643198234"/>
                    </a:ext>
                  </a:extLst>
                </a:gridCol>
                <a:gridCol w="5601143">
                  <a:extLst>
                    <a:ext uri="{9D8B030D-6E8A-4147-A177-3AD203B41FA5}">
                      <a16:colId xmlns:a16="http://schemas.microsoft.com/office/drawing/2014/main" xmlns="" val="258546602"/>
                    </a:ext>
                  </a:extLst>
                </a:gridCol>
              </a:tblGrid>
              <a:tr h="33164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721" marR="55721" marT="37148" marB="37148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Раздел 2 ЕФС-1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721" marR="55721" marT="37148" marB="37148"/>
                </a:tc>
                <a:extLst>
                  <a:ext uri="{0D108BD9-81ED-4DB2-BD59-A6C34878D82A}">
                    <a16:rowId xmlns:a16="http://schemas.microsoft.com/office/drawing/2014/main" xmlns="" val="1480738003"/>
                  </a:ext>
                </a:extLst>
              </a:tr>
              <a:tr h="104054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представления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721" marR="55721" marT="37148" marB="37148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ежеквартально, не позднее </a:t>
                      </a:r>
                      <a:r>
                        <a:rPr lang="ru-RU" sz="16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25-го </a:t>
                      </a:r>
                      <a:r>
                        <a:rPr lang="ru-RU" sz="16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числа месяца, следующего за отчетным периодом </a:t>
                      </a:r>
                      <a:r>
                        <a:rPr lang="ru-RU" sz="12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(пункт 1 статьи 24 Закона № 125-ФЗ )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kern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721" marR="55721" marT="37148" marB="37148"/>
                </a:tc>
                <a:extLst>
                  <a:ext uri="{0D108BD9-81ED-4DB2-BD59-A6C34878D82A}">
                    <a16:rowId xmlns:a16="http://schemas.microsoft.com/office/drawing/2014/main" xmlns="" val="2429226407"/>
                  </a:ext>
                </a:extLst>
              </a:tr>
              <a:tr h="181421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Порядок представления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721" marR="55721" marT="37148" marB="37148" anchor="ctr"/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Если численность работающих у страхователя застрахованных лиц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3"/>
                        </a:rPr>
                        <a:t>превышает 10 человек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3"/>
                        </a:rPr>
                        <a:t>в форме электронного документа, подписанного УКЭП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Если численность работающих у страхователя застрахованных лиц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3"/>
                        </a:rPr>
                        <a:t>10 человек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менее - вправе представить в форме ЭД, подписанного УКЭП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(ст. 8 Закона № 27-ФЗ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200" kern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721" marR="55721" marT="37148" marB="3714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1449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случае прекращения деятельности </a:t>
                      </a:r>
                      <a:r>
                        <a:rPr lang="ru-RU" sz="1500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страхователем</a:t>
                      </a:r>
                      <a:r>
                        <a:rPr lang="ru-RU" sz="1500" b="1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связи с ликвидацией до конца расчетного периода</a:t>
                      </a:r>
                      <a:endParaRPr lang="ru-RU" sz="15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721" marR="55721" marT="37148" marB="37148" anchor="ctr"/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представляет сведения о начисленных страховых взносах за период с начала расчетного периода по день представления указанных сведений включительно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(пункт 15 ст. 22.1 Закона № 125-ФЗ)</a:t>
                      </a:r>
                    </a:p>
                  </a:txBody>
                  <a:tcPr marL="55721" marR="55721" marT="37148" marB="37148"/>
                </a:tc>
                <a:extLst>
                  <a:ext uri="{0D108BD9-81ED-4DB2-BD59-A6C34878D82A}">
                    <a16:rowId xmlns:a16="http://schemas.microsoft.com/office/drawing/2014/main" xmlns="" val="4178718215"/>
                  </a:ext>
                </a:extLst>
              </a:tr>
              <a:tr h="10082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случае реорганизации страхователя </a:t>
                      </a:r>
                      <a:endParaRPr lang="ru-RU" sz="160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721" marR="55721" marT="37148" marB="37148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правопреемник уплачивает страховые взносы и представляет сведения о начисленных страховых взносах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(пункт 16 ст. 22.1 Закона № 125-ФЗ)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5721" marR="55721" marT="37148" marB="37148"/>
                </a:tc>
                <a:extLst>
                  <a:ext uri="{0D108BD9-81ED-4DB2-BD59-A6C34878D82A}">
                    <a16:rowId xmlns:a16="http://schemas.microsoft.com/office/drawing/2014/main" xmlns="" val="3852274673"/>
                  </a:ext>
                </a:extLst>
              </a:tr>
            </a:tbl>
          </a:graphicData>
        </a:graphic>
      </p:graphicFrame>
      <p:grpSp>
        <p:nvGrpSpPr>
          <p:cNvPr id="7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46608" y="96812"/>
            <a:ext cx="571270" cy="841104"/>
            <a:chOff x="634994" y="480009"/>
            <a:chExt cx="914452" cy="1075526"/>
          </a:xfrm>
        </p:grpSpPr>
        <p:pic>
          <p:nvPicPr>
            <p:cNvPr id="8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0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pic>
          <p:nvPicPr>
            <p:cNvPr id="11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2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3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6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7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8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19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pic>
          <p:nvPicPr>
            <p:cNvPr id="20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89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3">
            <a:extLst>
              <a:ext uri="{FF2B5EF4-FFF2-40B4-BE49-F238E27FC236}">
                <a16:creationId xmlns="" xmlns:a16="http://schemas.microsoft.com/office/drawing/2014/main" id="{20F5D676-E236-D84F-AE2F-D718B81E0C87}"/>
              </a:ext>
            </a:extLst>
          </p:cNvPr>
          <p:cNvGrpSpPr/>
          <p:nvPr/>
        </p:nvGrpSpPr>
        <p:grpSpPr>
          <a:xfrm>
            <a:off x="262042" y="146956"/>
            <a:ext cx="514379" cy="806651"/>
            <a:chOff x="634994" y="7556702"/>
            <a:chExt cx="914452" cy="1075534"/>
          </a:xfrm>
        </p:grpSpPr>
        <p:pic>
          <p:nvPicPr>
            <p:cNvPr id="4" name="object 5">
              <a:extLst>
                <a:ext uri="{FF2B5EF4-FFF2-40B4-BE49-F238E27FC236}">
                  <a16:creationId xmlns="" xmlns:a16="http://schemas.microsoft.com/office/drawing/2014/main" id="{8AE9C3F9-595E-1C4E-99E9-7C93D66F0E7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5" name="object 6">
              <a:extLst>
                <a:ext uri="{FF2B5EF4-FFF2-40B4-BE49-F238E27FC236}">
                  <a16:creationId xmlns="" xmlns:a16="http://schemas.microsoft.com/office/drawing/2014/main" id="{472D9660-E25E-174D-8E49-E08660851B7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6" name="object 7">
              <a:extLst>
                <a:ext uri="{FF2B5EF4-FFF2-40B4-BE49-F238E27FC236}">
                  <a16:creationId xmlns="" xmlns:a16="http://schemas.microsoft.com/office/drawing/2014/main" id="{E385B0AA-9606-004C-91FF-291BD32CC62D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8">
              <a:extLst>
                <a:ext uri="{FF2B5EF4-FFF2-40B4-BE49-F238E27FC236}">
                  <a16:creationId xmlns="" xmlns:a16="http://schemas.microsoft.com/office/drawing/2014/main" id="{F9DDD202-1689-9345-941F-9329EC81CF2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8" name="object 9">
              <a:extLst>
                <a:ext uri="{FF2B5EF4-FFF2-40B4-BE49-F238E27FC236}">
                  <a16:creationId xmlns="" xmlns:a16="http://schemas.microsoft.com/office/drawing/2014/main" id="{E6D90ABF-E531-2C44-A07D-FB7A025D54A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9" name="object 10">
              <a:extLst>
                <a:ext uri="{FF2B5EF4-FFF2-40B4-BE49-F238E27FC236}">
                  <a16:creationId xmlns="" xmlns:a16="http://schemas.microsoft.com/office/drawing/2014/main" id="{9AC239B6-FFFB-6B45-BCBC-C4761EE0E4A2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1">
              <a:extLst>
                <a:ext uri="{FF2B5EF4-FFF2-40B4-BE49-F238E27FC236}">
                  <a16:creationId xmlns="" xmlns:a16="http://schemas.microsoft.com/office/drawing/2014/main" id="{BB8DA70F-8086-BE4A-88B0-C54D4509D3E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11" name="object 12">
              <a:extLst>
                <a:ext uri="{FF2B5EF4-FFF2-40B4-BE49-F238E27FC236}">
                  <a16:creationId xmlns="" xmlns:a16="http://schemas.microsoft.com/office/drawing/2014/main" id="{F61F53E2-53C6-4646-9298-ADD052CAC6D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12" name="object 13">
              <a:extLst>
                <a:ext uri="{FF2B5EF4-FFF2-40B4-BE49-F238E27FC236}">
                  <a16:creationId xmlns="" xmlns:a16="http://schemas.microsoft.com/office/drawing/2014/main" id="{5AECEDBD-41AD-144E-8C65-85EE4413027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13" name="object 14">
              <a:extLst>
                <a:ext uri="{FF2B5EF4-FFF2-40B4-BE49-F238E27FC236}">
                  <a16:creationId xmlns="" xmlns:a16="http://schemas.microsoft.com/office/drawing/2014/main" id="{96D31B5A-667A-4245-8476-B3B7636CD2C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14" name="object 15">
              <a:extLst>
                <a:ext uri="{FF2B5EF4-FFF2-40B4-BE49-F238E27FC236}">
                  <a16:creationId xmlns="" xmlns:a16="http://schemas.microsoft.com/office/drawing/2014/main" id="{64F59B50-F07B-C04F-BAAF-361C208FEA8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15" name="object 16">
              <a:extLst>
                <a:ext uri="{FF2B5EF4-FFF2-40B4-BE49-F238E27FC236}">
                  <a16:creationId xmlns="" xmlns:a16="http://schemas.microsoft.com/office/drawing/2014/main" id="{8F34719E-BCE0-E94F-8BF1-3A09A326921C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7">
              <a:extLst>
                <a:ext uri="{FF2B5EF4-FFF2-40B4-BE49-F238E27FC236}">
                  <a16:creationId xmlns="" xmlns:a16="http://schemas.microsoft.com/office/drawing/2014/main" id="{96558440-5DFC-094A-927A-EC7068203E5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sp>
        <p:nvSpPr>
          <p:cNvPr id="19" name="Прямоугольник 18"/>
          <p:cNvSpPr/>
          <p:nvPr/>
        </p:nvSpPr>
        <p:spPr>
          <a:xfrm>
            <a:off x="4932040" y="176720"/>
            <a:ext cx="38884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титульном листе поле </a:t>
            </a:r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«Код категории страхователя – физическое лицо», </a:t>
            </a:r>
          </a:p>
          <a:p>
            <a:pPr algn="just"/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котором указываются следующие коды категории страхователей - индивидуальных предпринимателей и физических лиц, производящих выплаты физическим лицам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515633"/>
              </p:ext>
            </p:extLst>
          </p:nvPr>
        </p:nvGraphicFramePr>
        <p:xfrm>
          <a:off x="5114872" y="1561957"/>
          <a:ext cx="3522768" cy="5081016"/>
        </p:xfrm>
        <a:graphic>
          <a:graphicData uri="http://schemas.openxmlformats.org/drawingml/2006/table">
            <a:tbl>
              <a:tblPr/>
              <a:tblGrid>
                <a:gridCol w="666166"/>
                <a:gridCol w="2856602"/>
              </a:tblGrid>
              <a:tr h="12361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Код категории страхователя – физического лица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Наименование категории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ИП01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индивидуальные предприниматели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847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ИП02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главы крестьянских (фермерских) хозяйств, зарегистрированные в качестве индивидуальных предпринимателей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5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ФЛ01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физические лица, производящие выплаты физическим лицам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ФЛ02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адвокаты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ФЛ03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нотариусы, занимающиеся частной практикой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ФЛ04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арбитражные управляющие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ФЛ05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патентные поверенные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ФЛ06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оценщики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ФЛ07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медиаторы</a:t>
                      </a:r>
                    </a:p>
                  </a:txBody>
                  <a:tcPr marL="29528" marR="29528" marT="64770" marB="647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2" name="Прямая со стрелкой 21"/>
          <p:cNvCxnSpPr/>
          <p:nvPr/>
        </p:nvCxnSpPr>
        <p:spPr>
          <a:xfrm flipH="1" flipV="1">
            <a:off x="4460462" y="2852936"/>
            <a:ext cx="615594" cy="86409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3560870" cy="580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2483768" y="2564904"/>
            <a:ext cx="194421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25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5">
            <a:extLst>
              <a:ext uri="{FF2B5EF4-FFF2-40B4-BE49-F238E27FC236}">
                <a16:creationId xmlns:a16="http://schemas.microsoft.com/office/drawing/2014/main" xmlns="" id="{F1DF1D25-E3DA-5D4F-AFBC-07A397F39861}"/>
              </a:ext>
            </a:extLst>
          </p:cNvPr>
          <p:cNvGrpSpPr/>
          <p:nvPr/>
        </p:nvGrpSpPr>
        <p:grpSpPr>
          <a:xfrm>
            <a:off x="169334" y="114302"/>
            <a:ext cx="514379" cy="738341"/>
            <a:chOff x="634994" y="480009"/>
            <a:chExt cx="914452" cy="1075526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xmlns="" id="{F380E581-197A-4749-AE4D-D24057C2E55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xmlns="" id="{4976A38B-ADEE-694B-A409-33A3A8A65F8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5" name="object 5">
              <a:extLst>
                <a:ext uri="{FF2B5EF4-FFF2-40B4-BE49-F238E27FC236}">
                  <a16:creationId xmlns:a16="http://schemas.microsoft.com/office/drawing/2014/main" xmlns="" id="{EE08DC63-C15B-4D41-B89D-1CD5929880CB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xmlns="" id="{8E5EAE0A-62F7-EA4B-82FF-96E0C074731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xmlns="" id="{EE4C96C7-DD26-1549-8CB5-D5C26BAAE2C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xmlns="" id="{5F7B07DD-51DB-934D-86C2-E256CABE8B2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xmlns="" id="{41B926E7-0E9E-7948-A232-A8C369A1A10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xmlns="" id="{77C660E2-F6D1-B64E-B2B6-A954CF8BF1B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xmlns="" id="{441BF81B-53FE-6A4C-92C5-DB2443010B0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xmlns="" id="{05F2A8D2-8C9F-ED4D-BA00-8EFEA8234DD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xmlns="" id="{2F4B0F69-CDB3-3749-B04E-A38361F498E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14" name="object 14">
              <a:extLst>
                <a:ext uri="{FF2B5EF4-FFF2-40B4-BE49-F238E27FC236}">
                  <a16:creationId xmlns:a16="http://schemas.microsoft.com/office/drawing/2014/main" xmlns="" id="{A3D5E69D-7069-7546-B396-DEF8C7BF7E9E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5" name="object 15">
              <a:extLst>
                <a:ext uri="{FF2B5EF4-FFF2-40B4-BE49-F238E27FC236}">
                  <a16:creationId xmlns:a16="http://schemas.microsoft.com/office/drawing/2014/main" xmlns="" id="{D13C6816-0D33-DC44-B3A3-B8C2B694E05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16" name="Заголовок 1"/>
          <p:cNvSpPr txBox="1">
            <a:spLocks/>
          </p:cNvSpPr>
          <p:nvPr/>
        </p:nvSpPr>
        <p:spPr>
          <a:xfrm>
            <a:off x="1012157" y="305329"/>
            <a:ext cx="7865748" cy="484794"/>
          </a:xfrm>
          <a:prstGeom prst="rect">
            <a:avLst/>
          </a:prstGeom>
        </p:spPr>
        <p:txBody>
          <a:bodyPr lIns="73975" tIns="36987" rIns="73975" bIns="36987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 defTabSz="739750"/>
            <a:r>
              <a:rPr lang="ru-RU" sz="2300" b="1" kern="0" dirty="0">
                <a:solidFill>
                  <a:schemeClr val="tx2"/>
                </a:solidFill>
              </a:rPr>
              <a:t>Заполнение </a:t>
            </a:r>
            <a:r>
              <a:rPr lang="ru-RU" sz="2300" b="1" kern="0" dirty="0" smtClean="0">
                <a:solidFill>
                  <a:schemeClr val="tx2"/>
                </a:solidFill>
              </a:rPr>
              <a:t>раздела 2 подраздела 2.1</a:t>
            </a:r>
            <a:endParaRPr lang="ru-RU" sz="2300" i="1" kern="0" dirty="0">
              <a:solidFill>
                <a:schemeClr val="tx2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04" y="980729"/>
            <a:ext cx="634102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453" y="1892748"/>
            <a:ext cx="1914525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40" y="5445224"/>
            <a:ext cx="850182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027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5">
            <a:extLst>
              <a:ext uri="{FF2B5EF4-FFF2-40B4-BE49-F238E27FC236}">
                <a16:creationId xmlns:a16="http://schemas.microsoft.com/office/drawing/2014/main" xmlns="" id="{F1DF1D25-E3DA-5D4F-AFBC-07A397F39861}"/>
              </a:ext>
            </a:extLst>
          </p:cNvPr>
          <p:cNvGrpSpPr/>
          <p:nvPr/>
        </p:nvGrpSpPr>
        <p:grpSpPr>
          <a:xfrm>
            <a:off x="169334" y="114302"/>
            <a:ext cx="514379" cy="738341"/>
            <a:chOff x="634994" y="480009"/>
            <a:chExt cx="914452" cy="1075526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xmlns="" id="{F380E581-197A-4749-AE4D-D24057C2E55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xmlns="" id="{4976A38B-ADEE-694B-A409-33A3A8A65F8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5" name="object 5">
              <a:extLst>
                <a:ext uri="{FF2B5EF4-FFF2-40B4-BE49-F238E27FC236}">
                  <a16:creationId xmlns:a16="http://schemas.microsoft.com/office/drawing/2014/main" xmlns="" id="{EE08DC63-C15B-4D41-B89D-1CD5929880CB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xmlns="" id="{8E5EAE0A-62F7-EA4B-82FF-96E0C074731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xmlns="" id="{EE4C96C7-DD26-1549-8CB5-D5C26BAAE2C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xmlns="" id="{5F7B07DD-51DB-934D-86C2-E256CABE8B2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xmlns="" id="{41B926E7-0E9E-7948-A232-A8C369A1A10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xmlns="" id="{77C660E2-F6D1-B64E-B2B6-A954CF8BF1B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xmlns="" id="{441BF81B-53FE-6A4C-92C5-DB2443010B0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xmlns="" id="{05F2A8D2-8C9F-ED4D-BA00-8EFEA8234DD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xmlns="" id="{2F4B0F69-CDB3-3749-B04E-A38361F498E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14" name="object 14">
              <a:extLst>
                <a:ext uri="{FF2B5EF4-FFF2-40B4-BE49-F238E27FC236}">
                  <a16:creationId xmlns:a16="http://schemas.microsoft.com/office/drawing/2014/main" xmlns="" id="{A3D5E69D-7069-7546-B396-DEF8C7BF7E9E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5" name="object 15">
              <a:extLst>
                <a:ext uri="{FF2B5EF4-FFF2-40B4-BE49-F238E27FC236}">
                  <a16:creationId xmlns:a16="http://schemas.microsoft.com/office/drawing/2014/main" xmlns="" id="{D13C6816-0D33-DC44-B3A3-B8C2B694E05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16" name="Заголовок 1"/>
          <p:cNvSpPr txBox="1">
            <a:spLocks/>
          </p:cNvSpPr>
          <p:nvPr/>
        </p:nvSpPr>
        <p:spPr>
          <a:xfrm>
            <a:off x="1012157" y="305329"/>
            <a:ext cx="7865748" cy="484794"/>
          </a:xfrm>
          <a:prstGeom prst="rect">
            <a:avLst/>
          </a:prstGeom>
        </p:spPr>
        <p:txBody>
          <a:bodyPr lIns="73975" tIns="36987" rIns="73975" bIns="36987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 defTabSz="739750"/>
            <a:r>
              <a:rPr lang="ru-RU" sz="2300" b="1" kern="0" dirty="0">
                <a:solidFill>
                  <a:schemeClr val="tx2"/>
                </a:solidFill>
              </a:rPr>
              <a:t>Заполнение подраздела 2.3</a:t>
            </a:r>
            <a:endParaRPr lang="ru-RU" sz="1600" i="1" kern="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62996" y="5029200"/>
            <a:ext cx="8360197" cy="1667440"/>
          </a:xfrm>
          <a:prstGeom prst="rect">
            <a:avLst/>
          </a:prstGeom>
          <a:noFill/>
          <a:ln>
            <a:noFill/>
          </a:ln>
        </p:spPr>
        <p:txBody>
          <a:bodyPr wrap="square" lIns="73975" tIns="36987" rIns="73975" bIns="36987">
            <a:spAutoFit/>
          </a:bodyPr>
          <a:lstStyle/>
          <a:p>
            <a:pPr algn="just">
              <a:spcAft>
                <a:spcPts val="485"/>
              </a:spcAft>
            </a:pPr>
            <a:r>
              <a:rPr lang="ru-RU" sz="1300" b="1" u="sng" dirty="0">
                <a:solidFill>
                  <a:schemeClr val="tx2"/>
                </a:solidFill>
              </a:rPr>
              <a:t>В приказ СФР от 23.11.2023 № 2315 по подразделу 2.1.1 внесены следующие контрольные соотношения:</a:t>
            </a:r>
          </a:p>
          <a:p>
            <a:pPr marL="231172" indent="-231172" algn="just">
              <a:spcBef>
                <a:spcPts val="485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chemeClr val="tx2"/>
                </a:solidFill>
              </a:rPr>
              <a:t>Если численность работников, занятых на работах с вредными и (или) опасными производственными факторами больше 0, то показатель «Общая численность работников, подлежащих обязательным предварительным и периодическим медицинским осмотрам» и «Численность работников, прошедших обязательные предварительные и периодические медицинские осмотры» должно быть больше 0</a:t>
            </a:r>
          </a:p>
          <a:p>
            <a:pPr marL="231172" indent="-231172" algn="just">
              <a:spcBef>
                <a:spcPts val="485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chemeClr val="tx2"/>
                </a:solidFill>
              </a:rPr>
              <a:t>В графе 3 указываются данные об общем количестве рабочих мест, подлежащих специальной оценке условий труда по состоянию </a:t>
            </a:r>
            <a:r>
              <a:rPr lang="ru-RU" sz="1300" dirty="0" smtClean="0">
                <a:solidFill>
                  <a:schemeClr val="tx2"/>
                </a:solidFill>
              </a:rPr>
              <a:t>на </a:t>
            </a:r>
            <a:r>
              <a:rPr lang="ru-RU" sz="1300" dirty="0">
                <a:solidFill>
                  <a:schemeClr val="tx2"/>
                </a:solidFill>
              </a:rPr>
              <a:t>1 января отчетного года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98286" y="642342"/>
            <a:ext cx="8079619" cy="18151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75" tIns="36987" rIns="73975" bIns="36987"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98286" y="2746534"/>
            <a:ext cx="8079619" cy="22826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75" tIns="36987" rIns="73975" bIns="36987" rtlCol="0" anchor="ctr"/>
          <a:lstStyle/>
          <a:p>
            <a:pPr algn="ctr"/>
            <a:endParaRPr lang="ru-RU" dirty="0"/>
          </a:p>
        </p:txBody>
      </p:sp>
      <p:pic>
        <p:nvPicPr>
          <p:cNvPr id="32" name="Рисунок 31"/>
          <p:cNvPicPr/>
          <p:nvPr/>
        </p:nvPicPr>
        <p:blipFill rotWithShape="1">
          <a:blip r:embed="rId12"/>
          <a:srcRect l="16189" t="40006" r="21469" b="30398"/>
          <a:stretch/>
        </p:blipFill>
        <p:spPr bwMode="auto">
          <a:xfrm>
            <a:off x="1012157" y="713394"/>
            <a:ext cx="7575463" cy="17112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Рисунок 32"/>
          <p:cNvPicPr/>
          <p:nvPr/>
        </p:nvPicPr>
        <p:blipFill rotWithShape="1">
          <a:blip r:embed="rId13"/>
          <a:srcRect l="18944" t="18574" r="23995" b="36726"/>
          <a:stretch/>
        </p:blipFill>
        <p:spPr bwMode="auto">
          <a:xfrm>
            <a:off x="1012157" y="2868694"/>
            <a:ext cx="7575463" cy="21033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4" name="Овал 33"/>
          <p:cNvSpPr/>
          <p:nvPr/>
        </p:nvSpPr>
        <p:spPr>
          <a:xfrm>
            <a:off x="6797524" y="2171703"/>
            <a:ext cx="338667" cy="25294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75" tIns="36987" rIns="73975" bIns="36987" rtlCol="0" anchor="ctr"/>
          <a:lstStyle/>
          <a:p>
            <a:pPr algn="ctr"/>
            <a:endParaRPr lang="ru-RU" dirty="0"/>
          </a:p>
        </p:txBody>
      </p:sp>
      <p:cxnSp>
        <p:nvCxnSpPr>
          <p:cNvPr id="36" name="Прямая со стрелкой 35"/>
          <p:cNvCxnSpPr>
            <a:stCxn id="34" idx="4"/>
          </p:cNvCxnSpPr>
          <p:nvPr/>
        </p:nvCxnSpPr>
        <p:spPr>
          <a:xfrm>
            <a:off x="6966857" y="2424648"/>
            <a:ext cx="798287" cy="890055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749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0">
            <a:extLst>
              <a:ext uri="{FF2B5EF4-FFF2-40B4-BE49-F238E27FC236}">
                <a16:creationId xmlns:a16="http://schemas.microsoft.com/office/drawing/2014/main" xmlns="" id="{FEE2B23C-0F4A-E14D-B045-99691AF2B560}"/>
              </a:ext>
            </a:extLst>
          </p:cNvPr>
          <p:cNvGrpSpPr/>
          <p:nvPr/>
        </p:nvGrpSpPr>
        <p:grpSpPr>
          <a:xfrm>
            <a:off x="56842" y="76395"/>
            <a:ext cx="580029" cy="800310"/>
            <a:chOff x="634994" y="480009"/>
            <a:chExt cx="914452" cy="1075526"/>
          </a:xfrm>
        </p:grpSpPr>
        <p:pic>
          <p:nvPicPr>
            <p:cNvPr id="7" name="object 5">
              <a:extLst>
                <a:ext uri="{FF2B5EF4-FFF2-40B4-BE49-F238E27FC236}">
                  <a16:creationId xmlns:a16="http://schemas.microsoft.com/office/drawing/2014/main" xmlns="" id="{3C1635DE-3ACA-3444-B6CF-A7A11997A32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8" name="object 6">
              <a:extLst>
                <a:ext uri="{FF2B5EF4-FFF2-40B4-BE49-F238E27FC236}">
                  <a16:creationId xmlns:a16="http://schemas.microsoft.com/office/drawing/2014/main" xmlns="" id="{E186C12B-87BC-7246-9C93-4D8982F295D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9" name="object 7">
              <a:extLst>
                <a:ext uri="{FF2B5EF4-FFF2-40B4-BE49-F238E27FC236}">
                  <a16:creationId xmlns:a16="http://schemas.microsoft.com/office/drawing/2014/main" xmlns="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xmlns="" id="{7A50A98C-023B-5544-9D04-890D4761F5E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xmlns="" id="{70EABF96-BDF2-5E4C-8DA4-C46599FF1EF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:a16="http://schemas.microsoft.com/office/drawing/2014/main" xmlns="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" name="object 11">
              <a:extLst>
                <a:ext uri="{FF2B5EF4-FFF2-40B4-BE49-F238E27FC236}">
                  <a16:creationId xmlns:a16="http://schemas.microsoft.com/office/drawing/2014/main" xmlns="" id="{3EA55FC9-49BF-9649-B554-DB0BA07059F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xmlns="" id="{361E00FA-8DE8-6C45-8EF4-C0494204D07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5" name="object 13">
              <a:extLst>
                <a:ext uri="{FF2B5EF4-FFF2-40B4-BE49-F238E27FC236}">
                  <a16:creationId xmlns:a16="http://schemas.microsoft.com/office/drawing/2014/main" xmlns="" id="{BB443951-6FE8-E247-B5B9-FE7B385CDDE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6" name="object 14">
              <a:extLst>
                <a:ext uri="{FF2B5EF4-FFF2-40B4-BE49-F238E27FC236}">
                  <a16:creationId xmlns:a16="http://schemas.microsoft.com/office/drawing/2014/main" xmlns="" id="{3743B841-5E81-3446-A1CA-C8E1E56C8F4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xmlns="" id="{9C486396-18B6-7B4F-A00A-9A37847AC9F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xmlns="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17">
              <a:extLst>
                <a:ext uri="{FF2B5EF4-FFF2-40B4-BE49-F238E27FC236}">
                  <a16:creationId xmlns:a16="http://schemas.microsoft.com/office/drawing/2014/main" xmlns="" id="{812A9633-9586-A64D-9761-4528FA32B53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0" name="Прямоугольник 19"/>
          <p:cNvSpPr/>
          <p:nvPr/>
        </p:nvSpPr>
        <p:spPr>
          <a:xfrm>
            <a:off x="1043608" y="1045891"/>
            <a:ext cx="73448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	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Работники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обязаны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проходить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обязательные предварительные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(при поступлении на работу) и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периодические медицинские осмотры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в целях охраны здоровья населения, предупреждения возникновения и распространения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заболеваний,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с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огласно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Порядку, утвержденному приказом Минздрава России № 29н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*, а именно: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работники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, занятые на работах с вредными и (или) опасными условиями труда (в том числе на подземных работах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работники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, занятые на работах, связанных с движением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транспорта;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работники страхователей пищевой промышленности;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работники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общественного питания и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торговли;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работники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водопроводных сооружений;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р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аботники медицинских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организаций и детских учреждений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,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а также некоторых других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работодателей. </a:t>
            </a:r>
          </a:p>
          <a:p>
            <a:endParaRPr lang="ru-RU" sz="16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just" hangingPunct="0"/>
            <a:r>
              <a:rPr lang="ru-RU" sz="1600" b="1" i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Страхователи</a:t>
            </a:r>
            <a:r>
              <a:rPr lang="ru-RU" sz="1600" b="1" i="1" dirty="0">
                <a:solidFill>
                  <a:schemeClr val="tx2"/>
                </a:solidFill>
                <a:latin typeface="Arial Narrow" panose="020B0606020202030204" pitchFamily="34" charset="0"/>
              </a:rPr>
              <a:t>, чья деятельность связана с указанными видами деятельности</a:t>
            </a:r>
            <a:r>
              <a:rPr lang="ru-RU" sz="1600" b="1" dirty="0">
                <a:solidFill>
                  <a:schemeClr val="tx2"/>
                </a:solidFill>
                <a:latin typeface="Arial Narrow" panose="020B0606020202030204" pitchFamily="34" charset="0"/>
              </a:rPr>
              <a:t>,</a:t>
            </a:r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</a:rPr>
              <a:t> а также </a:t>
            </a:r>
            <a:r>
              <a:rPr lang="ru-RU" sz="1600" b="1" i="1" dirty="0">
                <a:solidFill>
                  <a:schemeClr val="tx2"/>
                </a:solidFill>
                <a:latin typeface="Arial Narrow" panose="020B0606020202030204" pitchFamily="34" charset="0"/>
              </a:rPr>
              <a:t>страхователи</a:t>
            </a:r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</a:rPr>
              <a:t>, у которых </a:t>
            </a:r>
            <a:r>
              <a:rPr lang="ru-RU" sz="1600" b="1" i="1" dirty="0">
                <a:solidFill>
                  <a:schemeClr val="tx2"/>
                </a:solidFill>
                <a:latin typeface="Arial Narrow" panose="020B0606020202030204" pitchFamily="34" charset="0"/>
              </a:rPr>
              <a:t>по результатам СОУТ установлены рабочие места, отнесенные к 3 и 4 классу условий труда</a:t>
            </a:r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</a:rPr>
              <a:t>, </a:t>
            </a:r>
            <a:r>
              <a:rPr lang="ru-RU" sz="16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должны отражать сведения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600" b="1" i="1" dirty="0">
                <a:solidFill>
                  <a:schemeClr val="tx2"/>
                </a:solidFill>
                <a:latin typeface="Arial Narrow" panose="020B0606020202030204" pitchFamily="34" charset="0"/>
              </a:rPr>
              <a:t>об общей численности работников, подлежащих </a:t>
            </a:r>
            <a:r>
              <a:rPr lang="ru-RU" sz="1600" b="1" i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обязательным предварительным </a:t>
            </a:r>
            <a:r>
              <a:rPr lang="ru-RU" sz="1600" b="1" i="1" dirty="0">
                <a:solidFill>
                  <a:schemeClr val="tx2"/>
                </a:solidFill>
                <a:latin typeface="Arial Narrow" panose="020B0606020202030204" pitchFamily="34" charset="0"/>
              </a:rPr>
              <a:t>и </a:t>
            </a:r>
            <a:r>
              <a:rPr lang="ru-RU" sz="1600" b="1" i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периодическим медицинским осмотрам</a:t>
            </a:r>
            <a:r>
              <a:rPr lang="ru-RU" sz="16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, </a:t>
            </a:r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</a:rPr>
              <a:t>а также сведения</a:t>
            </a:r>
            <a:r>
              <a:rPr lang="ru-RU" sz="1600" b="1" dirty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</a:rPr>
              <a:t>о численности работников</a:t>
            </a:r>
            <a:r>
              <a:rPr lang="ru-RU" sz="1600" b="1" dirty="0">
                <a:solidFill>
                  <a:schemeClr val="tx2"/>
                </a:solidFill>
                <a:latin typeface="Arial Narrow" panose="020B0606020202030204" pitchFamily="34" charset="0"/>
              </a:rPr>
              <a:t>, </a:t>
            </a:r>
            <a:r>
              <a:rPr lang="ru-RU" sz="1600" b="1" i="1" dirty="0">
                <a:solidFill>
                  <a:schemeClr val="tx2"/>
                </a:solidFill>
                <a:latin typeface="Arial Narrow" panose="020B0606020202030204" pitchFamily="34" charset="0"/>
              </a:rPr>
              <a:t>прошедших </a:t>
            </a:r>
            <a:r>
              <a:rPr lang="ru-RU" sz="1600" b="1" i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такие </a:t>
            </a:r>
            <a:r>
              <a:rPr lang="ru-RU" sz="1600" b="1" i="1" dirty="0">
                <a:solidFill>
                  <a:schemeClr val="tx2"/>
                </a:solidFill>
                <a:latin typeface="Arial Narrow" panose="020B0606020202030204" pitchFamily="34" charset="0"/>
              </a:rPr>
              <a:t>медицинские, осмотры</a:t>
            </a:r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</a:rPr>
              <a:t>,  </a:t>
            </a:r>
            <a:r>
              <a:rPr lang="ru-RU" sz="1600" b="1" i="1" dirty="0">
                <a:solidFill>
                  <a:schemeClr val="tx2"/>
                </a:solidFill>
                <a:latin typeface="Arial Narrow" panose="020B0606020202030204" pitchFamily="34" charset="0"/>
              </a:rPr>
              <a:t>в подразделе 2.3 раздела 2 формы </a:t>
            </a:r>
            <a:r>
              <a:rPr lang="ru-RU" sz="1600" b="1" i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ЕФС-1</a:t>
            </a:r>
            <a:endParaRPr lang="ru-RU" sz="1600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algn="just" hangingPunct="0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	</a:t>
            </a:r>
            <a:endParaRPr lang="ru-RU" dirty="0" smtClean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6871" y="76395"/>
            <a:ext cx="810309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Подразделе </a:t>
            </a:r>
            <a:r>
              <a:rPr lang="ru-RU" sz="1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2.3 раздела 2 формы ЕФС-1 обязательные предварительные </a:t>
            </a: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и периодические </a:t>
            </a:r>
            <a:r>
              <a:rPr lang="ru-RU" sz="1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медицинские осмотры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62145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3">
            <a:extLst>
              <a:ext uri="{FF2B5EF4-FFF2-40B4-BE49-F238E27FC236}">
                <a16:creationId xmlns="" xmlns:a16="http://schemas.microsoft.com/office/drawing/2014/main" id="{6B2CA851-E3DB-3647-875B-F483684104E5}"/>
              </a:ext>
            </a:extLst>
          </p:cNvPr>
          <p:cNvGrpSpPr/>
          <p:nvPr/>
        </p:nvGrpSpPr>
        <p:grpSpPr>
          <a:xfrm>
            <a:off x="179516" y="164641"/>
            <a:ext cx="514379" cy="806645"/>
            <a:chOff x="634994" y="480009"/>
            <a:chExt cx="914452" cy="1075526"/>
          </a:xfrm>
        </p:grpSpPr>
        <p:pic>
          <p:nvPicPr>
            <p:cNvPr id="6" name="object 5">
              <a:extLst>
                <a:ext uri="{FF2B5EF4-FFF2-40B4-BE49-F238E27FC236}">
                  <a16:creationId xmlns="" xmlns:a16="http://schemas.microsoft.com/office/drawing/2014/main" id="{7483C156-207D-9746-89B0-1B83DE030B9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="" xmlns:a16="http://schemas.microsoft.com/office/drawing/2014/main" id="{415D21C3-076E-6041-A2D3-EB84F67B75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8" name="object 7">
              <a:extLst>
                <a:ext uri="{FF2B5EF4-FFF2-40B4-BE49-F238E27FC236}">
                  <a16:creationId xmlns="" xmlns:a16="http://schemas.microsoft.com/office/drawing/2014/main" id="{CA28E09D-B939-C54A-8039-1D6D43FD9FCE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9" name="object 8">
              <a:extLst>
                <a:ext uri="{FF2B5EF4-FFF2-40B4-BE49-F238E27FC236}">
                  <a16:creationId xmlns="" xmlns:a16="http://schemas.microsoft.com/office/drawing/2014/main" id="{450DA23A-DDB3-1845-A9D2-5FB0A74402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0" name="object 9">
              <a:extLst>
                <a:ext uri="{FF2B5EF4-FFF2-40B4-BE49-F238E27FC236}">
                  <a16:creationId xmlns="" xmlns:a16="http://schemas.microsoft.com/office/drawing/2014/main" id="{8EBA6A8F-A140-A24A-BE9E-72A445BE12C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1" name="object 10">
              <a:extLst>
                <a:ext uri="{FF2B5EF4-FFF2-40B4-BE49-F238E27FC236}">
                  <a16:creationId xmlns="" xmlns:a16="http://schemas.microsoft.com/office/drawing/2014/main" id="{6DEFA519-8C38-DC47-858D-002F541B35A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12" name="object 11">
              <a:extLst>
                <a:ext uri="{FF2B5EF4-FFF2-40B4-BE49-F238E27FC236}">
                  <a16:creationId xmlns="" xmlns:a16="http://schemas.microsoft.com/office/drawing/2014/main" id="{541EAADD-1D5B-CB40-9885-E5F3083AFA4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3" name="object 12">
              <a:extLst>
                <a:ext uri="{FF2B5EF4-FFF2-40B4-BE49-F238E27FC236}">
                  <a16:creationId xmlns="" xmlns:a16="http://schemas.microsoft.com/office/drawing/2014/main" id="{ECD93E5B-7F78-C140-BEA2-E0174CD8BCC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4" name="object 13">
              <a:extLst>
                <a:ext uri="{FF2B5EF4-FFF2-40B4-BE49-F238E27FC236}">
                  <a16:creationId xmlns="" xmlns:a16="http://schemas.microsoft.com/office/drawing/2014/main" id="{ABE47163-5EFE-A94E-AC03-10A891F4C6E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5" name="object 14">
              <a:extLst>
                <a:ext uri="{FF2B5EF4-FFF2-40B4-BE49-F238E27FC236}">
                  <a16:creationId xmlns="" xmlns:a16="http://schemas.microsoft.com/office/drawing/2014/main" id="{3A5E5A26-6AA1-E141-9EF3-BBB0670DADB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6" name="object 15">
              <a:extLst>
                <a:ext uri="{FF2B5EF4-FFF2-40B4-BE49-F238E27FC236}">
                  <a16:creationId xmlns="" xmlns:a16="http://schemas.microsoft.com/office/drawing/2014/main" id="{DD7565E9-80F2-BB4B-80AD-5AAD6BEC75A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17" name="object 16">
              <a:extLst>
                <a:ext uri="{FF2B5EF4-FFF2-40B4-BE49-F238E27FC236}">
                  <a16:creationId xmlns="" xmlns:a16="http://schemas.microsoft.com/office/drawing/2014/main" id="{B49B338B-F4AC-0041-A5BE-67C05484792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18" name="object 17">
              <a:extLst>
                <a:ext uri="{FF2B5EF4-FFF2-40B4-BE49-F238E27FC236}">
                  <a16:creationId xmlns="" xmlns:a16="http://schemas.microsoft.com/office/drawing/2014/main" id="{55162A5F-67A1-F14C-8579-760BAFEF6BF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45" name="Rectangle 2"/>
          <p:cNvSpPr>
            <a:spLocks noChangeArrowheads="1"/>
          </p:cNvSpPr>
          <p:nvPr/>
        </p:nvSpPr>
        <p:spPr bwMode="auto">
          <a:xfrm>
            <a:off x="958850" y="110062"/>
            <a:ext cx="8073246" cy="230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42857" tIns="74286" rIns="142857" bIns="74286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buSzPct val="100000"/>
            </a:pPr>
            <a:r>
              <a:rPr lang="ru-RU" altLang="ru-RU" b="1" dirty="0">
                <a:solidFill>
                  <a:srgbClr val="C00000"/>
                </a:solidFill>
                <a:latin typeface="Arial" charset="0"/>
              </a:rPr>
              <a:t>Федеральный закон от 28.12.2024 № 529-ФЗ </a:t>
            </a:r>
            <a:endParaRPr lang="ru-RU" altLang="ru-RU" b="1" dirty="0" smtClean="0">
              <a:solidFill>
                <a:srgbClr val="C00000"/>
              </a:solidFill>
              <a:latin typeface="Arial" charset="0"/>
            </a:endParaRPr>
          </a:p>
          <a:p>
            <a:pPr algn="ctr">
              <a:buSzPct val="100000"/>
            </a:pPr>
            <a:r>
              <a:rPr lang="ru-RU" altLang="ru-RU" b="1" dirty="0" smtClean="0">
                <a:solidFill>
                  <a:srgbClr val="C00000"/>
                </a:solidFill>
                <a:latin typeface="Arial" charset="0"/>
              </a:rPr>
              <a:t>«</a:t>
            </a:r>
            <a:r>
              <a:rPr lang="ru-RU" altLang="ru-RU" b="1" dirty="0">
                <a:solidFill>
                  <a:srgbClr val="C00000"/>
                </a:solidFill>
                <a:latin typeface="Arial" charset="0"/>
              </a:rPr>
              <a:t>О внесении изменений в Федеральный закон </a:t>
            </a:r>
            <a:r>
              <a:rPr lang="ru-RU" altLang="ru-RU" b="1" dirty="0" smtClean="0">
                <a:solidFill>
                  <a:srgbClr val="C00000"/>
                </a:solidFill>
                <a:latin typeface="Arial" charset="0"/>
              </a:rPr>
              <a:t>«Об </a:t>
            </a:r>
            <a:r>
              <a:rPr lang="ru-RU" altLang="ru-RU" b="1" dirty="0">
                <a:solidFill>
                  <a:srgbClr val="C00000"/>
                </a:solidFill>
                <a:latin typeface="Arial" charset="0"/>
              </a:rPr>
              <a:t>обязательном социальном страховании от несчастных случаев на производстве и профессиональных </a:t>
            </a:r>
            <a:r>
              <a:rPr lang="ru-RU" altLang="ru-RU" b="1" dirty="0" smtClean="0">
                <a:solidFill>
                  <a:srgbClr val="C00000"/>
                </a:solidFill>
                <a:latin typeface="Arial" charset="0"/>
              </a:rPr>
              <a:t>заболеваний» </a:t>
            </a:r>
          </a:p>
          <a:p>
            <a:pPr algn="ctr">
              <a:buSzPct val="100000"/>
            </a:pPr>
            <a:r>
              <a:rPr lang="ru-RU" altLang="ru-RU" b="1" dirty="0" smtClean="0">
                <a:solidFill>
                  <a:srgbClr val="C00000"/>
                </a:solidFill>
                <a:latin typeface="Arial" charset="0"/>
              </a:rPr>
              <a:t>и </a:t>
            </a:r>
            <a:r>
              <a:rPr lang="ru-RU" altLang="ru-RU" b="1" dirty="0">
                <a:solidFill>
                  <a:srgbClr val="C00000"/>
                </a:solidFill>
                <a:latin typeface="Arial" charset="0"/>
              </a:rPr>
              <a:t>статьи 5 и 6 Федерального закона </a:t>
            </a:r>
            <a:r>
              <a:rPr lang="ru-RU" altLang="ru-RU" b="1" dirty="0" smtClean="0">
                <a:solidFill>
                  <a:srgbClr val="C00000"/>
                </a:solidFill>
                <a:latin typeface="Arial" charset="0"/>
              </a:rPr>
              <a:t>«О </a:t>
            </a:r>
            <a:r>
              <a:rPr lang="ru-RU" altLang="ru-RU" b="1" dirty="0">
                <a:solidFill>
                  <a:srgbClr val="C00000"/>
                </a:solidFill>
                <a:latin typeface="Arial" charset="0"/>
              </a:rPr>
              <a:t>государственной регистрации юридических лиц и индивидуальных предпринимателей</a:t>
            </a:r>
            <a:r>
              <a:rPr lang="ru-RU" altLang="ru-RU" b="1" dirty="0" smtClean="0">
                <a:solidFill>
                  <a:srgbClr val="C00000"/>
                </a:solidFill>
                <a:latin typeface="Arial" charset="0"/>
              </a:rPr>
              <a:t>»</a:t>
            </a:r>
          </a:p>
          <a:p>
            <a:pPr algn="ctr">
              <a:buSzPct val="100000"/>
            </a:pPr>
            <a:r>
              <a:rPr lang="ru-RU" altLang="ru-RU" sz="1400" b="1" i="1" dirty="0" smtClean="0">
                <a:solidFill>
                  <a:srgbClr val="002060"/>
                </a:solidFill>
                <a:latin typeface="Arial" charset="0"/>
              </a:rPr>
              <a:t>(вступил в силу с 01.09.2025)</a:t>
            </a:r>
            <a:endParaRPr lang="ru-RU" altLang="ru-RU" b="1" i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84634" y="2348880"/>
            <a:ext cx="8847462" cy="373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  <a:buSzPct val="150000"/>
            </a:pPr>
            <a:r>
              <a:rPr lang="ru-RU" altLang="ru-RU" sz="15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№ 125-ФЗ </a:t>
            </a:r>
          </a:p>
          <a:p>
            <a:pPr algn="ctr">
              <a:spcAft>
                <a:spcPts val="952"/>
              </a:spcAft>
              <a:buClr>
                <a:schemeClr val="tx1"/>
              </a:buClr>
              <a:buSzPct val="150000"/>
            </a:pPr>
            <a:r>
              <a:rPr lang="ru-RU" altLang="ru-RU" sz="1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</a:t>
            </a:r>
            <a:r>
              <a:rPr lang="ru-RU" alt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 Права и обязанности </a:t>
            </a:r>
            <a:r>
              <a:rPr lang="ru-RU" altLang="ru-RU" sz="1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страхователя</a:t>
            </a:r>
            <a:endParaRPr lang="ru-RU" sz="1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обязанность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15 апреля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подтверждать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СФР основной вид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экономической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(ОВЭД) сохраняется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для обособленных подразделений ЮЛ</a:t>
            </a: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обязанность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страхователей (кроме АУСН)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представлять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территориальные органы страховщика для проверки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подтверждающие соответствие фактически осуществляемого ОВЭД сведениям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ОВЭД,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содержащимся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ЕГРЮЛ или ЕГРИП</a:t>
            </a:r>
          </a:p>
          <a:p>
            <a:pPr algn="ctr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alt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18. Права и обязанности </a:t>
            </a:r>
            <a:r>
              <a:rPr lang="ru-RU" altLang="ru-RU" sz="1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страховщика</a:t>
            </a: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страховщик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вправе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проводить проверки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соответствия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сведений об ОВЭД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страхователя (было – правильность подтверждения ОВЭД)</a:t>
            </a: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страховщик обязан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информировать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Росстат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выявлении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результате проверки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несоответствия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сведений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ОВЭД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ЕГРЮЛ или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ЕГРИП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осуществляемому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ОВЭД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2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3">
            <a:extLst>
              <a:ext uri="{FF2B5EF4-FFF2-40B4-BE49-F238E27FC236}">
                <a16:creationId xmlns="" xmlns:a16="http://schemas.microsoft.com/office/drawing/2014/main" id="{6B2CA851-E3DB-3647-875B-F483684104E5}"/>
              </a:ext>
            </a:extLst>
          </p:cNvPr>
          <p:cNvGrpSpPr/>
          <p:nvPr/>
        </p:nvGrpSpPr>
        <p:grpSpPr>
          <a:xfrm>
            <a:off x="179516" y="164641"/>
            <a:ext cx="514379" cy="806645"/>
            <a:chOff x="634994" y="480009"/>
            <a:chExt cx="914452" cy="1075526"/>
          </a:xfrm>
        </p:grpSpPr>
        <p:pic>
          <p:nvPicPr>
            <p:cNvPr id="7" name="object 5">
              <a:extLst>
                <a:ext uri="{FF2B5EF4-FFF2-40B4-BE49-F238E27FC236}">
                  <a16:creationId xmlns="" xmlns:a16="http://schemas.microsoft.com/office/drawing/2014/main" id="{7483C156-207D-9746-89B0-1B83DE030B9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8" name="object 6">
              <a:extLst>
                <a:ext uri="{FF2B5EF4-FFF2-40B4-BE49-F238E27FC236}">
                  <a16:creationId xmlns="" xmlns:a16="http://schemas.microsoft.com/office/drawing/2014/main" id="{415D21C3-076E-6041-A2D3-EB84F67B75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9" name="object 7">
              <a:extLst>
                <a:ext uri="{FF2B5EF4-FFF2-40B4-BE49-F238E27FC236}">
                  <a16:creationId xmlns="" xmlns:a16="http://schemas.microsoft.com/office/drawing/2014/main" id="{CA28E09D-B939-C54A-8039-1D6D43FD9FCE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10" name="object 8">
              <a:extLst>
                <a:ext uri="{FF2B5EF4-FFF2-40B4-BE49-F238E27FC236}">
                  <a16:creationId xmlns="" xmlns:a16="http://schemas.microsoft.com/office/drawing/2014/main" id="{450DA23A-DDB3-1845-A9D2-5FB0A74402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="" xmlns:a16="http://schemas.microsoft.com/office/drawing/2014/main" id="{8EBA6A8F-A140-A24A-BE9E-72A445BE12C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="" xmlns:a16="http://schemas.microsoft.com/office/drawing/2014/main" id="{6DEFA519-8C38-DC47-858D-002F541B35A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13" name="object 11">
              <a:extLst>
                <a:ext uri="{FF2B5EF4-FFF2-40B4-BE49-F238E27FC236}">
                  <a16:creationId xmlns="" xmlns:a16="http://schemas.microsoft.com/office/drawing/2014/main" id="{541EAADD-1D5B-CB40-9885-E5F3083AFA4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14" name="object 12">
              <a:extLst>
                <a:ext uri="{FF2B5EF4-FFF2-40B4-BE49-F238E27FC236}">
                  <a16:creationId xmlns="" xmlns:a16="http://schemas.microsoft.com/office/drawing/2014/main" id="{ECD93E5B-7F78-C140-BEA2-E0174CD8BCC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15" name="object 13">
              <a:extLst>
                <a:ext uri="{FF2B5EF4-FFF2-40B4-BE49-F238E27FC236}">
                  <a16:creationId xmlns="" xmlns:a16="http://schemas.microsoft.com/office/drawing/2014/main" id="{ABE47163-5EFE-A94E-AC03-10A891F4C6E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16" name="object 14">
              <a:extLst>
                <a:ext uri="{FF2B5EF4-FFF2-40B4-BE49-F238E27FC236}">
                  <a16:creationId xmlns="" xmlns:a16="http://schemas.microsoft.com/office/drawing/2014/main" id="{3A5E5A26-6AA1-E141-9EF3-BBB0670DADB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17" name="object 15">
              <a:extLst>
                <a:ext uri="{FF2B5EF4-FFF2-40B4-BE49-F238E27FC236}">
                  <a16:creationId xmlns="" xmlns:a16="http://schemas.microsoft.com/office/drawing/2014/main" id="{DD7565E9-80F2-BB4B-80AD-5AAD6BEC75A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="" xmlns:a16="http://schemas.microsoft.com/office/drawing/2014/main" id="{B49B338B-F4AC-0041-A5BE-67C05484792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19" name="object 17">
              <a:extLst>
                <a:ext uri="{FF2B5EF4-FFF2-40B4-BE49-F238E27FC236}">
                  <a16:creationId xmlns="" xmlns:a16="http://schemas.microsoft.com/office/drawing/2014/main" id="{55162A5F-67A1-F14C-8579-760BAFEF6BF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0" name="Прямоугольник 19"/>
          <p:cNvSpPr/>
          <p:nvPr/>
        </p:nvSpPr>
        <p:spPr>
          <a:xfrm>
            <a:off x="827583" y="453086"/>
            <a:ext cx="8208911" cy="5365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alt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22. Страховые тарифы </a:t>
            </a:r>
            <a:r>
              <a:rPr lang="ru-RU" alt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(дополнена)</a:t>
            </a: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страхового тарифа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ОСС от НС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ПЗ определяется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сведений об ОВЭД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содержащимся в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ЕГРЮЛ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ЕГРИП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состоянию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15 апреля текущего года,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исключением случаев выявления страховщиком в результате проверки несоответствия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сведений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ОВЭД деятельности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страхователя</a:t>
            </a:r>
            <a:endParaRPr lang="ru-RU" sz="1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страховщик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 мая текущего года уведомляет страхователя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установленном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ему с начала текущего года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размере страхового тарифа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соответствующем классу профессионального риска ОВЭД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страхователя,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в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случае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страхователя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ОВЭД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состоянию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15 апреля текущего года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изменился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Aft>
                <a:spcPts val="952"/>
              </a:spcAft>
              <a:buClr>
                <a:srgbClr val="C00000"/>
              </a:buClr>
              <a:buSzPct val="150000"/>
            </a:pP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26.15. Камеральная проверка, Статья 26.16. Выездная </a:t>
            </a:r>
            <a:r>
              <a:rPr lang="ru-RU" altLang="ru-RU" sz="1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</a:t>
            </a:r>
            <a:r>
              <a:rPr lang="ru-RU" altLang="ru-RU" sz="15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15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дополнены)</a:t>
            </a:r>
            <a:endParaRPr lang="ru-RU" altLang="ru-RU" sz="1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alt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случае</a:t>
            </a:r>
            <a:r>
              <a:rPr lang="ru-RU" alt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выявления в результате </a:t>
            </a:r>
            <a:r>
              <a:rPr lang="ru-RU" alt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проверки </a:t>
            </a:r>
            <a:r>
              <a:rPr lang="ru-RU" alt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факта </a:t>
            </a:r>
            <a:r>
              <a:rPr lang="ru-RU" alt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несоответствия сведений об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ОВЭД</a:t>
            </a:r>
            <a:r>
              <a:rPr lang="ru-RU" alt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страхователя</a:t>
            </a:r>
            <a:r>
              <a:rPr lang="ru-RU" alt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ему </a:t>
            </a:r>
            <a:r>
              <a:rPr lang="ru-RU" alt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устанавливается страховой </a:t>
            </a:r>
            <a:r>
              <a:rPr lang="ru-RU" alt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</a:t>
            </a:r>
            <a:r>
              <a:rPr lang="ru-RU" alt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соответствующий </a:t>
            </a:r>
            <a:r>
              <a:rPr lang="ru-RU" alt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 осуществляемому виду экономической </a:t>
            </a:r>
            <a:r>
              <a:rPr lang="ru-RU" alt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r>
              <a:rPr lang="ru-RU" alt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spcAft>
                <a:spcPts val="952"/>
              </a:spcAft>
              <a:buClr>
                <a:srgbClr val="C0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alt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</a:t>
            </a:r>
            <a:r>
              <a:rPr lang="ru-RU" alt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alt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ОВЭД,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установленного в результате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проверки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 указанием его процентной доли, в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течение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рабочих дней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 дня вступления в силу решения о несоответствии сведений об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ОВЭД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страхователя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направляются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территориальным органом страховщика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Росстат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СМЭВ</a:t>
            </a:r>
          </a:p>
        </p:txBody>
      </p:sp>
    </p:spTree>
    <p:extLst>
      <p:ext uri="{BB962C8B-B14F-4D97-AF65-F5344CB8AC3E}">
        <p14:creationId xmlns:p14="http://schemas.microsoft.com/office/powerpoint/2010/main" val="161310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33">
            <a:extLst>
              <a:ext uri="{FF2B5EF4-FFF2-40B4-BE49-F238E27FC236}">
                <a16:creationId xmlns:a16="http://schemas.microsoft.com/office/drawing/2014/main" xmlns="" id="{6B2CA851-E3DB-3647-875B-F483684104E5}"/>
              </a:ext>
            </a:extLst>
          </p:cNvPr>
          <p:cNvGrpSpPr/>
          <p:nvPr/>
        </p:nvGrpSpPr>
        <p:grpSpPr>
          <a:xfrm>
            <a:off x="179516" y="164641"/>
            <a:ext cx="514379" cy="806645"/>
            <a:chOff x="634994" y="480009"/>
            <a:chExt cx="914452" cy="1075526"/>
          </a:xfrm>
        </p:grpSpPr>
        <p:pic>
          <p:nvPicPr>
            <p:cNvPr id="18" name="object 5">
              <a:extLst>
                <a:ext uri="{FF2B5EF4-FFF2-40B4-BE49-F238E27FC236}">
                  <a16:creationId xmlns:a16="http://schemas.microsoft.com/office/drawing/2014/main" xmlns="" id="{7483C156-207D-9746-89B0-1B83DE030B9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9" name="object 6">
              <a:extLst>
                <a:ext uri="{FF2B5EF4-FFF2-40B4-BE49-F238E27FC236}">
                  <a16:creationId xmlns:a16="http://schemas.microsoft.com/office/drawing/2014/main" xmlns="" id="{415D21C3-076E-6041-A2D3-EB84F67B75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20" name="object 7">
              <a:extLst>
                <a:ext uri="{FF2B5EF4-FFF2-40B4-BE49-F238E27FC236}">
                  <a16:creationId xmlns:a16="http://schemas.microsoft.com/office/drawing/2014/main" xmlns="" id="{CA28E09D-B939-C54A-8039-1D6D43FD9FCE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21" name="object 8">
              <a:extLst>
                <a:ext uri="{FF2B5EF4-FFF2-40B4-BE49-F238E27FC236}">
                  <a16:creationId xmlns:a16="http://schemas.microsoft.com/office/drawing/2014/main" xmlns="" id="{450DA23A-DDB3-1845-A9D2-5FB0A74402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2" name="object 9">
              <a:extLst>
                <a:ext uri="{FF2B5EF4-FFF2-40B4-BE49-F238E27FC236}">
                  <a16:creationId xmlns:a16="http://schemas.microsoft.com/office/drawing/2014/main" xmlns="" id="{8EBA6A8F-A140-A24A-BE9E-72A445BE12C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3" name="object 10">
              <a:extLst>
                <a:ext uri="{FF2B5EF4-FFF2-40B4-BE49-F238E27FC236}">
                  <a16:creationId xmlns:a16="http://schemas.microsoft.com/office/drawing/2014/main" xmlns="" id="{6DEFA519-8C38-DC47-858D-002F541B35A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24" name="object 11">
              <a:extLst>
                <a:ext uri="{FF2B5EF4-FFF2-40B4-BE49-F238E27FC236}">
                  <a16:creationId xmlns:a16="http://schemas.microsoft.com/office/drawing/2014/main" xmlns="" id="{541EAADD-1D5B-CB40-9885-E5F3083AFA4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:a16="http://schemas.microsoft.com/office/drawing/2014/main" xmlns="" id="{ECD93E5B-7F78-C140-BEA2-E0174CD8BCC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:a16="http://schemas.microsoft.com/office/drawing/2014/main" xmlns="" id="{ABE47163-5EFE-A94E-AC03-10A891F4C6E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7" name="object 14">
              <a:extLst>
                <a:ext uri="{FF2B5EF4-FFF2-40B4-BE49-F238E27FC236}">
                  <a16:creationId xmlns:a16="http://schemas.microsoft.com/office/drawing/2014/main" xmlns="" id="{3A5E5A26-6AA1-E141-9EF3-BBB0670DADB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8" name="object 15">
              <a:extLst>
                <a:ext uri="{FF2B5EF4-FFF2-40B4-BE49-F238E27FC236}">
                  <a16:creationId xmlns:a16="http://schemas.microsoft.com/office/drawing/2014/main" xmlns="" id="{DD7565E9-80F2-BB4B-80AD-5AAD6BEC75A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9" name="object 16">
              <a:extLst>
                <a:ext uri="{FF2B5EF4-FFF2-40B4-BE49-F238E27FC236}">
                  <a16:creationId xmlns:a16="http://schemas.microsoft.com/office/drawing/2014/main" xmlns="" id="{B49B338B-F4AC-0041-A5BE-67C05484792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000" dirty="0">
                <a:solidFill>
                  <a:prstClr val="black"/>
                </a:solidFill>
              </a:endParaRPr>
            </a:p>
          </p:txBody>
        </p:sp>
        <p:pic>
          <p:nvPicPr>
            <p:cNvPr id="30" name="object 17">
              <a:extLst>
                <a:ext uri="{FF2B5EF4-FFF2-40B4-BE49-F238E27FC236}">
                  <a16:creationId xmlns:a16="http://schemas.microsoft.com/office/drawing/2014/main" xmlns="" id="{55162A5F-67A1-F14C-8579-760BAFEF6BF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32" name="TextBox 31"/>
          <p:cNvSpPr txBox="1"/>
          <p:nvPr/>
        </p:nvSpPr>
        <p:spPr>
          <a:xfrm>
            <a:off x="938258" y="256977"/>
            <a:ext cx="7671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определения кодов по ОКВЭД отчетного типа и процентных долей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основного и дополнительных ВЭД утверждены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постановлением Правительства РФ № 728 от 27.05.2025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34025" y="2748289"/>
            <a:ext cx="5901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определения ВЭД отчетного типа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учитываются все виды деятельности за календарный год с детализацией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4 цифровых знаков  по ОКВЭД2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27584" y="3793505"/>
            <a:ext cx="80527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Коммерческие организации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 исключением финансовых и страховых) – оборот товаров, выполненных работ, оказанных услуг по ВЭД (кроме относящихся к торговой деятельности); по ВЭД,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относящимся к торговой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– валовая прибыль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Финансовые и страховые организации, некоммерческие организации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средняя численность работников (наибольший удельный вес – ОВЭД).</a:t>
            </a:r>
          </a:p>
          <a:p>
            <a:pPr algn="just"/>
            <a:endPara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общий объем выручки от производства (реализации) товаров, выполненных работ, оказанных услуг и (или) имущественных прав, выраженных в денежной и (или) натуральной форме, с учетом НДС.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1270000" y="1772816"/>
            <a:ext cx="6673850" cy="877137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4324350" y="1397037"/>
            <a:ext cx="345190" cy="297874"/>
          </a:xfrm>
          <a:prstGeom prst="downArrow">
            <a:avLst>
              <a:gd name="adj1" fmla="val 50000"/>
              <a:gd name="adj2" fmla="val 111657"/>
            </a:avLst>
          </a:prstGeom>
          <a:noFill/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1674675"/>
            <a:ext cx="64087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Устанавливают порядок определения Росстатом и СФР кодов отчетного типа –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кодов основного и дополнительных ВЭД (при наличии) и </a:t>
            </a:r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процентной доли таких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видов экономической деятельности</a:t>
            </a:r>
            <a:endParaRPr lang="ru-RU" sz="1500" u="sng" dirty="0">
              <a:solidFill>
                <a:srgbClr val="004A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82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1748</Words>
  <Application>Microsoft Office PowerPoint</Application>
  <PresentationFormat>Экран (4:3)</PresentationFormat>
  <Paragraphs>186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Arial Narrow</vt:lpstr>
      <vt:lpstr>Calibri</vt:lpstr>
      <vt:lpstr>Lucida Sans Unicode</vt:lpstr>
      <vt:lpstr>Montserrat</vt:lpstr>
      <vt:lpstr>Montserrat-Medium</vt:lpstr>
      <vt:lpstr>Montserrat-SemiBold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Михеева Ольга Александровна</dc:creator>
  <cp:lastModifiedBy>Кочергина Лариса Викторовна</cp:lastModifiedBy>
  <cp:revision>17</cp:revision>
  <cp:lastPrinted>2026-02-26T16:35:47Z</cp:lastPrinted>
  <dcterms:created xsi:type="dcterms:W3CDTF">2026-02-05T15:23:18Z</dcterms:created>
  <dcterms:modified xsi:type="dcterms:W3CDTF">2026-07-03T12:44:07Z</dcterms:modified>
</cp:coreProperties>
</file>