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docProps/custom.xml" ContentType="application/vnd.openxmlformats-officedocument.custom-properties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removePersonalInfoOnSave="1" saveSubsetFonts="1">
  <p:sldMasterIdLst>
    <p:sldMasterId id="2147483648" r:id="rId1"/>
  </p:sldMasterIdLst>
  <p:sldIdLst>
    <p:sldId id="256" r:id="rId3"/>
  </p:sldIdLst>
  <p:sldSz cx="9906000" cy="6858000" type="A4"/>
  <p:notesSz cx="9906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 Slide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1238249" y="1122362"/>
            <a:ext cx="7429500" cy="2387599"/>
          </a:xfrm>
        </p:spPr>
        <p:txBody>
          <a:bodyPr anchor="b"/>
          <a:lstStyle>
            <a:lvl1pPr algn="ctr">
              <a:defRPr sz="45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238249" y="3602037"/>
            <a:ext cx="74295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7088981" y="365125"/>
            <a:ext cx="2135981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681037" y="365125"/>
            <a:ext cx="6284118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75878" y="1709738"/>
            <a:ext cx="8543925" cy="2852737"/>
          </a:xfrm>
        </p:spPr>
        <p:txBody>
          <a:bodyPr anchor="b"/>
          <a:lstStyle>
            <a:lvl1pPr>
              <a:defRPr sz="45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675878" y="4589463"/>
            <a:ext cx="8543925" cy="150018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681037" y="1825625"/>
            <a:ext cx="4210049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5014912" y="1825625"/>
            <a:ext cx="4210049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82327" y="365125"/>
            <a:ext cx="8543925" cy="1325562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682328" y="1681162"/>
            <a:ext cx="4190701" cy="8239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682328" y="2505074"/>
            <a:ext cx="4190701" cy="3684587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5014912" y="1681162"/>
            <a:ext cx="4211340" cy="8239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5014912" y="2505074"/>
            <a:ext cx="4211340" cy="3684587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8" name="Footer Placeholder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9" name="Slide Number Placeholder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4" name="Footer Placeholder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5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3" name="Footer Placeholder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4" name="Slide Number Placeholder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82327" y="457200"/>
            <a:ext cx="3194942" cy="1600200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4211340" y="987425"/>
            <a:ext cx="5014912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682327" y="2057399"/>
            <a:ext cx="3194942" cy="381158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82327" y="457200"/>
            <a:ext cx="3194942" cy="1600200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 hidden="0"/>
          <p:cNvSpPr>
            <a:spLocks noChangeAspect="1" noGrp="1"/>
          </p:cNvSpPr>
          <p:nvPr isPhoto="0" userDrawn="0">
            <p:ph type="pic" idx="1" hasCustomPrompt="0"/>
          </p:nvPr>
        </p:nvSpPr>
        <p:spPr bwMode="auto">
          <a:xfrm>
            <a:off x="4211340" y="987425"/>
            <a:ext cx="5014912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682327" y="2057399"/>
            <a:ext cx="3194942" cy="381158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81037" y="365125"/>
            <a:ext cx="8543925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681037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681037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03.09.20ГГ</a:t>
            </a:r>
            <a:endParaRPr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3281362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Название презентации</a:t>
            </a:r>
            <a:endParaRPr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6996112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1" ftr="1" hdr="0" sldNum="1"/>
  <p:txStyles>
    <p:titleStyle>
      <a:lvl1pPr algn="l" defTabSz="685800">
        <a:lnSpc>
          <a:spcPct val="90000"/>
        </a:lnSpc>
        <a:spcBef>
          <a:spcPts val="0"/>
        </a:spcBef>
        <a:buNone/>
        <a:defRPr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>
        <a:lnSpc>
          <a:spcPct val="90000"/>
        </a:lnSpc>
        <a:spcBef>
          <a:spcPts val="749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33789271" name="" hidden="0"/>
          <p:cNvSpPr/>
          <p:nvPr isPhoto="0" userDrawn="0"/>
        </p:nvSpPr>
        <p:spPr bwMode="auto">
          <a:xfrm rot="0" flipH="0" flipV="0">
            <a:off x="-16497" y="5444957"/>
            <a:ext cx="4956514" cy="1550479"/>
          </a:xfrm>
          <a:prstGeom prst="flowChartAlternateProcess">
            <a:avLst/>
          </a:prstGeom>
          <a:solidFill>
            <a:srgbClr val="205DE0">
              <a:alpha val="76000"/>
            </a:srgb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53472074" name="" hidden="0"/>
          <p:cNvSpPr/>
          <p:nvPr isPhoto="0" userDrawn="0"/>
        </p:nvSpPr>
        <p:spPr bwMode="auto">
          <a:xfrm rot="0" flipH="0" flipV="0">
            <a:off x="4940016" y="5444957"/>
            <a:ext cx="5004139" cy="1553689"/>
          </a:xfrm>
          <a:prstGeom prst="flowChartAlternateProcess">
            <a:avLst/>
          </a:prstGeom>
          <a:solidFill>
            <a:srgbClr val="205DE0">
              <a:alpha val="76000"/>
            </a:srgb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0687694" name="" hidden="0"/>
          <p:cNvSpPr/>
          <p:nvPr isPhoto="0" userDrawn="0"/>
        </p:nvSpPr>
        <p:spPr bwMode="auto">
          <a:xfrm rot="0" flipH="0" flipV="0">
            <a:off x="6930135" y="777968"/>
            <a:ext cx="2966395" cy="2825815"/>
          </a:xfrm>
          <a:prstGeom prst="ellipse">
            <a:avLst/>
          </a:prstGeom>
          <a:solidFill>
            <a:srgbClr val="205DE0">
              <a:alpha val="76000"/>
            </a:srgb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8777322" name="" hidden="0"/>
          <p:cNvSpPr/>
          <p:nvPr isPhoto="0" userDrawn="0"/>
        </p:nvSpPr>
        <p:spPr bwMode="auto">
          <a:xfrm rot="0" flipH="0" flipV="0">
            <a:off x="-16497" y="777968"/>
            <a:ext cx="2966395" cy="2825815"/>
          </a:xfrm>
          <a:prstGeom prst="ellipse">
            <a:avLst/>
          </a:prstGeom>
          <a:solidFill>
            <a:srgbClr val="205DE0">
              <a:alpha val="76000"/>
            </a:srgb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8264502" name="" hidden="0"/>
          <p:cNvSpPr/>
          <p:nvPr isPhoto="0" userDrawn="0"/>
        </p:nvSpPr>
        <p:spPr bwMode="auto">
          <a:xfrm rot="0" flipH="0" flipV="0">
            <a:off x="3490588" y="1433587"/>
            <a:ext cx="2966395" cy="2825815"/>
          </a:xfrm>
          <a:prstGeom prst="ellipse">
            <a:avLst/>
          </a:prstGeom>
          <a:solidFill>
            <a:srgbClr val="FFC000">
              <a:alpha val="76000"/>
            </a:srgb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584526" name="" hidden="0"/>
          <p:cNvSpPr txBox="1"/>
          <p:nvPr isPhoto="0" userDrawn="0"/>
        </p:nvSpPr>
        <p:spPr bwMode="auto">
          <a:xfrm flipH="0" flipV="0">
            <a:off x="662360" y="25614"/>
            <a:ext cx="8603711" cy="426755"/>
          </a:xfrm>
          <a:prstGeom prst="rect">
            <a:avLst/>
          </a:prstGeom>
          <a:noFill/>
          <a:effectLst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sz="2200" b="1">
                <a:solidFill>
                  <a:srgbClr val="205DE0"/>
                </a:solidFill>
                <a:latin typeface="Abyssinica SIL"/>
                <a:cs typeface="Abyssinica SIL"/>
              </a:rPr>
              <a:t>Задолженность по заработной плате</a:t>
            </a:r>
            <a:endParaRPr sz="2200" b="1">
              <a:solidFill>
                <a:srgbClr val="205DE0"/>
              </a:solidFill>
              <a:latin typeface="Abyssinica SIL"/>
              <a:cs typeface="Abyssinica SIL"/>
            </a:endParaRPr>
          </a:p>
        </p:txBody>
      </p:sp>
      <p:sp>
        <p:nvSpPr>
          <p:cNvPr id="46784760" name="" hidden="0"/>
          <p:cNvSpPr/>
          <p:nvPr isPhoto="0" userDrawn="0"/>
        </p:nvSpPr>
        <p:spPr bwMode="auto">
          <a:xfrm rot="16199969" flipH="0" flipV="0">
            <a:off x="4354319" y="-3918123"/>
            <a:ext cx="1171395" cy="9913029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79559508" name="" hidden="0"/>
          <p:cNvSpPr txBox="1"/>
          <p:nvPr isPhoto="0" userDrawn="0"/>
        </p:nvSpPr>
        <p:spPr bwMode="auto">
          <a:xfrm rot="0" flipH="0" flipV="0">
            <a:off x="181031" y="5625657"/>
            <a:ext cx="4572719" cy="1189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ru-RU" sz="1800" b="0" i="0" u="none" strike="noStrike" cap="none" spc="0">
                <a:solidFill>
                  <a:schemeClr val="bg1"/>
                </a:solidFill>
                <a:latin typeface="Abyssinica SIL"/>
                <a:ea typeface="Abyssinica SIL"/>
                <a:cs typeface="Abyssinica SIL"/>
              </a:rPr>
              <a:t>Телефон «горячей линии» Министерства труда и занятости населения Оренбургской области </a:t>
            </a:r>
            <a:endParaRPr sz="1800" b="0" i="0" u="none" strike="noStrike" cap="none" spc="0">
              <a:solidFill>
                <a:schemeClr val="bg1"/>
              </a:solidFill>
              <a:latin typeface="Abyssinica SIL"/>
              <a:ea typeface="Abyssinica SIL"/>
              <a:cs typeface="Abyssinica SIL"/>
            </a:endParaRPr>
          </a:p>
          <a:p>
            <a:pPr algn="ctr">
              <a:defRPr/>
            </a:pPr>
            <a:r>
              <a:rPr lang="ru-RU" sz="1800" b="0" i="0" u="none" strike="noStrike" cap="none" spc="0">
                <a:solidFill>
                  <a:schemeClr val="bg1"/>
                </a:solidFill>
                <a:latin typeface="Abyssinica SIL"/>
                <a:ea typeface="Abyssinica SIL"/>
                <a:cs typeface="Abyssinica SIL"/>
              </a:rPr>
              <a:t>(3532) 77-31-65</a:t>
            </a:r>
            <a:endParaRPr sz="1800" b="0" i="0" u="none" strike="noStrike" cap="none" spc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554549539" name="" hidden="0"/>
          <p:cNvSpPr txBox="1"/>
          <p:nvPr isPhoto="0" userDrawn="0"/>
        </p:nvSpPr>
        <p:spPr bwMode="auto">
          <a:xfrm rot="0" flipH="0" flipV="0">
            <a:off x="3278014" y="4682597"/>
            <a:ext cx="3324003" cy="762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sz="2200" b="1">
                <a:solidFill>
                  <a:srgbClr val="205DE0"/>
                </a:solidFill>
                <a:latin typeface="Abyssinica SIL"/>
                <a:cs typeface="Abyssinica SIL"/>
              </a:rPr>
              <a:t>Куда </a:t>
            </a:r>
            <a:endParaRPr sz="2200" b="1">
              <a:solidFill>
                <a:srgbClr val="205DE0"/>
              </a:solidFill>
              <a:latin typeface="Abyssinica SIL"/>
              <a:cs typeface="Abyssinica SIL"/>
            </a:endParaRPr>
          </a:p>
          <a:p>
            <a:pPr algn="ctr">
              <a:defRPr/>
            </a:pPr>
            <a:r>
              <a:rPr sz="2200" b="1">
                <a:solidFill>
                  <a:srgbClr val="205DE0"/>
                </a:solidFill>
                <a:latin typeface="Abyssinica SIL"/>
                <a:cs typeface="Abyssinica SIL"/>
              </a:rPr>
              <a:t>обращаться?</a:t>
            </a:r>
            <a:endParaRPr sz="2200" b="1">
              <a:solidFill>
                <a:srgbClr val="205DE0"/>
              </a:solidFill>
              <a:latin typeface="Abyssinica SIL"/>
              <a:cs typeface="Abyssinica SIL"/>
            </a:endParaRPr>
          </a:p>
        </p:txBody>
      </p:sp>
      <p:sp>
        <p:nvSpPr>
          <p:cNvPr id="341534810" name="" hidden="0"/>
          <p:cNvSpPr txBox="1"/>
          <p:nvPr isPhoto="0" userDrawn="0"/>
        </p:nvSpPr>
        <p:spPr bwMode="auto">
          <a:xfrm rot="0" flipH="0" flipV="0">
            <a:off x="5062592" y="5625657"/>
            <a:ext cx="4597168" cy="1189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ru-RU" sz="1800" b="0" i="0" u="none" strike="noStrike" cap="none" spc="0">
                <a:solidFill>
                  <a:schemeClr val="bg1"/>
                </a:solidFill>
                <a:latin typeface="Abyssinica SIL"/>
                <a:ea typeface="Abyssinica SIL"/>
                <a:cs typeface="Abyssinica SIL"/>
              </a:rPr>
              <a:t>Телефон «Горячей линии» </a:t>
            </a:r>
            <a:r>
              <a:rPr lang="ru-RU" sz="1800" b="0" i="0" u="none" strike="noStrike" cap="none" spc="0">
                <a:solidFill>
                  <a:schemeClr val="bg1"/>
                </a:solidFill>
                <a:latin typeface="Abyssinica SIL"/>
                <a:ea typeface="Abyssinica SIL"/>
                <a:cs typeface="Abyssinica SIL"/>
              </a:rPr>
              <a:t>Государственная инспекция труда в Оренбургской области</a:t>
            </a:r>
            <a:endParaRPr sz="1800" b="0" i="0" u="none" strike="noStrike" cap="none" spc="0">
              <a:solidFill>
                <a:schemeClr val="bg1"/>
              </a:solidFill>
              <a:latin typeface="Abyssinica SIL"/>
              <a:ea typeface="Abyssinica SIL"/>
              <a:cs typeface="Abyssinica SIL"/>
            </a:endParaRPr>
          </a:p>
          <a:p>
            <a:pPr algn="ctr">
              <a:defRPr/>
            </a:pPr>
            <a:r>
              <a:rPr lang="ru-RU" sz="1800" b="0" i="0" u="none" strike="noStrike" cap="none" spc="0">
                <a:solidFill>
                  <a:schemeClr val="bg1"/>
                </a:solidFill>
                <a:latin typeface="Abyssinica SIL"/>
                <a:ea typeface="Abyssinica SIL"/>
                <a:cs typeface="Abyssinica SIL"/>
              </a:rPr>
              <a:t>(3532) 77-16-42</a:t>
            </a:r>
            <a:endParaRPr sz="1800" b="0" i="0" u="none" strike="noStrike" cap="none" spc="0">
              <a:solidFill>
                <a:schemeClr val="bg1"/>
              </a:solidFill>
              <a:latin typeface="Abyssinica SIL"/>
              <a:ea typeface="Abyssinica SIL"/>
              <a:cs typeface="Abyssinica SIL"/>
            </a:endParaRPr>
          </a:p>
        </p:txBody>
      </p:sp>
      <p:sp>
        <p:nvSpPr>
          <p:cNvPr id="1786135211" name="" hidden="0"/>
          <p:cNvSpPr txBox="1"/>
          <p:nvPr isPhoto="0" userDrawn="0"/>
        </p:nvSpPr>
        <p:spPr bwMode="auto">
          <a:xfrm flipH="0" flipV="0">
            <a:off x="181031" y="582212"/>
            <a:ext cx="9585510" cy="912357"/>
          </a:xfrm>
          <a:prstGeom prst="flowChartAlternateProcess">
            <a:avLst/>
          </a:prstGeom>
          <a:noFill/>
          <a:ln w="12699">
            <a:solidFill>
              <a:schemeClr val="bg1"/>
            </a:solidFill>
            <a:prstDash val="solid"/>
          </a:ln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sz="1600" b="1">
                <a:solidFill>
                  <a:srgbClr val="205DE0"/>
                </a:solidFill>
                <a:latin typeface="Abyssinica SIL"/>
                <a:cs typeface="Abyssinica SIL"/>
              </a:rPr>
              <a:t>Ежегодно благодаря работе комиссии погашается более 200 млн.руб. задолженности перед работниками (</a:t>
            </a:r>
            <a:r>
              <a:rPr lang="ru-RU" sz="1600" b="1" i="0" u="none" strike="noStrike" cap="none" spc="0">
                <a:solidFill>
                  <a:srgbClr val="205DE0"/>
                </a:solidFill>
                <a:latin typeface="Abyssinica SIL"/>
                <a:ea typeface="Arial"/>
                <a:cs typeface="Abyssinica SIL"/>
              </a:rPr>
              <a:t>оплаты отпуска, выплат при увольнении и (или) других выплат, причитающихся работнику)</a:t>
            </a:r>
            <a:endParaRPr sz="1600" b="1">
              <a:solidFill>
                <a:srgbClr val="205DE0"/>
              </a:solidFill>
              <a:latin typeface="Abyssinica SIL"/>
              <a:cs typeface="Abyssinica SIL"/>
            </a:endParaRPr>
          </a:p>
        </p:txBody>
      </p:sp>
      <p:sp>
        <p:nvSpPr>
          <p:cNvPr id="1626035679" name="" hidden="0"/>
          <p:cNvSpPr txBox="1"/>
          <p:nvPr isPhoto="0" userDrawn="0"/>
        </p:nvSpPr>
        <p:spPr bwMode="auto">
          <a:xfrm rot="0" flipH="0" flipV="0">
            <a:off x="7242507" y="1778964"/>
            <a:ext cx="2341650" cy="1189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b="1">
                <a:solidFill>
                  <a:schemeClr val="bg1"/>
                </a:solidFill>
                <a:latin typeface="Abyssinica SIL"/>
                <a:cs typeface="Abyssinica SIL"/>
              </a:rPr>
              <a:t>Каждый месяц задержка оплаты на 2-3 дня?</a:t>
            </a:r>
            <a:endParaRPr b="1">
              <a:solidFill>
                <a:schemeClr val="bg1"/>
              </a:solidFill>
              <a:latin typeface="Abyssinica SIL"/>
              <a:cs typeface="Abyssinica SIL"/>
            </a:endParaRPr>
          </a:p>
        </p:txBody>
      </p:sp>
      <p:sp>
        <p:nvSpPr>
          <p:cNvPr id="1862411822" name="" hidden="0"/>
          <p:cNvSpPr txBox="1"/>
          <p:nvPr isPhoto="0" userDrawn="0"/>
        </p:nvSpPr>
        <p:spPr bwMode="auto">
          <a:xfrm rot="0" flipH="0" flipV="0">
            <a:off x="3600237" y="2451133"/>
            <a:ext cx="2747097" cy="9147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b="1">
                <a:solidFill>
                  <a:srgbClr val="205DE0"/>
                </a:solidFill>
                <a:latin typeface="Abyssinica SIL"/>
                <a:cs typeface="Abyssinica SIL"/>
              </a:rPr>
              <a:t>Своевременно не выплатили заработную плату?</a:t>
            </a:r>
            <a:endParaRPr b="1">
              <a:solidFill>
                <a:srgbClr val="205DE0"/>
              </a:solidFill>
              <a:latin typeface="Abyssinica SIL"/>
              <a:cs typeface="Abyssinica SIL"/>
            </a:endParaRPr>
          </a:p>
        </p:txBody>
      </p:sp>
      <p:sp>
        <p:nvSpPr>
          <p:cNvPr id="2069489204" name="" hidden="0"/>
          <p:cNvSpPr txBox="1"/>
          <p:nvPr isPhoto="0" userDrawn="0"/>
        </p:nvSpPr>
        <p:spPr bwMode="auto">
          <a:xfrm rot="0" flipH="0" flipV="0">
            <a:off x="237400" y="1719432"/>
            <a:ext cx="2458599" cy="1189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b="1">
                <a:solidFill>
                  <a:schemeClr val="bg1"/>
                </a:solidFill>
                <a:latin typeface="Abyssinica SIL"/>
                <a:cs typeface="Abyssinica SIL"/>
              </a:rPr>
              <a:t>Компенсационные выплаты (ночные) включают в МРОТ?</a:t>
            </a:r>
            <a:endParaRPr b="1">
              <a:solidFill>
                <a:schemeClr val="bg1"/>
              </a:solidFill>
              <a:latin typeface="Abyssinica SIL"/>
              <a:cs typeface="Abyssinica SIL"/>
            </a:endParaRPr>
          </a:p>
        </p:txBody>
      </p:sp>
      <p:pic>
        <p:nvPicPr>
          <p:cNvPr id="1398667304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6313565" y="2190876"/>
            <a:ext cx="3717187" cy="3717187"/>
          </a:xfrm>
          <a:prstGeom prst="rect">
            <a:avLst/>
          </a:prstGeom>
        </p:spPr>
      </p:pic>
      <p:pic>
        <p:nvPicPr>
          <p:cNvPr id="311855520" name="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 flipH="0" flipV="0">
            <a:off x="-157847" y="1858032"/>
            <a:ext cx="4101253" cy="410125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Blank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TM89080264</Template>
  <TotalTime>0</TotalTime>
  <Words>0</Words>
  <Application>Р7-Офис/7.0.2.5</Application>
  <DocSecurity>0</DocSecurity>
  <PresentationFormat>Произвольный</PresentationFormat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21</cp:revision>
  <dcterms:created xsi:type="dcterms:W3CDTF">2020-09-01T21:14:45Z</dcterms:created>
  <dcterms:modified xsi:type="dcterms:W3CDTF">2025-11-14T10:09:38Z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