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removePersonalInfoOnSave="1" saveSubsetFonts="1">
  <p:sldMasterIdLst>
    <p:sldMasterId id="2147483648" r:id="rId1"/>
  </p:sldMasterIdLst>
  <p:sldIdLst>
    <p:sldId id="256" r:id="rId3"/>
    <p:sldId id="257" r:id="rId4"/>
  </p:sldIdLst>
  <p:sldSz cx="6858000" cy="9906000" type="A4"/>
  <p:notesSz cx="6858000" cy="9906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857249" y="1621189"/>
            <a:ext cx="5143500" cy="3448754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857249" y="5202942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4907755" y="527402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71486" y="527402"/>
            <a:ext cx="4350543" cy="8394877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914" y="2469621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7914" y="6629224"/>
            <a:ext cx="5915025" cy="216693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71486" y="2637012"/>
            <a:ext cx="2914649" cy="628526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471862" y="2637012"/>
            <a:ext cx="2914649" cy="628526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0" y="527402"/>
            <a:ext cx="5915025" cy="1914700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2381" y="2428345"/>
            <a:ext cx="2901254" cy="11900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2381" y="3618440"/>
            <a:ext cx="2901254" cy="532218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471862" y="2428345"/>
            <a:ext cx="2915542" cy="11900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3471862" y="3618440"/>
            <a:ext cx="2915542" cy="532218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0" y="660400"/>
            <a:ext cx="2211883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915542" y="1426280"/>
            <a:ext cx="3471862" cy="703967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0" y="2971798"/>
            <a:ext cx="2211883" cy="55056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0" y="660400"/>
            <a:ext cx="2211883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2915542" y="1426280"/>
            <a:ext cx="3471862" cy="703967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0" y="2971798"/>
            <a:ext cx="2211883" cy="55056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1486" y="527402"/>
            <a:ext cx="5915025" cy="191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1486" y="2637012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71486" y="9181394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271711" y="9181394"/>
            <a:ext cx="2314575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843461" y="9181394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1" hdr="0" sldNum="1"/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5520444" name="" hidden="0"/>
          <p:cNvSpPr/>
          <p:nvPr isPhoto="0" userDrawn="0"/>
        </p:nvSpPr>
        <p:spPr bwMode="auto">
          <a:xfrm flipH="0" flipV="0">
            <a:off x="3315196" y="6633"/>
            <a:ext cx="3635668" cy="9891344"/>
          </a:xfrm>
          <a:prstGeom prst="flowChartProcess">
            <a:avLst/>
          </a:prstGeom>
          <a:solidFill>
            <a:srgbClr val="205DE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>
              <a:latin typeface="Abyssinica SIL"/>
              <a:cs typeface="Abyssinica SIL"/>
            </a:endParaRPr>
          </a:p>
        </p:txBody>
      </p:sp>
      <p:cxnSp>
        <p:nvCxnSpPr>
          <p:cNvPr id="0" name="" hidden="0"/>
          <p:cNvCxnSpPr>
            <a:cxnSpLocks/>
          </p:cNvCxnSpPr>
          <p:nvPr isPhoto="0" userDrawn="0"/>
        </p:nvCxnSpPr>
        <p:spPr bwMode="auto">
          <a:xfrm flipH="0" flipV="1">
            <a:off x="14711" y="5031682"/>
            <a:ext cx="6875096" cy="0"/>
          </a:xfrm>
          <a:prstGeom prst="line">
            <a:avLst/>
          </a:prstGeom>
          <a:ln w="12699" cap="flat" cmpd="sng" algn="ctr">
            <a:solidFill>
              <a:srgbClr val="0D349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0519781" name="" hidden="0"/>
          <p:cNvSpPr/>
          <p:nvPr isPhoto="0" userDrawn="0"/>
        </p:nvSpPr>
        <p:spPr bwMode="auto">
          <a:xfrm flipH="0" flipV="0">
            <a:off x="1970675" y="3784255"/>
            <a:ext cx="3162354" cy="2651553"/>
          </a:xfrm>
          <a:prstGeom prst="flowChartConnector">
            <a:avLst/>
          </a:prstGeom>
          <a:solidFill>
            <a:schemeClr val="bg1"/>
          </a:solidFill>
          <a:ln w="28575" cap="flat" cmpd="sng" algn="ctr">
            <a:solidFill>
              <a:srgbClr val="205DE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>
              <a:latin typeface="Abyssinica SIL"/>
              <a:cs typeface="Abyssinica SIL"/>
            </a:endParaRPr>
          </a:p>
        </p:txBody>
      </p:sp>
      <p:sp>
        <p:nvSpPr>
          <p:cNvPr id="1810592921" name="" hidden="0"/>
          <p:cNvSpPr txBox="1"/>
          <p:nvPr isPhoto="0" userDrawn="0"/>
        </p:nvSpPr>
        <p:spPr bwMode="auto">
          <a:xfrm flipH="0" flipV="0">
            <a:off x="2124879" y="4208231"/>
            <a:ext cx="2918916" cy="17678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rgbClr val="0D3494"/>
                </a:solidFill>
                <a:latin typeface="Abyssinica SIL"/>
                <a:cs typeface="Abyssinica SIL"/>
              </a:rPr>
              <a:t>Что должен знать работодатель при невыплате заработной платы работникам </a:t>
            </a:r>
            <a:endParaRPr sz="2200" b="0">
              <a:solidFill>
                <a:srgbClr val="0D3494"/>
              </a:solidFill>
              <a:latin typeface="Abyssinica SIL"/>
              <a:cs typeface="Abyssinica SIL"/>
            </a:endParaRPr>
          </a:p>
        </p:txBody>
      </p:sp>
      <p:sp>
        <p:nvSpPr>
          <p:cNvPr id="1715711865" name="" hidden="0"/>
          <p:cNvSpPr txBox="1"/>
          <p:nvPr isPhoto="0" userDrawn="0"/>
        </p:nvSpPr>
        <p:spPr bwMode="auto">
          <a:xfrm flipH="0" flipV="0">
            <a:off x="14708" y="4573973"/>
            <a:ext cx="1517692" cy="5181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endParaRPr sz="2800" b="1">
              <a:solidFill>
                <a:srgbClr val="F7B611"/>
              </a:solidFill>
              <a:latin typeface="Abyssinica SIL"/>
              <a:cs typeface="Abyssinica SIL"/>
            </a:endParaRPr>
          </a:p>
        </p:txBody>
      </p:sp>
      <p:sp>
        <p:nvSpPr>
          <p:cNvPr id="98689557" name="" hidden="0"/>
          <p:cNvSpPr txBox="1"/>
          <p:nvPr isPhoto="0" userDrawn="0"/>
        </p:nvSpPr>
        <p:spPr bwMode="auto">
          <a:xfrm flipH="0" flipV="0">
            <a:off x="5433480" y="4573973"/>
            <a:ext cx="1517779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894955514" name="" hidden="0"/>
          <p:cNvSpPr txBox="1"/>
          <p:nvPr isPhoto="0" userDrawn="0"/>
        </p:nvSpPr>
        <p:spPr bwMode="auto">
          <a:xfrm flipH="0" flipV="0">
            <a:off x="3399425" y="437864"/>
            <a:ext cx="3552158" cy="39624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2400" b="0" i="1" u="none" strike="noStrike" cap="none" spc="0">
                <a:solidFill>
                  <a:schemeClr val="bg1"/>
                </a:solidFill>
                <a:latin typeface="Abyssinica SIL"/>
                <a:ea typeface="Arial"/>
                <a:cs typeface="Abyssinica SIL"/>
              </a:rPr>
              <a:t>Виды ответственности:</a:t>
            </a:r>
            <a:endParaRPr sz="2400" b="0" i="1" u="none" strike="noStrike" cap="none" spc="0">
              <a:solidFill>
                <a:schemeClr val="bg1"/>
              </a:solidFill>
              <a:latin typeface="Abyssinica SIL"/>
              <a:ea typeface="Arial"/>
              <a:cs typeface="Abyssinica SIL"/>
            </a:endParaRPr>
          </a:p>
          <a:p>
            <a:pPr algn="l">
              <a:defRPr/>
            </a:pPr>
            <a:r>
              <a:rPr lang="ru-RU" sz="2400" b="0" i="1" u="none" strike="noStrike" cap="none" spc="0">
                <a:solidFill>
                  <a:schemeClr val="bg1"/>
                </a:solidFill>
                <a:latin typeface="Abyssinica SIL"/>
                <a:ea typeface="Arial"/>
                <a:cs typeface="Abyssinica SIL"/>
              </a:rPr>
              <a:t>дисциплинарная (ст.192 ТК РФ), материальная (ст.236 ТК РФ), административная (ст.5.27 КоАП РФ) и уголовная (ст.145.1 УК             УК РФ).</a:t>
            </a:r>
            <a:endParaRPr sz="2400" b="0" i="0" u="none">
              <a:solidFill>
                <a:schemeClr val="bg1"/>
              </a:solidFill>
              <a:latin typeface="Abyssinica SIL"/>
              <a:cs typeface="Abyssinica SIL"/>
            </a:endParaRPr>
          </a:p>
          <a:p>
            <a:pPr>
              <a:defRPr/>
            </a:pPr>
            <a:endParaRPr sz="1400" b="0">
              <a:latin typeface="Abyssinica SIL"/>
              <a:cs typeface="Abyssinica SIL"/>
            </a:endParaRPr>
          </a:p>
        </p:txBody>
      </p:sp>
      <p:sp>
        <p:nvSpPr>
          <p:cNvPr id="141543234" name="" hidden="0"/>
          <p:cNvSpPr txBox="1"/>
          <p:nvPr isPhoto="0" userDrawn="0"/>
        </p:nvSpPr>
        <p:spPr bwMode="auto">
          <a:xfrm rot="0" flipH="0" flipV="0">
            <a:off x="168648" y="244560"/>
            <a:ext cx="3112641" cy="448059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Финансовые трудности работодателя, которые влекут за собой задержку выплаты зарплаты (отсутствие денег на счете, задержка оплаты контрагентами), не могут служить основанием освобождения </a:t>
            </a:r>
            <a:r>
              <a:rPr lang="ru-RU" sz="18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руководителя </a:t>
            </a:r>
            <a:r>
              <a:rPr lang="ru-RU" sz="18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от ответственности за несвоевременную выплату </a:t>
            </a:r>
            <a:endParaRPr lang="ru-RU" sz="1800" b="1" i="0" u="none" strike="noStrike" cap="none" spc="0">
              <a:solidFill>
                <a:srgbClr val="1047C7"/>
              </a:solidFill>
              <a:latin typeface="Abyssinica SIL"/>
              <a:ea typeface="Abyssinica SIL"/>
              <a:cs typeface="Abyssinica SIL"/>
            </a:endParaRPr>
          </a:p>
          <a:p>
            <a:pPr>
              <a:defRPr/>
            </a:pPr>
            <a:r>
              <a:rPr lang="ru-RU" sz="18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зарплаты. </a:t>
            </a:r>
            <a:endParaRPr sz="1800" b="1">
              <a:solidFill>
                <a:srgbClr val="1047C7"/>
              </a:solidFill>
              <a:latin typeface="Abyssinica SIL"/>
              <a:cs typeface="Abyssinica SIL"/>
            </a:endParaRPr>
          </a:p>
        </p:txBody>
      </p:sp>
      <p:sp>
        <p:nvSpPr>
          <p:cNvPr id="118032474" name="" hidden="0"/>
          <p:cNvSpPr txBox="1"/>
          <p:nvPr isPhoto="0" userDrawn="0"/>
        </p:nvSpPr>
        <p:spPr bwMode="auto">
          <a:xfrm flipH="0" flipV="0">
            <a:off x="14709" y="5122875"/>
            <a:ext cx="3575277" cy="40538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Работодатель </a:t>
            </a:r>
            <a:endParaRPr lang="ru-RU" sz="2000" b="1" i="0" u="none" strike="noStrike" cap="none" spc="0">
              <a:solidFill>
                <a:srgbClr val="1047C7"/>
              </a:solidFill>
              <a:latin typeface="Abyssinica SIL"/>
              <a:ea typeface="Abyssinica SIL"/>
              <a:cs typeface="Abyssinica SI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обязан</a:t>
            </a:r>
            <a:endParaRPr lang="ru-RU" sz="2000" b="1" i="0" u="none" strike="noStrike" cap="none" spc="0">
              <a:solidFill>
                <a:srgbClr val="1047C7"/>
              </a:solidFill>
              <a:latin typeface="Abyssinica SIL"/>
              <a:ea typeface="Abyssinica SIL"/>
              <a:cs typeface="Abyssinica SI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выплатить </a:t>
            </a:r>
            <a:endParaRPr lang="ru-RU" sz="2000" b="1" i="0" u="none" strike="noStrike" cap="none" spc="0">
              <a:solidFill>
                <a:srgbClr val="1047C7"/>
              </a:solidFill>
              <a:latin typeface="Abyssinica SIL"/>
              <a:ea typeface="Abyssinica SIL"/>
              <a:cs typeface="Abyssinica SI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работнику </a:t>
            </a:r>
            <a:endParaRPr lang="ru-RU" sz="2000" b="1" i="0" u="none" strike="noStrike" cap="none" spc="0">
              <a:solidFill>
                <a:srgbClr val="1047C7"/>
              </a:solidFill>
              <a:latin typeface="Abyssinica SIL"/>
              <a:ea typeface="Abyssinica SIL"/>
              <a:cs typeface="Abyssinica SI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0" u="none" strike="noStrike" cap="none" spc="0">
                <a:solidFill>
                  <a:srgbClr val="1047C7"/>
                </a:solidFill>
                <a:latin typeface="Abyssinica SIL"/>
                <a:ea typeface="Abyssinica SIL"/>
                <a:cs typeface="Abyssinica SIL"/>
              </a:rPr>
              <a:t>компенсацию за каждый день просрочки зарплаты. Размер компенсации составляет 1/150 ключевой ставки ЦБ РФ от суммы задолженности за каждый календарный день задержки. </a:t>
            </a:r>
            <a:endParaRPr sz="2000" b="1" i="0" u="none" strike="noStrike" cap="none" spc="0">
              <a:solidFill>
                <a:srgbClr val="1047C7"/>
              </a:solidFill>
              <a:latin typeface="Abyssinica SIL"/>
              <a:cs typeface="Abyssinica SIL"/>
            </a:endParaRPr>
          </a:p>
        </p:txBody>
      </p:sp>
      <p:sp>
        <p:nvSpPr>
          <p:cNvPr id="32997845" name="" hidden="0"/>
          <p:cNvSpPr/>
          <p:nvPr isPhoto="0" userDrawn="0"/>
        </p:nvSpPr>
        <p:spPr bwMode="auto">
          <a:xfrm flipH="0" flipV="0">
            <a:off x="5658677" y="5244690"/>
            <a:ext cx="1067385" cy="94847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>
              <a:latin typeface="Abyssinica SIL"/>
              <a:cs typeface="Abyssinica SIL"/>
            </a:endParaRPr>
          </a:p>
        </p:txBody>
      </p:sp>
      <p:pic>
        <p:nvPicPr>
          <p:cNvPr id="182569844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2293941" y="9036707"/>
            <a:ext cx="861269" cy="861269"/>
          </a:xfrm>
          <a:prstGeom prst="rect">
            <a:avLst/>
          </a:prstGeom>
        </p:spPr>
      </p:pic>
      <p:pic>
        <p:nvPicPr>
          <p:cNvPr id="348448291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2363401" y="2666340"/>
            <a:ext cx="722351" cy="722351"/>
          </a:xfrm>
          <a:prstGeom prst="rect">
            <a:avLst/>
          </a:prstGeom>
        </p:spPr>
      </p:pic>
      <p:sp>
        <p:nvSpPr>
          <p:cNvPr id="1206215452" name="" hidden="0"/>
          <p:cNvSpPr txBox="1"/>
          <p:nvPr isPhoto="0" userDrawn="0"/>
        </p:nvSpPr>
        <p:spPr bwMode="auto">
          <a:xfrm flipH="0" flipV="0">
            <a:off x="3364826" y="6435807"/>
            <a:ext cx="3208959" cy="29721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2100" b="0" i="1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Работник имеет право приостановить работу если выплата задерживается более чем на 15 дней. Обязанность работника: письменно уведомить работодателя.</a:t>
            </a:r>
            <a:r>
              <a:rPr lang="ru-RU" sz="2100" b="0" i="1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 </a:t>
            </a:r>
            <a:endParaRPr sz="2100" b="0" i="1" u="none" strike="noStrike" cap="none" spc="0">
              <a:solidFill>
                <a:schemeClr val="bg1"/>
              </a:solidFill>
              <a:latin typeface="Abyssinica SIL"/>
              <a:ea typeface="Abyssinica SIL"/>
              <a:cs typeface="Abyssinica SIL"/>
            </a:endParaRPr>
          </a:p>
        </p:txBody>
      </p:sp>
      <p:pic>
        <p:nvPicPr>
          <p:cNvPr id="1719704480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 flipH="1" flipV="0">
            <a:off x="5570577" y="8524066"/>
            <a:ext cx="1422202" cy="1422202"/>
          </a:xfrm>
          <a:prstGeom prst="rect">
            <a:avLst/>
          </a:prstGeom>
        </p:spPr>
      </p:pic>
      <p:sp>
        <p:nvSpPr>
          <p:cNvPr id="1339276301" name="" hidden="0"/>
          <p:cNvSpPr txBox="1"/>
          <p:nvPr isPhoto="0" userDrawn="0"/>
        </p:nvSpPr>
        <p:spPr bwMode="auto">
          <a:xfrm flipH="1" flipV="0">
            <a:off x="5991010" y="5307429"/>
            <a:ext cx="581336" cy="82299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4800" b="1">
                <a:solidFill>
                  <a:srgbClr val="FF8800"/>
                </a:solidFill>
              </a:rPr>
              <a:t>!</a:t>
            </a:r>
            <a:endParaRPr sz="4800" b="1">
              <a:solidFill>
                <a:srgbClr val="FF88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>
            <a:alpha val="21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4624471" name="" hidden="0"/>
          <p:cNvSpPr txBox="1"/>
          <p:nvPr isPhoto="0" userDrawn="0"/>
        </p:nvSpPr>
        <p:spPr bwMode="auto">
          <a:xfrm flipH="0" flipV="0">
            <a:off x="156659" y="100329"/>
            <a:ext cx="4298346" cy="109731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2200" b="1">
                <a:solidFill>
                  <a:srgbClr val="205DE0"/>
                </a:solidFill>
                <a:latin typeface="Abyssinica SIL"/>
                <a:cs typeface="Abyssinica SIL"/>
              </a:rPr>
              <a:t>Ответственность за невыплату заработной платы</a:t>
            </a:r>
            <a:endParaRPr sz="22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810615227" name="" hidden="0"/>
          <p:cNvSpPr/>
          <p:nvPr isPhoto="0" userDrawn="0"/>
        </p:nvSpPr>
        <p:spPr bwMode="auto">
          <a:xfrm rot="0" flipH="0" flipV="0">
            <a:off x="4184594" y="-939860"/>
            <a:ext cx="2672685" cy="2327548"/>
          </a:xfrm>
          <a:prstGeom prst="flowChartConnector">
            <a:avLst/>
          </a:prstGeom>
          <a:solidFill>
            <a:srgbClr val="205DE0"/>
          </a:solidFill>
          <a:ln w="12699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969340099" name="" hidden="0"/>
          <p:cNvSpPr txBox="1"/>
          <p:nvPr isPhoto="0" userDrawn="0"/>
        </p:nvSpPr>
        <p:spPr bwMode="auto">
          <a:xfrm flipH="0" flipV="0">
            <a:off x="4382040" y="313689"/>
            <a:ext cx="2216505" cy="426755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chemeClr val="bg1"/>
                </a:solidFill>
                <a:latin typeface="Abyssinica SIL"/>
                <a:cs typeface="Abyssinica SIL"/>
              </a:rPr>
              <a:t>Работодателю</a:t>
            </a:r>
            <a:endParaRPr sz="2200" b="1">
              <a:solidFill>
                <a:schemeClr val="bg1"/>
              </a:solidFill>
              <a:latin typeface="Abyssinica SIL"/>
              <a:cs typeface="Abyssinica SIL"/>
            </a:endParaRPr>
          </a:p>
        </p:txBody>
      </p:sp>
      <p:sp>
        <p:nvSpPr>
          <p:cNvPr id="1604426376" name="" hidden="0"/>
          <p:cNvSpPr txBox="1"/>
          <p:nvPr isPhoto="0" userDrawn="0"/>
        </p:nvSpPr>
        <p:spPr bwMode="auto">
          <a:xfrm flipH="0" flipV="0">
            <a:off x="456318" y="496569"/>
            <a:ext cx="182988" cy="365795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 sz="18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1102969064" name="" hidden="0"/>
          <p:cNvSpPr txBox="1"/>
          <p:nvPr isPhoto="0" userDrawn="0"/>
        </p:nvSpPr>
        <p:spPr bwMode="auto">
          <a:xfrm flipH="0" flipV="0">
            <a:off x="2227946" y="4327110"/>
            <a:ext cx="4408311" cy="9449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При первом нарушении штраф от 1,00 до 5,00 тыс. рублей;</a:t>
            </a:r>
            <a:endParaRPr lang="ru-RU" sz="1400" b="0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 algn="l">
              <a:defRPr/>
            </a:pP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При повторном нарушении в течении года штраф от 10,00 до 100,00 тыс. рублей.</a:t>
            </a:r>
            <a:r>
              <a:rPr sz="1400">
                <a:solidFill>
                  <a:srgbClr val="205DE0"/>
                </a:solidFill>
                <a:latin typeface="Abyssinica SIL"/>
                <a:cs typeface="Abyssinica SIL"/>
              </a:rPr>
              <a:t> </a:t>
            </a:r>
            <a:endParaRPr lang="ru-RU" sz="1400" b="0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</p:txBody>
      </p:sp>
      <p:sp>
        <p:nvSpPr>
          <p:cNvPr id="1270770668" name="" hidden="0"/>
          <p:cNvSpPr txBox="1"/>
          <p:nvPr isPhoto="0" userDrawn="0"/>
        </p:nvSpPr>
        <p:spPr bwMode="auto">
          <a:xfrm flipH="0" flipV="0">
            <a:off x="60365" y="1387688"/>
            <a:ext cx="2377178" cy="912033"/>
          </a:xfrm>
          <a:prstGeom prst="flowChartAlternateProcess">
            <a:avLst/>
          </a:prstGeom>
          <a:noFill/>
          <a:ln w="12699">
            <a:noFill/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just">
              <a:defRPr/>
            </a:pP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Дисциплинарная ответственность</a:t>
            </a:r>
            <a:endParaRPr sz="1600" b="1">
              <a:solidFill>
                <a:srgbClr val="205DE0"/>
              </a:solidFill>
              <a:latin typeface="Abyssinica SIL"/>
              <a:cs typeface="Abyssinica SIL"/>
            </a:endParaRPr>
          </a:p>
          <a:p>
            <a:pPr algn="just">
              <a:defRPr/>
            </a:pPr>
            <a:r>
              <a:rPr sz="1600" b="1">
                <a:solidFill>
                  <a:srgbClr val="FF8800"/>
                </a:solidFill>
                <a:latin typeface="Abyssinica SIL"/>
                <a:cs typeface="Abyssinica SIL"/>
              </a:rPr>
              <a:t>(ст.192 ТК РФ)</a:t>
            </a:r>
            <a:endParaRPr sz="1600" b="1">
              <a:solidFill>
                <a:srgbClr val="FF8800"/>
              </a:solidFill>
              <a:latin typeface="Abyssinica SIL"/>
              <a:cs typeface="Abyssinica SIL"/>
            </a:endParaRPr>
          </a:p>
        </p:txBody>
      </p:sp>
      <p:sp>
        <p:nvSpPr>
          <p:cNvPr id="77685514" name="" hidden="0"/>
          <p:cNvSpPr txBox="1"/>
          <p:nvPr isPhoto="0" userDrawn="0"/>
        </p:nvSpPr>
        <p:spPr bwMode="auto">
          <a:xfrm flipH="0" flipV="0">
            <a:off x="2086359" y="1484970"/>
            <a:ext cx="4591363" cy="9449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1400" b="0" i="0" u="none" strike="noStrike" cap="none" spc="0">
                <a:solidFill>
                  <a:srgbClr val="205DE0"/>
                </a:solidFill>
                <a:latin typeface="Arial"/>
                <a:ea typeface="Arial"/>
                <a:cs typeface="Arial"/>
              </a:rPr>
              <a:t>К руководителю могут быть применены меры дисциплинарного взыскания (замечания, выговор), включая увольнение, если нарушение связано с его действиями или бездействие.</a:t>
            </a:r>
            <a:r>
              <a:rPr sz="1400">
                <a:solidFill>
                  <a:srgbClr val="205DE0"/>
                </a:solidFill>
              </a:rPr>
              <a:t> </a:t>
            </a:r>
            <a:endParaRPr sz="1400">
              <a:solidFill>
                <a:srgbClr val="205DE0"/>
              </a:solidFill>
            </a:endParaRPr>
          </a:p>
        </p:txBody>
      </p:sp>
      <p:sp>
        <p:nvSpPr>
          <p:cNvPr id="1114321767" name="" hidden="0"/>
          <p:cNvSpPr txBox="1"/>
          <p:nvPr isPhoto="0" userDrawn="0"/>
        </p:nvSpPr>
        <p:spPr bwMode="auto">
          <a:xfrm flipH="0" flipV="0">
            <a:off x="2463279" y="313689"/>
            <a:ext cx="2123469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306182368" name="" hidden="0"/>
          <p:cNvSpPr/>
          <p:nvPr isPhoto="0" userDrawn="0"/>
        </p:nvSpPr>
        <p:spPr bwMode="auto">
          <a:xfrm flipH="0" flipV="0">
            <a:off x="138349" y="1387688"/>
            <a:ext cx="6655060" cy="1042197"/>
          </a:xfrm>
          <a:prstGeom prst="flowChartAlternateProcess">
            <a:avLst/>
          </a:prstGeom>
          <a:noFill/>
          <a:ln w="12700" cap="flat" cmpd="sng" algn="ctr">
            <a:solidFill>
              <a:srgbClr val="205DE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157275" name="" hidden="0"/>
          <p:cNvSpPr txBox="1"/>
          <p:nvPr isPhoto="0" userDrawn="0"/>
        </p:nvSpPr>
        <p:spPr bwMode="auto">
          <a:xfrm flipH="0" flipV="0">
            <a:off x="122862" y="2565613"/>
            <a:ext cx="2303348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358285524" name="" hidden="0"/>
          <p:cNvSpPr txBox="1"/>
          <p:nvPr isPhoto="0" userDrawn="0"/>
        </p:nvSpPr>
        <p:spPr bwMode="auto">
          <a:xfrm flipH="0" flipV="0">
            <a:off x="166210" y="2565613"/>
            <a:ext cx="2165726" cy="8229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Материальная ответственность</a:t>
            </a:r>
            <a:endParaRPr lang="ru-RU" sz="1600" b="1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 algn="l">
              <a:defRPr/>
            </a:pPr>
            <a:r>
              <a:rPr lang="ru-RU" sz="1600" b="1" i="0" u="none" strike="noStrike" cap="none" spc="0">
                <a:solidFill>
                  <a:srgbClr val="FF8800"/>
                </a:solidFill>
                <a:latin typeface="Abyssinica SIL"/>
                <a:ea typeface="Abyssinica SIL"/>
                <a:cs typeface="Abyssinica SIL"/>
              </a:rPr>
              <a:t>(ст.236 ТК РФ)</a:t>
            </a:r>
            <a:r>
              <a:rPr sz="1600" b="1">
                <a:solidFill>
                  <a:srgbClr val="FF8800"/>
                </a:solidFill>
                <a:latin typeface="Abyssinica SIL"/>
                <a:cs typeface="Abyssinica SIL"/>
              </a:rPr>
              <a:t> </a:t>
            </a:r>
            <a:endParaRPr sz="16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1184150566" name="" hidden="0"/>
          <p:cNvSpPr/>
          <p:nvPr isPhoto="0" userDrawn="0"/>
        </p:nvSpPr>
        <p:spPr bwMode="auto">
          <a:xfrm flipH="0" flipV="0">
            <a:off x="126749" y="2470566"/>
            <a:ext cx="6655060" cy="1745790"/>
          </a:xfrm>
          <a:prstGeom prst="flowChartAlternateProcess">
            <a:avLst/>
          </a:prstGeom>
          <a:noFill/>
          <a:ln w="12700" cap="flat" cmpd="sng" algn="ctr">
            <a:solidFill>
              <a:srgbClr val="205DE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1471846" name="" hidden="0"/>
          <p:cNvSpPr txBox="1"/>
          <p:nvPr isPhoto="0" userDrawn="0"/>
        </p:nvSpPr>
        <p:spPr bwMode="auto">
          <a:xfrm flipH="0" flipV="0">
            <a:off x="2017449" y="2470565"/>
            <a:ext cx="4764359" cy="15849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Работодатель обязан выплатить работнику компенсацию за каждый день просрочки зарплаты. Размер компенсации составляет 1/150 ключевой ставки ЦБ РФ от суммы задолженности за каждый день задержки. Компенсация начисляется начиная со дня, следующего за установленным сроком выплаты, и до дня фактического погашения долга.</a:t>
            </a:r>
            <a:endParaRPr sz="1200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286174542" name="" hidden="0"/>
          <p:cNvSpPr/>
          <p:nvPr isPhoto="0" userDrawn="0"/>
        </p:nvSpPr>
        <p:spPr bwMode="auto">
          <a:xfrm flipH="0" flipV="0">
            <a:off x="116776" y="4273689"/>
            <a:ext cx="6655060" cy="1051757"/>
          </a:xfrm>
          <a:prstGeom prst="flowChartAlternateProcess">
            <a:avLst/>
          </a:prstGeom>
          <a:noFill/>
          <a:ln w="12700" cap="flat" cmpd="sng" algn="ctr">
            <a:solidFill>
              <a:srgbClr val="205DE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6533842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-167719" y="6830998"/>
            <a:ext cx="2395666" cy="2395666"/>
          </a:xfrm>
          <a:prstGeom prst="rect">
            <a:avLst/>
          </a:prstGeom>
        </p:spPr>
      </p:pic>
      <p:sp>
        <p:nvSpPr>
          <p:cNvPr id="595427272" name="" hidden="0"/>
          <p:cNvSpPr txBox="1"/>
          <p:nvPr isPhoto="0" userDrawn="0"/>
        </p:nvSpPr>
        <p:spPr bwMode="auto">
          <a:xfrm flipH="0" flipV="0">
            <a:off x="153397" y="4327110"/>
            <a:ext cx="2242278" cy="8229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Административная ответственность</a:t>
            </a:r>
            <a:endParaRPr lang="ru-RU" sz="1600" b="1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 algn="l">
              <a:defRPr/>
            </a:pPr>
            <a:r>
              <a:rPr lang="ru-RU" sz="1600" b="1" i="0" u="none" strike="noStrike" cap="none" spc="0">
                <a:solidFill>
                  <a:srgbClr val="FF8800"/>
                </a:solidFill>
                <a:latin typeface="Abyssinica SIL"/>
                <a:ea typeface="Abyssinica SIL"/>
                <a:cs typeface="Abyssinica SIL"/>
              </a:rPr>
              <a:t>(ст.5.27 КоАП РФ)</a:t>
            </a:r>
            <a:r>
              <a:rPr lang="ru-RU" sz="1600" b="1" i="0" u="none" strike="noStrike" cap="none" spc="0">
                <a:solidFill>
                  <a:srgbClr val="FF8800"/>
                </a:solidFill>
                <a:latin typeface="Abyssinica SIL"/>
                <a:ea typeface="Abyssinica SIL"/>
                <a:cs typeface="Abyssinica SIL"/>
              </a:rPr>
              <a:t> </a:t>
            </a:r>
            <a:endParaRPr sz="16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775560198" name="" hidden="0"/>
          <p:cNvSpPr txBox="1"/>
          <p:nvPr isPhoto="0" userDrawn="0"/>
        </p:nvSpPr>
        <p:spPr bwMode="auto">
          <a:xfrm flipH="0" flipV="0">
            <a:off x="181776" y="5599258"/>
            <a:ext cx="2241702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400269102" name="" hidden="0"/>
          <p:cNvSpPr/>
          <p:nvPr isPhoto="0" userDrawn="0"/>
        </p:nvSpPr>
        <p:spPr bwMode="auto">
          <a:xfrm flipH="0" flipV="0">
            <a:off x="125977" y="5402288"/>
            <a:ext cx="6655060" cy="4118918"/>
          </a:xfrm>
          <a:prstGeom prst="flowChartAlternateProcess">
            <a:avLst/>
          </a:prstGeom>
          <a:noFill/>
          <a:ln w="12700" cap="flat" cmpd="sng" algn="ctr">
            <a:solidFill>
              <a:srgbClr val="205DE0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422222" name="" hidden="0"/>
          <p:cNvSpPr txBox="1"/>
          <p:nvPr isPhoto="0" userDrawn="0"/>
        </p:nvSpPr>
        <p:spPr bwMode="auto">
          <a:xfrm flipH="0" flipV="0">
            <a:off x="1958929" y="5495769"/>
            <a:ext cx="4718937" cy="393195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При частичной невыплате</a:t>
            </a: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 зарплаты 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в течении 3 и более месяцев – штраф до 120,00 тыс. рублей, л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ишением права занимать определённые должности или заниматься определённой деятельностью на срок до 1 года, принудительными работами на срок до 2 лет или лишением свободы на срок до 1 года.</a:t>
            </a:r>
            <a:endParaRPr lang="ru-RU" sz="1400" b="0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>
              <a:defRPr/>
            </a:pP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Полная невыплата </a:t>
            </a: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зарплаты</a:t>
            </a: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 или выплата в размере ниже МРОТ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 в течение 2 и более месяцев — грозит штрафом от 100 000 до 500 000 рублей, принудительными работами на срок до 3 лет или лишением свободы на срок до 3 лет с возможным лишением права занимать определённые 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должности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.</a:t>
            </a:r>
            <a:endParaRPr lang="ru-RU" sz="1400" b="0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>
              <a:defRPr/>
            </a:pPr>
            <a:r>
              <a:rPr lang="ru-RU" sz="1400" b="0" i="1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Если невыплата повлекла тяжкие последствия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 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(например, смерть человека) — грозит штрафом от 200,00 до 500,00 тыс. рублей или лишением свободы на срок </a:t>
            </a:r>
            <a:r>
              <a:rPr lang="ru-RU" sz="1400" b="0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от 2 до 5 лет. </a:t>
            </a:r>
            <a:endParaRPr lang="ru-RU" sz="1400" b="0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</p:txBody>
      </p:sp>
      <p:sp>
        <p:nvSpPr>
          <p:cNvPr id="1314489025" name="" hidden="0"/>
          <p:cNvSpPr txBox="1"/>
          <p:nvPr isPhoto="0" userDrawn="0"/>
        </p:nvSpPr>
        <p:spPr bwMode="auto">
          <a:xfrm flipH="0" flipV="0">
            <a:off x="166210" y="5782156"/>
            <a:ext cx="2242241" cy="8229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Уголовная ответственность</a:t>
            </a:r>
            <a:endParaRPr lang="ru-RU" sz="1600" b="1" i="0" u="none" strike="noStrike" cap="none" spc="0">
              <a:solidFill>
                <a:srgbClr val="205DE0"/>
              </a:solidFill>
              <a:latin typeface="Abyssinica SIL"/>
              <a:ea typeface="Abyssinica SIL"/>
              <a:cs typeface="Abyssinica SIL"/>
            </a:endParaRPr>
          </a:p>
          <a:p>
            <a:pPr algn="l">
              <a:defRPr/>
            </a:pPr>
            <a:r>
              <a:rPr lang="ru-RU" sz="1600" b="1" i="0" u="none" strike="noStrike" cap="none" spc="0">
                <a:solidFill>
                  <a:srgbClr val="FF8800"/>
                </a:solidFill>
                <a:latin typeface="Abyssinica SIL"/>
                <a:ea typeface="Abyssinica SIL"/>
                <a:cs typeface="Abyssinica SIL"/>
              </a:rPr>
              <a:t>(ст.145.1 УК РФ)</a:t>
            </a: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 </a:t>
            </a: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byssinica SIL"/>
                <a:cs typeface="Abyssinica SIL"/>
              </a:rPr>
              <a:t> </a:t>
            </a:r>
            <a:endParaRPr sz="16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TM89080264</Template>
  <TotalTime>0</TotalTime>
  <Words>0</Words>
  <Application>Р7-Офис/7.3.0.0</Application>
  <DocSecurity>0</DocSecurity>
  <PresentationFormat>Произвольный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22</cp:revision>
  <dcterms:created xsi:type="dcterms:W3CDTF">2020-09-01T21:14:45Z</dcterms:created>
  <dcterms:modified xsi:type="dcterms:W3CDTF">2025-11-25T06:09:45Z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