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3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embedTrueTypeFonts="1" showSpecialPlsOnTitleSld="0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 /><Relationship Id="rId7" Type="http://schemas.openxmlformats.org/officeDocument/2006/relationships/tableStyles" Target="tableStyles.xml" /><Relationship Id="rId8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4409C304-D484-4AC5-A403-815F31E9963A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C5AA845-24B2-4523-A98E-7DE842FF479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261583AE-2470-4662-BFF7-91B487C91241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C5AA845-24B2-4523-A98E-7DE842FF479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6543673" y="365125"/>
            <a:ext cx="1971675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628650" y="365125"/>
            <a:ext cx="5800725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994F7165-AAAA-4AE7-9EC5-2F8F908B81EC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C5AA845-24B2-4523-A98E-7DE842FF479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0" type="obj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lIns="0" tIns="0" rIns="0" bIns="0"/>
          <a:lstStyle>
            <a:lvl1pPr>
              <a:defRPr sz="2400" b="1" i="0">
                <a:solidFill>
                  <a:srgbClr val="2A5A82"/>
                </a:solidFill>
                <a:latin typeface="Tahoma"/>
                <a:cs typeface="Tahoma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 hidden="0"/>
          <p:cNvSpPr>
            <a:spLocks noGrp="1"/>
          </p:cNvSpPr>
          <p:nvPr isPhoto="0" userDrawn="0">
            <p:ph type="ftr" sz="quarter" idx="5" hasCustomPrompt="0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 hidden="0"/>
          <p:cNvSpPr>
            <a:spLocks noGrp="1"/>
          </p:cNvSpPr>
          <p:nvPr isPhoto="0" userDrawn="0">
            <p:ph type="dt" sz="half" idx="6" hasCustomPrompt="0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5" name="Holder 5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/>
        <p:txBody>
          <a:bodyPr lIns="0" tIns="0" rIns="0" bIns="0"/>
          <a:lstStyle>
            <a:lvl1pPr>
              <a:defRPr sz="1400" b="0" i="0">
                <a:solidFill>
                  <a:srgbClr val="006A9E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  <a:defRPr/>
            </a:pPr>
            <a:fld id="{81D60167-4931-47E6-BA6A-407CBD079E47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2_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" name="Прямоугольник 101" hidden="0"/>
          <p:cNvSpPr/>
          <p:nvPr isPhoto="0"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C274C"/>
              </a:gs>
              <a:gs pos="30000">
                <a:srgbClr val="1C274C"/>
              </a:gs>
              <a:gs pos="62000">
                <a:srgbClr val="1C274C"/>
              </a:gs>
              <a:gs pos="100000">
                <a:srgbClr val="0E415E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013" tIns="32526" rIns="65013" bIns="32526" rtlCol="0" anchor="ctr"/>
          <a:lstStyle/>
          <a:p>
            <a:pPr algn="ctr">
              <a:defRPr/>
            </a:pPr>
            <a:endParaRPr lang="ru-RU" sz="13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D5CD03BB-B3A1-417E-86A9-C29E3608C463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C5AA845-24B2-4523-A98E-7DE842FF479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23887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623887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86A3B97-7131-4543-90B9-C5AA00FD2A85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C5AA845-24B2-4523-A98E-7DE842FF479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628650" y="1825625"/>
            <a:ext cx="38862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629149" y="1825625"/>
            <a:ext cx="38862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DCA2B06F-AADB-4420-83EB-CE58B25661E0}" type="datetime1">
              <a:rPr lang="ru-RU"/>
              <a:t/>
            </a:fld>
            <a:endParaRPr lang="ru-RU"/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C5AA845-24B2-4523-A98E-7DE842FF479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29841" y="365125"/>
            <a:ext cx="78867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629841" y="2505074"/>
            <a:ext cx="3868340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4629149" y="1681163"/>
            <a:ext cx="388739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4629149" y="2505074"/>
            <a:ext cx="3887390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203E70EC-7181-4701-B86A-6EA89D0B035A}" type="datetime1">
              <a:rPr lang="ru-RU"/>
              <a:t/>
            </a:fld>
            <a:endParaRPr lang="ru-RU"/>
          </a:p>
        </p:txBody>
      </p:sp>
      <p:sp>
        <p:nvSpPr>
          <p:cNvPr id="8" name="Нижний колонтитул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C5AA845-24B2-4523-A98E-7DE842FF479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70F1648C-B344-4BB2-A27B-2721DFB669C6}" type="datetime1">
              <a:rPr lang="ru-RU"/>
              <a:t/>
            </a:fld>
            <a:endParaRPr lang="ru-RU"/>
          </a:p>
        </p:txBody>
      </p:sp>
      <p:sp>
        <p:nvSpPr>
          <p:cNvPr id="4" name="Нижний колонтитул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C5AA845-24B2-4523-A98E-7DE842FF479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FACEAF37-BB76-4D0C-B59B-F59068537B7B}" type="datetime1">
              <a:rPr lang="ru-RU"/>
              <a:t/>
            </a:fld>
            <a:endParaRPr lang="ru-RU"/>
          </a:p>
        </p:txBody>
      </p:sp>
      <p:sp>
        <p:nvSpPr>
          <p:cNvPr id="3" name="Нижний колонтитул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C5AA845-24B2-4523-A98E-7DE842FF479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29841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3887390" y="987425"/>
            <a:ext cx="462914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629841" y="2057400"/>
            <a:ext cx="294917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D3812874-5DA2-4D44-AC8F-249B005628D2}" type="datetime1">
              <a:rPr lang="ru-RU"/>
              <a:t/>
            </a:fld>
            <a:endParaRPr lang="ru-RU"/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C5AA845-24B2-4523-A98E-7DE842FF479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29841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 hidden="0"/>
          <p:cNvSpPr>
            <a:spLocks noGrp="1"/>
          </p:cNvSpPr>
          <p:nvPr isPhoto="0" userDrawn="0">
            <p:ph type="pic" idx="1" hasCustomPrompt="0"/>
          </p:nvPr>
        </p:nvSpPr>
        <p:spPr bwMode="auto">
          <a:xfrm>
            <a:off x="3887390" y="987425"/>
            <a:ext cx="4629149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629841" y="2057400"/>
            <a:ext cx="294917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68379C02-483E-4391-901B-347B11579A97}" type="datetime1">
              <a:rPr lang="ru-RU"/>
              <a:t/>
            </a:fld>
            <a:endParaRPr lang="ru-RU"/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7C5AA845-24B2-4523-A98E-7DE842FF479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2F0769B-2F26-418B-AEC1-E65E6F7878A0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5AA845-24B2-4523-A98E-7DE842FF479D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dt="0" ftr="0" hdr="0" sldNum="1"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gradFill>
          <a:gsLst>
            <a:gs pos="0">
              <a:schemeClr val="accent1"/>
            </a:gs>
            <a:gs pos="64000">
              <a:srgbClr val="FFFFFF"/>
            </a:gs>
          </a:gsLst>
          <a:lin ang="108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37140496" name="Holder 2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 flipH="0" flipV="0">
            <a:off x="628648" y="103654"/>
            <a:ext cx="8441827" cy="923551"/>
          </a:xfrm>
        </p:spPr>
        <p:txBody>
          <a:bodyPr lIns="0" tIns="0" rIns="0" bIns="0"/>
          <a:lstStyle>
            <a:lvl1pPr>
              <a:defRPr sz="2400" b="1" i="0">
                <a:solidFill>
                  <a:srgbClr val="2A5A82"/>
                </a:solidFill>
                <a:latin typeface="Tahoma"/>
                <a:cs typeface="Tahoma"/>
              </a:defRPr>
            </a:lvl1pPr>
          </a:lstStyle>
          <a:p>
            <a:pPr algn="l">
              <a:defRPr/>
            </a:pPr>
            <a:r>
              <a:rPr sz="2600">
                <a:solidFill>
                  <a:schemeClr val="accent2">
                    <a:lumMod val="75000"/>
                  </a:schemeClr>
                </a:solidFill>
              </a:rPr>
              <a:t>Что делать если </a:t>
            </a:r>
            <a:r>
              <a:rPr sz="2600">
                <a:solidFill>
                  <a:schemeClr val="accent2">
                    <a:lumMod val="75000"/>
                  </a:schemeClr>
                </a:solidFill>
              </a:rPr>
              <a:t>задерживают зарплату?</a:t>
            </a:r>
            <a:r>
              <a:rPr sz="2600"/>
              <a:t>   </a:t>
            </a:r>
            <a:r>
              <a:rPr/>
              <a:t>               </a:t>
            </a:r>
            <a:r>
              <a:rPr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733468763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marL="0" indent="0">
              <a:buFont typeface="Arial"/>
              <a:buNone/>
              <a:defRPr/>
            </a:pPr>
            <a:br>
              <a:rPr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endParaRPr/>
          </a:p>
        </p:txBody>
      </p:sp>
      <p:grpSp>
        <p:nvGrpSpPr>
          <p:cNvPr id="628684189" name="" hidden="0"/>
          <p:cNvGrpSpPr/>
          <p:nvPr isPhoto="0" userDrawn="0"/>
        </p:nvGrpSpPr>
        <p:grpSpPr bwMode="auto">
          <a:xfrm flipH="0" flipV="0">
            <a:off x="167299" y="961837"/>
            <a:ext cx="8767699" cy="5759632"/>
            <a:chOff x="0" y="0"/>
            <a:chExt cx="8767699" cy="5759632"/>
          </a:xfrm>
        </p:grpSpPr>
        <p:sp>
          <p:nvSpPr>
            <p:cNvPr id="331362044" name="" hidden="0"/>
            <p:cNvSpPr/>
            <p:nvPr isPhoto="0" userDrawn="0"/>
          </p:nvSpPr>
          <p:spPr bwMode="auto">
            <a:xfrm flipH="0" flipV="0">
              <a:off x="0" y="0"/>
              <a:ext cx="5022178" cy="5759632"/>
            </a:xfrm>
            <a:prstGeom prst="flowChartAlternateProcess">
              <a:avLst/>
            </a:prstGeom>
            <a:solidFill>
              <a:schemeClr val="bg1"/>
            </a:solidFill>
            <a:ln w="12700" cap="flat" cmpd="sng" algn="ctr">
              <a:noFill/>
              <a:prstDash val="sysDot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 algn="l">
                <a:defRPr/>
              </a:pPr>
              <a:r>
                <a:rPr lang="ru-RU" sz="1800" b="1" i="0" u="none" strike="noStrike" cap="none" spc="0">
                  <a:solidFill>
                    <a:schemeClr val="accent2">
                      <a:lumMod val="75000"/>
                    </a:schemeClr>
                  </a:solidFill>
                  <a:latin typeface="Tempora LGC Uni"/>
                  <a:ea typeface="Tempora LGC Uni"/>
                  <a:cs typeface="Tempora LGC Uni"/>
                </a:rPr>
                <a:t>1.</a:t>
              </a:r>
              <a:r>
                <a:rPr lang="ru-RU" sz="1800" b="1" i="0" u="none" strike="noStrike" cap="none" spc="0">
                  <a:solidFill>
                    <a:srgbClr val="2A5A82"/>
                  </a:solidFill>
                  <a:latin typeface="Tempora LGC Uni"/>
                  <a:ea typeface="Tempora LGC Uni"/>
                  <a:cs typeface="Tempora LGC Uni"/>
                </a:rPr>
                <a:t> </a:t>
              </a:r>
              <a:r>
                <a:rPr lang="ru-RU" sz="1800" b="1" i="0" u="none" strike="noStrike" cap="none" spc="0">
                  <a:solidFill>
                    <a:srgbClr val="2A5A82"/>
                  </a:solidFill>
                  <a:latin typeface="Tempora LGC Uni"/>
                  <a:ea typeface="Tempora LGC Uni"/>
                  <a:cs typeface="Tempora LGC Uni"/>
                </a:rPr>
                <a:t>Убедиться, что зарплату действительно задержали.</a:t>
              </a:r>
              <a:endParaRPr lang="ru-RU" sz="1800" b="1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endParaRPr>
            </a:p>
            <a:p>
              <a:pPr algn="l">
                <a:defRPr/>
              </a:pPr>
              <a:r>
                <a:rPr lang="ru-RU" sz="1400" b="0" i="0" u="none" strike="noStrike" cap="none" spc="0">
                  <a:solidFill>
                    <a:srgbClr val="2A5A82"/>
                  </a:solidFill>
                  <a:latin typeface="Tempora LGC Uni"/>
                  <a:ea typeface="Tempora LGC Uni"/>
                  <a:cs typeface="Tempora LGC Uni"/>
                </a:rPr>
                <a:t>Конкретная дата выплаты заработной платы устанавливается правилами внутреннего трудового распорядка, коллективным договором или трудовым договором </a:t>
              </a:r>
              <a:r>
                <a:rPr lang="ru-RU" sz="1400" b="0" i="1" u="none" strike="noStrike" cap="none" spc="0">
                  <a:solidFill>
                    <a:srgbClr val="2A5A82"/>
                  </a:solidFill>
                  <a:latin typeface="Tempora LGC Uni"/>
                  <a:ea typeface="Tempora LGC Uni"/>
                  <a:cs typeface="Tempora LGC Uni"/>
                </a:rPr>
                <a:t>не позднее 15 календарных дней</a:t>
              </a:r>
              <a:r>
                <a:rPr lang="ru-RU" sz="1400" b="0" i="0" u="none" strike="noStrike" cap="none" spc="0">
                  <a:solidFill>
                    <a:srgbClr val="2A5A82"/>
                  </a:solidFill>
                  <a:latin typeface="Tempora LGC Uni"/>
                  <a:ea typeface="Tempora LGC Uni"/>
                  <a:cs typeface="Tempora LGC Uni"/>
                </a:rPr>
                <a:t> со дня окончания периода, за который она начислена.</a:t>
              </a:r>
              <a:endParaRPr sz="14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endParaRPr>
            </a:p>
            <a:p>
              <a:pPr>
                <a:defRPr/>
              </a:pPr>
              <a:endParaRPr lang="ru-RU" sz="14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endParaRPr>
            </a:p>
            <a:p>
              <a:pPr>
                <a:defRPr/>
              </a:pPr>
              <a:r>
                <a:rPr lang="ru-RU" sz="1800" b="1" i="0" u="none" strike="noStrike" cap="none" spc="0">
                  <a:solidFill>
                    <a:schemeClr val="accent2">
                      <a:lumMod val="75000"/>
                    </a:schemeClr>
                  </a:solidFill>
                  <a:latin typeface="Tempora LGC Uni"/>
                  <a:cs typeface="Tempora LGC Uni"/>
                </a:rPr>
                <a:t>2. </a:t>
              </a:r>
              <a:r>
                <a:rPr lang="ru-RU" sz="1800" b="1" i="0" u="none" strike="noStrike" cap="none" spc="0">
                  <a:solidFill>
                    <a:srgbClr val="2A5A82"/>
                  </a:solidFill>
                  <a:latin typeface="Tempora LGC Uni"/>
                  <a:cs typeface="Tempora LGC Uni"/>
                </a:rPr>
                <a:t>Обратиться к работодателю.  </a:t>
              </a:r>
              <a:r>
                <a:rPr lang="ru-RU" sz="1400" b="0" i="0" u="none" strike="noStrike" cap="none" spc="0">
                  <a:solidFill>
                    <a:srgbClr val="2A5A82"/>
                  </a:solidFill>
                  <a:latin typeface="Tempora LGC Uni"/>
                  <a:ea typeface="Tempora LGC Uni"/>
                  <a:cs typeface="Tempora LGC Uni"/>
                </a:rPr>
                <a:t>Направить работодателю официальное </a:t>
              </a:r>
              <a:r>
                <a:rPr lang="ru-RU" sz="1400" b="0" i="1" u="none" strike="noStrike" cap="none" spc="0">
                  <a:solidFill>
                    <a:srgbClr val="2A5A82"/>
                  </a:solidFill>
                  <a:latin typeface="Tempora LGC Uni"/>
                  <a:ea typeface="Tempora LGC Uni"/>
                  <a:cs typeface="Tempora LGC Uni"/>
                </a:rPr>
                <a:t>письменное требование</a:t>
              </a:r>
              <a:r>
                <a:rPr lang="ru-RU" sz="1400" b="0" i="0" u="none" strike="noStrike" cap="none" spc="0">
                  <a:solidFill>
                    <a:srgbClr val="2A5A82"/>
                  </a:solidFill>
                  <a:latin typeface="Tempora LGC Uni"/>
                  <a:ea typeface="Tempora LGC Uni"/>
                  <a:cs typeface="Tempora LGC Uni"/>
                </a:rPr>
                <a:t> выплатить зарплату</a:t>
              </a:r>
              <a:r>
                <a:rPr lang="ru-RU" sz="1400" b="0" i="0" u="none" strike="noStrike" cap="none" spc="0">
                  <a:solidFill>
                    <a:srgbClr val="2A5A82"/>
                  </a:solidFill>
                  <a:latin typeface="Tempora LGC Uni"/>
                  <a:ea typeface="Tempora LGC Uni"/>
                  <a:cs typeface="Tempora LGC Uni"/>
                </a:rPr>
                <a:t>. Указать </a:t>
              </a:r>
              <a:r>
                <a:rPr lang="ru-RU" sz="1400" b="0" i="0" u="none" strike="noStrike" cap="none" spc="0">
                  <a:solidFill>
                    <a:srgbClr val="2A5A82"/>
                  </a:solidFill>
                  <a:latin typeface="Tempora LGC Uni"/>
                  <a:ea typeface="Tempora LGC Uni"/>
                  <a:cs typeface="Tempora LGC Uni"/>
                </a:rPr>
                <a:t>период, за который не была выплачена заработная плата</a:t>
              </a:r>
              <a:r>
                <a:rPr lang="ru-RU" sz="1400" b="0" i="0" u="none" strike="noStrike" cap="none" spc="0">
                  <a:solidFill>
                    <a:srgbClr val="2A5A82"/>
                  </a:solidFill>
                  <a:latin typeface="Tempora LGC Uni"/>
                  <a:ea typeface="Tempora LGC Uni"/>
                  <a:cs typeface="Tempora LGC Uni"/>
                </a:rPr>
                <a:t>, </a:t>
              </a:r>
              <a:r>
                <a:rPr lang="ru-RU" sz="1400" b="0" i="0" u="none" strike="noStrike" cap="none" spc="0">
                  <a:solidFill>
                    <a:srgbClr val="2A5A82"/>
                  </a:solidFill>
                  <a:latin typeface="Tempora LGC Uni"/>
                  <a:ea typeface="Tempora LGC Uni"/>
                  <a:cs typeface="Tempora LGC Uni"/>
                </a:rPr>
                <a:t>сумму долга, </a:t>
              </a:r>
              <a:r>
                <a:rPr lang="ru-RU" sz="1400" b="0" i="0" u="none" strike="noStrike" cap="none" spc="0">
                  <a:solidFill>
                    <a:srgbClr val="2A5A82"/>
                  </a:solidFill>
                  <a:latin typeface="Tempora LGC Uni"/>
                  <a:ea typeface="Tempora LGC Uni"/>
                  <a:cs typeface="Tempora LGC Uni"/>
                </a:rPr>
                <a:t>просьбу выплатить зарплату до конкретной даты</a:t>
              </a:r>
              <a:r>
                <a:rPr lang="ru-RU" sz="1400" b="0" i="0" u="none" strike="noStrike" cap="none" spc="0">
                  <a:solidFill>
                    <a:srgbClr val="2A5A82"/>
                  </a:solidFill>
                  <a:latin typeface="Tempora LGC Uni"/>
                  <a:ea typeface="Tempora LGC Uni"/>
                  <a:cs typeface="Tempora LGC Uni"/>
                </a:rPr>
                <a:t>.</a:t>
              </a:r>
              <a:endParaRPr lang="ru-RU" sz="14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endParaRPr>
            </a:p>
            <a:p>
              <a:pPr>
                <a:defRPr/>
              </a:pPr>
              <a:endParaRPr lang="ru-RU" sz="1800" b="0" i="0" u="none" strike="noStrike" cap="none" spc="0">
                <a:solidFill>
                  <a:srgbClr val="2A5A82"/>
                </a:solidFill>
                <a:latin typeface="Tempora LGC Uni"/>
                <a:cs typeface="Tempora LGC Uni"/>
              </a:endParaRPr>
            </a:p>
            <a:p>
              <a:pPr>
                <a:defRPr/>
              </a:pPr>
              <a:r>
                <a:rPr lang="ru-RU" sz="1800" b="1" i="0" u="none" strike="noStrike" cap="none" spc="0">
                  <a:solidFill>
                    <a:schemeClr val="accent2">
                      <a:lumMod val="75000"/>
                    </a:schemeClr>
                  </a:solidFill>
                  <a:latin typeface="Tempora LGC Uni"/>
                  <a:ea typeface="Tempora LGC Uni"/>
                  <a:cs typeface="Tempora LGC Uni"/>
                </a:rPr>
                <a:t>3</a:t>
              </a:r>
              <a:r>
                <a:rPr lang="ru-RU" sz="1800" b="0" i="0" u="none" strike="noStrike" cap="none" spc="0">
                  <a:solidFill>
                    <a:schemeClr val="accent2">
                      <a:lumMod val="75000"/>
                    </a:schemeClr>
                  </a:solidFill>
                  <a:latin typeface="Tempora LGC Uni"/>
                  <a:ea typeface="Liberation Sans"/>
                  <a:cs typeface="Tempora LGC Uni"/>
                </a:rPr>
                <a:t>.</a:t>
              </a:r>
              <a:r>
                <a:rPr lang="ru-RU" sz="1800" b="1" i="0" u="none" strike="noStrike" cap="none" spc="0">
                  <a:solidFill>
                    <a:schemeClr val="accent2">
                      <a:lumMod val="75000"/>
                    </a:schemeClr>
                  </a:solidFill>
                  <a:latin typeface="Tempora LGC Uni"/>
                  <a:cs typeface="Tempora LGC Uni"/>
                </a:rPr>
                <a:t> </a:t>
              </a:r>
              <a:r>
                <a:rPr lang="ru-RU" sz="1800" b="1" i="0" u="none" strike="noStrike" cap="none" spc="0">
                  <a:solidFill>
                    <a:srgbClr val="2A5A82"/>
                  </a:solidFill>
                  <a:latin typeface="Tempora LGC Uni"/>
                  <a:cs typeface="Tempora LGC Uni"/>
                </a:rPr>
                <a:t>О</a:t>
              </a:r>
              <a:r>
                <a:rPr lang="ru-RU" sz="1800" b="1" i="0" u="none" strike="noStrike" cap="none" spc="0">
                  <a:solidFill>
                    <a:srgbClr val="2A5A82"/>
                  </a:solidFill>
                  <a:latin typeface="Tempora LGC Uni"/>
                  <a:cs typeface="Tempora LGC Uni"/>
                </a:rPr>
                <a:t>братиться в государственные органы.</a:t>
              </a:r>
              <a:endParaRPr lang="ru-RU" sz="1800" b="1" i="0" u="none" strike="noStrike" cap="none" spc="0">
                <a:solidFill>
                  <a:srgbClr val="2A5A82"/>
                </a:solidFill>
                <a:latin typeface="Tempora LGC Uni"/>
                <a:cs typeface="Tempora LGC Uni"/>
              </a:endParaRPr>
            </a:p>
            <a:p>
              <a:pPr>
                <a:defRPr/>
              </a:pPr>
              <a:r>
                <a:rPr lang="ru-RU" sz="1400" b="0" i="0" u="none" strike="noStrike" cap="none" spc="0">
                  <a:solidFill>
                    <a:srgbClr val="2A5A82"/>
                  </a:solidFill>
                  <a:latin typeface="Tempora LGC Uni"/>
                  <a:cs typeface="Tempora LGC Uni"/>
                </a:rPr>
                <a:t>Если работодатель игнорирует ваши требования подайте жалобу в </a:t>
              </a:r>
              <a:r>
                <a:rPr lang="ru-RU" sz="1400" b="0" i="1" u="none" strike="noStrike" cap="none" spc="0">
                  <a:solidFill>
                    <a:srgbClr val="2A5A82"/>
                  </a:solidFill>
                  <a:latin typeface="Tempora LGC Uni"/>
                  <a:cs typeface="Tempora LGC Uni"/>
                </a:rPr>
                <a:t>трудовую инспекцию</a:t>
              </a:r>
              <a:r>
                <a:rPr lang="ru-RU" sz="1400" b="0" i="0" u="none" strike="noStrike" cap="none" spc="0">
                  <a:solidFill>
                    <a:srgbClr val="2A5A82"/>
                  </a:solidFill>
                  <a:latin typeface="Tempora LGC Uni"/>
                  <a:cs typeface="Tempora LGC Uni"/>
                </a:rPr>
                <a:t> или </a:t>
              </a:r>
              <a:r>
                <a:rPr lang="ru-RU" sz="1400" b="0" i="1" u="none" strike="noStrike" cap="none" spc="0">
                  <a:solidFill>
                    <a:srgbClr val="2A5A82"/>
                  </a:solidFill>
                  <a:latin typeface="Tempora LGC Uni"/>
                  <a:cs typeface="Tempora LGC Uni"/>
                </a:rPr>
                <a:t>прокуратуру</a:t>
              </a:r>
              <a:r>
                <a:rPr lang="ru-RU" sz="1400" b="0" i="0" u="none" strike="noStrike" cap="none" spc="0">
                  <a:solidFill>
                    <a:srgbClr val="2A5A82"/>
                  </a:solidFill>
                  <a:latin typeface="Tempora LGC Uni"/>
                  <a:cs typeface="Tempora LGC Uni"/>
                </a:rPr>
                <a:t>. Можете обратиться в </a:t>
              </a:r>
              <a:r>
                <a:rPr lang="ru-RU" sz="1400" b="0" i="0" u="none" strike="noStrike" cap="none" spc="0">
                  <a:solidFill>
                    <a:srgbClr val="2A5A82"/>
                  </a:solidFill>
                  <a:latin typeface="Tempora LGC Uni"/>
                  <a:ea typeface="Tempora LGC Uni"/>
                  <a:cs typeface="Tempora LGC Uni"/>
                </a:rPr>
                <a:t>межведомственную комиссию Оренбургской области по противодействию формированию просроченной задолженности по заработной плате</a:t>
              </a:r>
              <a:r>
                <a:rPr lang="ru-RU" sz="1400" b="0" i="0" u="none" strike="noStrike" cap="none" spc="0">
                  <a:solidFill>
                    <a:srgbClr val="2A5A82"/>
                  </a:solidFill>
                  <a:latin typeface="Tempora LGC Uni"/>
                  <a:cs typeface="Tempora LGC Uni"/>
                </a:rPr>
                <a:t>.</a:t>
              </a:r>
              <a:endParaRPr lang="ru-RU" sz="1400" b="0" i="0" u="none" strike="noStrike" cap="none" spc="0">
                <a:solidFill>
                  <a:srgbClr val="2A5A82"/>
                </a:solidFill>
                <a:latin typeface="Tempora LGC Uni"/>
                <a:cs typeface="Tempora LGC Uni"/>
              </a:endParaRPr>
            </a:p>
            <a:p>
              <a:pPr>
                <a:defRPr/>
              </a:pPr>
              <a:endParaRPr sz="1400" b="0" i="0" u="none" strike="noStrike" cap="none" spc="0">
                <a:solidFill>
                  <a:srgbClr val="2A5A82"/>
                </a:solidFill>
                <a:latin typeface="Tempora LGC Uni"/>
                <a:cs typeface="Tempora LGC Uni"/>
              </a:endParaRPr>
            </a:p>
          </p:txBody>
        </p:sp>
        <p:pic>
          <p:nvPicPr>
            <p:cNvPr id="1225427317" name="" hidden="0"/>
            <p:cNvPicPr>
              <a:picLocks noChangeAspect="1"/>
            </p:cNvPicPr>
            <p:nvPr isPhoto="0" userDrawn="0"/>
          </p:nvPicPr>
          <p:blipFill>
            <a:blip r:embed="rId2"/>
            <a:stretch/>
          </p:blipFill>
          <p:spPr bwMode="auto">
            <a:xfrm flipH="0" flipV="0">
              <a:off x="4286867" y="2879816"/>
              <a:ext cx="538540" cy="464708"/>
            </a:xfrm>
            <a:prstGeom prst="rect">
              <a:avLst/>
            </a:prstGeom>
          </p:spPr>
        </p:pic>
        <p:pic>
          <p:nvPicPr>
            <p:cNvPr id="635971036" name="" hidden="0"/>
            <p:cNvPicPr>
              <a:picLocks noChangeAspect="1"/>
            </p:cNvPicPr>
            <p:nvPr isPhoto="0" userDrawn="0"/>
          </p:nvPicPr>
          <p:blipFill>
            <a:blip r:embed="rId3"/>
            <a:stretch/>
          </p:blipFill>
          <p:spPr bwMode="auto">
            <a:xfrm flipH="0" flipV="0">
              <a:off x="4254288" y="4345306"/>
              <a:ext cx="482924" cy="416718"/>
            </a:xfrm>
            <a:prstGeom prst="rect">
              <a:avLst/>
            </a:prstGeom>
          </p:spPr>
        </p:pic>
        <p:pic>
          <p:nvPicPr>
            <p:cNvPr id="38720395" name="" hidden="0"/>
            <p:cNvPicPr>
              <a:picLocks noChangeAspect="1"/>
            </p:cNvPicPr>
            <p:nvPr isPhoto="0" userDrawn="0"/>
          </p:nvPicPr>
          <p:blipFill>
            <a:blip r:embed="rId4"/>
            <a:stretch/>
          </p:blipFill>
          <p:spPr bwMode="auto">
            <a:xfrm flipH="0" flipV="0">
              <a:off x="8175456" y="1131246"/>
              <a:ext cx="592242" cy="511048"/>
            </a:xfrm>
            <a:prstGeom prst="rect">
              <a:avLst/>
            </a:prstGeom>
          </p:spPr>
        </p:pic>
        <p:pic>
          <p:nvPicPr>
            <p:cNvPr id="998782494" name="" hidden="0"/>
            <p:cNvPicPr>
              <a:picLocks noChangeAspect="1"/>
            </p:cNvPicPr>
            <p:nvPr isPhoto="0" userDrawn="0"/>
          </p:nvPicPr>
          <p:blipFill>
            <a:blip r:embed="rId5"/>
            <a:stretch/>
          </p:blipFill>
          <p:spPr bwMode="auto">
            <a:xfrm flipH="0" flipV="0">
              <a:off x="4020388" y="264696"/>
              <a:ext cx="558425" cy="481867"/>
            </a:xfrm>
            <a:prstGeom prst="rect">
              <a:avLst/>
            </a:prstGeom>
          </p:spPr>
        </p:pic>
      </p:grpSp>
      <p:sp>
        <p:nvSpPr>
          <p:cNvPr id="1635128053" name="" hidden="0"/>
          <p:cNvSpPr/>
          <p:nvPr isPhoto="0" userDrawn="0"/>
        </p:nvSpPr>
        <p:spPr bwMode="auto">
          <a:xfrm flipH="0" flipV="0">
            <a:off x="5339831" y="4550832"/>
            <a:ext cx="3624791" cy="2117721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/>
          </a:p>
        </p:txBody>
      </p:sp>
      <p:sp>
        <p:nvSpPr>
          <p:cNvPr id="615890974" name="" hidden="0"/>
          <p:cNvSpPr txBox="1"/>
          <p:nvPr isPhoto="0" userDrawn="0"/>
        </p:nvSpPr>
        <p:spPr bwMode="auto">
          <a:xfrm flipH="0" flipV="0">
            <a:off x="5520557" y="4655307"/>
            <a:ext cx="3263410" cy="2013246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ru-RU" sz="18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Вы имеете право</a:t>
            </a:r>
            <a:r>
              <a:rPr lang="ru-RU" sz="1800" b="1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 приостановить работу</a:t>
            </a:r>
            <a:r>
              <a:rPr lang="ru-RU" sz="18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 если выплата задерживается более чем на 15 дней. Обязательно письменно уведомите работодателя </a:t>
            </a:r>
            <a:endParaRPr lang="ru-RU" sz="1800" b="0" i="0" u="none" strike="noStrike" cap="none" spc="0">
              <a:solidFill>
                <a:srgbClr val="2A5A82"/>
              </a:solidFill>
              <a:latin typeface="Tempora LGC Uni"/>
              <a:ea typeface="Tempora LGC Uni"/>
              <a:cs typeface="Tempora LGC Uni"/>
            </a:endParaRPr>
          </a:p>
          <a:p>
            <a:pPr algn="ctr">
              <a:defRPr/>
            </a:pPr>
            <a:r>
              <a:rPr lang="ru-RU" sz="18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о своем решении.</a:t>
            </a:r>
            <a:r>
              <a:rPr lang="ru-RU" sz="18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 </a:t>
            </a:r>
            <a:endParaRPr/>
          </a:p>
        </p:txBody>
      </p:sp>
      <p:sp>
        <p:nvSpPr>
          <p:cNvPr id="385907098" name="" hidden="0"/>
          <p:cNvSpPr txBox="1"/>
          <p:nvPr isPhoto="0" userDrawn="0"/>
        </p:nvSpPr>
        <p:spPr bwMode="auto">
          <a:xfrm flipH="0" flipV="0">
            <a:off x="5248472" y="1109327"/>
            <a:ext cx="3214100" cy="143259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lang="ru-RU" sz="1800" b="1" i="0" u="none" strike="noStrike" cap="none" spc="0">
                <a:solidFill>
                  <a:schemeClr val="accent2">
                    <a:lumMod val="75000"/>
                  </a:schemeClr>
                </a:solidFill>
                <a:latin typeface="Tempora LGC Uni"/>
                <a:ea typeface="Tempora LGC Uni"/>
                <a:cs typeface="Tempora LGC Uni"/>
              </a:rPr>
              <a:t>4.</a:t>
            </a:r>
            <a:r>
              <a:rPr lang="ru-RU" sz="1800" b="1" i="0" u="none" strike="noStrike" cap="none" spc="0">
                <a:solidFill>
                  <a:schemeClr val="accent2">
                    <a:lumMod val="75000"/>
                  </a:schemeClr>
                </a:solidFill>
                <a:latin typeface="Tempora LGC Uni"/>
                <a:ea typeface="Tempora LGC Uni"/>
                <a:cs typeface="Tempora LGC Uni"/>
              </a:rPr>
              <a:t> </a:t>
            </a:r>
            <a:r>
              <a:rPr lang="ru-RU" sz="1800" b="1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Обратиться в суд.</a:t>
            </a:r>
            <a:endParaRPr lang="ru-RU" sz="1400" b="0" i="0" u="none" strike="noStrike" cap="none" spc="0">
              <a:solidFill>
                <a:srgbClr val="2A5A82"/>
              </a:solidFill>
              <a:latin typeface="Tempora LGC Uni"/>
              <a:ea typeface="Tempora LGC Uni"/>
              <a:cs typeface="Tempora LGC Uni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В случае если предыдущие шаги не помогли, можно подать исковое заявление в суд и обязать работодателя </a:t>
            </a:r>
            <a:endParaRPr lang="ru-RU" sz="1400" b="0" i="0" u="none" strike="noStrike" cap="none" spc="0">
              <a:solidFill>
                <a:srgbClr val="2A5A82"/>
              </a:solidFill>
              <a:latin typeface="Tempora LGC Uni"/>
              <a:ea typeface="Tempora LGC Uni"/>
              <a:cs typeface="Tempora LGC Uni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выплатить компенсацию </a:t>
            </a:r>
            <a:endParaRPr lang="ru-RU" sz="1400" b="0" i="0" u="none" strike="noStrike" cap="none" spc="0">
              <a:solidFill>
                <a:srgbClr val="2A5A82"/>
              </a:solidFill>
              <a:latin typeface="Tempora LGC Uni"/>
              <a:ea typeface="Tempora LGC Uni"/>
              <a:cs typeface="Tempora LGC Uni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за задержку.</a:t>
            </a:r>
            <a:endParaRPr/>
          </a:p>
        </p:txBody>
      </p:sp>
      <p:cxnSp>
        <p:nvCxnSpPr>
          <p:cNvPr id="1031735219" name="Прямая соединительная линия 64" hidden="0"/>
          <p:cNvCxnSpPr>
            <a:cxnSpLocks/>
          </p:cNvCxnSpPr>
          <p:nvPr isPhoto="0" userDrawn="0"/>
        </p:nvCxnSpPr>
        <p:spPr bwMode="auto">
          <a:xfrm flipH="0" flipV="1">
            <a:off x="535432" y="2975898"/>
            <a:ext cx="4457275" cy="0"/>
          </a:xfrm>
          <a:prstGeom prst="line">
            <a:avLst/>
          </a:prstGeom>
          <a:ln w="19050" cap="flat" cmpd="sng" algn="ctr">
            <a:solidFill>
              <a:schemeClr val="accent2">
                <a:lumMod val="74901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4953137" name="Прямая соединительная линия 64" hidden="0"/>
          <p:cNvCxnSpPr>
            <a:cxnSpLocks/>
          </p:cNvCxnSpPr>
          <p:nvPr isPhoto="0" userDrawn="0"/>
        </p:nvCxnSpPr>
        <p:spPr bwMode="auto">
          <a:xfrm flipH="0" flipV="1">
            <a:off x="628648" y="4352154"/>
            <a:ext cx="4275865" cy="0"/>
          </a:xfrm>
          <a:prstGeom prst="line">
            <a:avLst/>
          </a:prstGeom>
          <a:ln w="19050" cap="flat" cmpd="sng" algn="ctr">
            <a:solidFill>
              <a:schemeClr val="accent2">
                <a:lumMod val="74901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0940631" name="" hidden="0"/>
          <p:cNvSpPr txBox="1"/>
          <p:nvPr isPhoto="0" userDrawn="0"/>
        </p:nvSpPr>
        <p:spPr bwMode="auto">
          <a:xfrm flipH="0" flipV="0">
            <a:off x="5248472" y="2704937"/>
            <a:ext cx="3346063" cy="170691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lang="ru-RU" sz="1800" b="1" i="0" u="none" strike="noStrike" cap="none" spc="0">
                <a:solidFill>
                  <a:schemeClr val="accent2">
                    <a:lumMod val="75000"/>
                  </a:schemeClr>
                </a:solidFill>
                <a:latin typeface="Tempora LGC Uni"/>
                <a:ea typeface="Tempora LGC Uni"/>
                <a:cs typeface="Tempora LGC Uni"/>
              </a:rPr>
              <a:t>5.</a:t>
            </a:r>
            <a:r>
              <a:rPr lang="ru-RU" sz="1800" b="1" i="0" u="none" strike="noStrike" cap="none" spc="0">
                <a:solidFill>
                  <a:schemeClr val="accent2">
                    <a:lumMod val="75000"/>
                  </a:schemeClr>
                </a:solidFill>
                <a:latin typeface="Tempora LGC Uni"/>
                <a:ea typeface="Tempora LGC Uni"/>
                <a:cs typeface="Tempora LGC Uni"/>
              </a:rPr>
              <a:t> </a:t>
            </a:r>
            <a:r>
              <a:rPr lang="ru-RU" sz="1800" b="1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Исполнительный лист необходимо предъявить:</a:t>
            </a:r>
            <a:endParaRPr lang="ru-RU" sz="1400" b="0" i="0" u="none" strike="noStrike" cap="none" spc="0">
              <a:solidFill>
                <a:srgbClr val="2A5A82"/>
              </a:solidFill>
              <a:latin typeface="Tempora LGC Uni"/>
              <a:ea typeface="Tempora LGC Uni"/>
              <a:cs typeface="Tempora LGC Uni"/>
            </a:endParaRPr>
          </a:p>
          <a:p>
            <a:pPr marL="239821" indent="-239821">
              <a:buFont typeface="Arial"/>
              <a:buChar char="•"/>
              <a:defRPr/>
            </a:pPr>
            <a:r>
              <a:rPr lang="ru-RU" sz="14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непосредственно работодателю с требованием добровольно погасить долг в установленный законом срок;</a:t>
            </a:r>
            <a:endParaRPr lang="ru-RU" sz="1400" b="0" i="0" u="none" strike="noStrike" cap="none" spc="0">
              <a:solidFill>
                <a:srgbClr val="2A5A82"/>
              </a:solidFill>
              <a:latin typeface="Tempora LGC Uni"/>
              <a:ea typeface="Tempora LGC Uni"/>
              <a:cs typeface="Tempora LGC Uni"/>
            </a:endParaRPr>
          </a:p>
          <a:p>
            <a:pPr marL="239821" indent="-239821">
              <a:buFont typeface="Arial"/>
              <a:buChar char="•"/>
              <a:defRPr/>
            </a:pPr>
            <a:r>
              <a:rPr lang="ru-RU" sz="14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в Федеральную службу судебных приставов (ФССП).</a:t>
            </a:r>
            <a:endParaRPr lang="ru-RU" sz="1400" b="0" i="0" u="none" strike="noStrike" cap="none" spc="0">
              <a:solidFill>
                <a:srgbClr val="2A5A82"/>
              </a:solidFill>
              <a:latin typeface="Tempora LGC Uni"/>
              <a:ea typeface="Tempora LGC Uni"/>
              <a:cs typeface="Tempora LGC Uni"/>
            </a:endParaRPr>
          </a:p>
        </p:txBody>
      </p:sp>
      <p:cxnSp>
        <p:nvCxnSpPr>
          <p:cNvPr id="1800742410" name="Прямая соединительная линия 64" hidden="0"/>
          <p:cNvCxnSpPr>
            <a:cxnSpLocks/>
          </p:cNvCxnSpPr>
          <p:nvPr isPhoto="0" userDrawn="0"/>
        </p:nvCxnSpPr>
        <p:spPr bwMode="auto">
          <a:xfrm flipH="0" flipV="1">
            <a:off x="5339831" y="2604132"/>
            <a:ext cx="2646351" cy="0"/>
          </a:xfrm>
          <a:prstGeom prst="line">
            <a:avLst/>
          </a:prstGeom>
          <a:ln w="19050" cap="flat" cmpd="sng" algn="ctr">
            <a:solidFill>
              <a:schemeClr val="accent2">
                <a:lumMod val="74901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gradFill>
          <a:gsLst>
            <a:gs pos="0">
              <a:schemeClr val="accent1"/>
            </a:gs>
            <a:gs pos="64000">
              <a:srgbClr val="FFFFFF"/>
            </a:gs>
          </a:gsLst>
          <a:lin ang="189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22734276" name="Holder 2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 flipH="0" flipV="0">
            <a:off x="223065" y="103652"/>
            <a:ext cx="8847408" cy="923548"/>
          </a:xfrm>
        </p:spPr>
        <p:txBody>
          <a:bodyPr lIns="0" tIns="0" rIns="0" bIns="0"/>
          <a:lstStyle>
            <a:lvl1pPr>
              <a:defRPr sz="2400" b="1" i="0">
                <a:solidFill>
                  <a:srgbClr val="2A5A82"/>
                </a:solidFill>
                <a:latin typeface="Tahoma"/>
                <a:cs typeface="Tahoma"/>
              </a:defRPr>
            </a:lvl1pPr>
          </a:lstStyle>
          <a:p>
            <a:pPr algn="ctr">
              <a:defRPr/>
            </a:pPr>
            <a:r>
              <a:rPr sz="2600">
                <a:solidFill>
                  <a:schemeClr val="accent2">
                    <a:lumMod val="75000"/>
                  </a:schemeClr>
                </a:solidFill>
              </a:rPr>
              <a:t>5 вопросов, которые чаще всего задают работники, </a:t>
            </a:r>
            <a:br>
              <a:rPr sz="2600">
                <a:solidFill>
                  <a:schemeClr val="accent2">
                    <a:lumMod val="75000"/>
                  </a:schemeClr>
                </a:solidFill>
              </a:rPr>
            </a:br>
            <a:r>
              <a:rPr sz="2600">
                <a:solidFill>
                  <a:schemeClr val="accent2">
                    <a:lumMod val="75000"/>
                  </a:schemeClr>
                </a:solidFill>
              </a:rPr>
              <a:t>столкнувшиеся с задержкой зарплаты</a:t>
            </a:r>
            <a:endParaRPr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4100160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marL="0" indent="0">
              <a:buFont typeface="Arial"/>
              <a:buNone/>
              <a:defRPr/>
            </a:pPr>
            <a:br>
              <a:rPr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endParaRPr/>
          </a:p>
        </p:txBody>
      </p:sp>
      <p:sp>
        <p:nvSpPr>
          <p:cNvPr id="472830046" name="" hidden="0"/>
          <p:cNvSpPr txBox="1"/>
          <p:nvPr isPhoto="0" userDrawn="0"/>
        </p:nvSpPr>
        <p:spPr bwMode="auto">
          <a:xfrm flipH="0" flipV="0">
            <a:off x="3439521" y="4743822"/>
            <a:ext cx="2606095" cy="36579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>
        <p:nvSpPr>
          <p:cNvPr id="1010031746" name="" hidden="0"/>
          <p:cNvSpPr txBox="1"/>
          <p:nvPr isPhoto="0" userDrawn="0"/>
        </p:nvSpPr>
        <p:spPr bwMode="auto">
          <a:xfrm flipH="0" flipV="0">
            <a:off x="4482135" y="1353546"/>
            <a:ext cx="2962860" cy="36579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cxnSp>
        <p:nvCxnSpPr>
          <p:cNvPr id="879625455" name="Прямая соединительная линия 64" hidden="0"/>
          <p:cNvCxnSpPr>
            <a:cxnSpLocks/>
          </p:cNvCxnSpPr>
          <p:nvPr isPhoto="0" userDrawn="0"/>
        </p:nvCxnSpPr>
        <p:spPr bwMode="auto">
          <a:xfrm flipH="0" flipV="1">
            <a:off x="288488" y="3187564"/>
            <a:ext cx="2842118" cy="0"/>
          </a:xfrm>
          <a:prstGeom prst="line">
            <a:avLst/>
          </a:prstGeom>
          <a:ln w="19050" cap="flat" cmpd="sng" algn="ctr">
            <a:solidFill>
              <a:schemeClr val="accent2">
                <a:lumMod val="74901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6938474" name="Прямая соединительная линия 64" hidden="0"/>
          <p:cNvCxnSpPr>
            <a:cxnSpLocks/>
          </p:cNvCxnSpPr>
          <p:nvPr isPhoto="0" userDrawn="0"/>
        </p:nvCxnSpPr>
        <p:spPr bwMode="auto">
          <a:xfrm flipH="0" flipV="1">
            <a:off x="288488" y="4872501"/>
            <a:ext cx="2842118" cy="0"/>
          </a:xfrm>
          <a:prstGeom prst="line">
            <a:avLst/>
          </a:prstGeom>
          <a:ln w="19050" cap="flat" cmpd="sng" algn="ctr">
            <a:solidFill>
              <a:schemeClr val="accent2">
                <a:lumMod val="74901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2887460" name="" hidden="0"/>
          <p:cNvSpPr txBox="1"/>
          <p:nvPr isPhoto="0" userDrawn="0"/>
        </p:nvSpPr>
        <p:spPr bwMode="auto">
          <a:xfrm flipH="0" flipV="0">
            <a:off x="4646770" y="4274325"/>
            <a:ext cx="2798226" cy="36579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cxnSp>
        <p:nvCxnSpPr>
          <p:cNvPr id="2092053280" name="Прямая соединительная линия 64" hidden="0"/>
          <p:cNvCxnSpPr>
            <a:cxnSpLocks/>
          </p:cNvCxnSpPr>
          <p:nvPr isPhoto="0" userDrawn="0"/>
        </p:nvCxnSpPr>
        <p:spPr bwMode="auto">
          <a:xfrm flipH="0" flipV="1">
            <a:off x="4640372" y="4179895"/>
            <a:ext cx="2646351" cy="0"/>
          </a:xfrm>
          <a:prstGeom prst="line">
            <a:avLst/>
          </a:prstGeom>
          <a:ln w="19050" cap="flat" cmpd="sng" algn="ctr">
            <a:solidFill>
              <a:schemeClr val="accent2">
                <a:lumMod val="74901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7693049" name="" hidden="0"/>
          <p:cNvSpPr/>
          <p:nvPr isPhoto="0" userDrawn="0"/>
        </p:nvSpPr>
        <p:spPr bwMode="auto">
          <a:xfrm rot="0" flipH="0" flipV="0">
            <a:off x="167298" y="1188912"/>
            <a:ext cx="8635408" cy="5759630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ysDot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 algn="l">
              <a:defRPr/>
            </a:pPr>
            <a:r>
              <a:rPr lang="ru-RU" sz="1600" b="1" i="0" u="none" strike="noStrike" cap="none" spc="0">
                <a:solidFill>
                  <a:schemeClr val="accent2">
                    <a:lumMod val="75000"/>
                  </a:schemeClr>
                </a:solidFill>
                <a:latin typeface="Tempora LGC Uni"/>
                <a:ea typeface="Tempora LGC Uni"/>
                <a:cs typeface="Tempora LGC Uni"/>
              </a:rPr>
              <a:t>1.</a:t>
            </a:r>
            <a:r>
              <a:rPr lang="ru-RU" sz="1600" b="1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 </a:t>
            </a:r>
            <a:r>
              <a:rPr lang="ru-RU" sz="1600" b="1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Что делать если задерживают зарплату?</a:t>
            </a:r>
            <a:endParaRPr sz="1600" b="1" i="0" u="none" strike="noStrike" cap="none" spc="0">
              <a:solidFill>
                <a:srgbClr val="2A5A82"/>
              </a:solidFill>
              <a:latin typeface="Tempora LGC Uni"/>
              <a:ea typeface="Tempora LGC Uni"/>
              <a:cs typeface="Tempora LGC Uni"/>
            </a:endParaRPr>
          </a:p>
          <a:p>
            <a:pPr algn="l">
              <a:defRPr/>
            </a:pP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Ответ: Обратиться в </a:t>
            </a: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Межведомственную комиссию Оренбургской области по противодействию формированию просроченной задолженности по заработной плате</a:t>
            </a:r>
            <a:r>
              <a:rPr sz="16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, </a:t>
            </a: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Государственную инспекция труда в Оренбургской области, </a:t>
            </a: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Прокуратуру Оренбургской области.</a:t>
            </a:r>
            <a:endParaRPr sz="1600" b="0" i="0" u="none" strike="noStrike" cap="none" spc="0">
              <a:solidFill>
                <a:srgbClr val="2A5A82"/>
              </a:solidFill>
              <a:latin typeface="Tempora LGC Uni"/>
              <a:ea typeface="Tempora LGC Uni"/>
              <a:cs typeface="Tempora LGC Uni"/>
            </a:endParaRPr>
          </a:p>
          <a:p>
            <a:pPr>
              <a:defRPr/>
            </a:pPr>
            <a:endParaRPr sz="1600" b="0" i="0" u="none" strike="noStrike" cap="none" spc="0">
              <a:solidFill>
                <a:srgbClr val="2A5A82"/>
              </a:solidFill>
              <a:latin typeface="Tempora LGC Uni"/>
              <a:ea typeface="Tempora LGC Uni"/>
              <a:cs typeface="Tempora LGC Uni"/>
            </a:endParaRPr>
          </a:p>
          <a:p>
            <a:pPr>
              <a:defRPr/>
            </a:pPr>
            <a:r>
              <a:rPr lang="ru-RU" sz="1600" b="1" i="0" u="none" strike="noStrike" cap="none" spc="0">
                <a:solidFill>
                  <a:schemeClr val="accent2">
                    <a:lumMod val="75000"/>
                  </a:schemeClr>
                </a:solidFill>
                <a:latin typeface="Tempora LGC Uni"/>
                <a:cs typeface="Tempora LGC Uni"/>
              </a:rPr>
              <a:t>2. </a:t>
            </a:r>
            <a:r>
              <a:rPr lang="ru-RU" sz="1600" b="1" i="0" u="none" strike="noStrike" cap="none" spc="0">
                <a:solidFill>
                  <a:srgbClr val="2A5A82"/>
                </a:solidFill>
                <a:latin typeface="Tempora LGC Uni"/>
                <a:cs typeface="Tempora LGC Uni"/>
              </a:rPr>
              <a:t>Стоит ли обращаться к работодателю?</a:t>
            </a:r>
            <a:endParaRPr sz="1600" b="1" i="0" u="none" strike="noStrike" cap="none" spc="0">
              <a:solidFill>
                <a:srgbClr val="2A5A82"/>
              </a:solidFill>
              <a:latin typeface="Tempora LGC Uni"/>
              <a:cs typeface="Tempora LGC Uni"/>
            </a:endParaRP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Ответ: Да, лучше решить вопрос мирным путем. </a:t>
            </a:r>
            <a:r>
              <a:rPr lang="ru-RU" sz="1600" b="1" i="0" u="none" strike="noStrike" cap="none" spc="0">
                <a:solidFill>
                  <a:srgbClr val="2A5A82"/>
                </a:solidFill>
                <a:latin typeface="Tempora LGC Uni"/>
                <a:cs typeface="Tempora LGC Uni"/>
              </a:rPr>
              <a:t> </a:t>
            </a:r>
            <a:endParaRPr sz="1600" b="0" i="0" u="none" strike="noStrike" cap="none" spc="0">
              <a:solidFill>
                <a:srgbClr val="2A5A82"/>
              </a:solidFill>
              <a:latin typeface="Tempora LGC Uni"/>
              <a:ea typeface="Tempora LGC Uni"/>
              <a:cs typeface="Tempora LGC Uni"/>
            </a:endParaRPr>
          </a:p>
          <a:p>
            <a:pPr>
              <a:defRPr/>
            </a:pPr>
            <a:endParaRPr sz="1600" b="0" i="0" u="none" strike="noStrike" cap="none" spc="0">
              <a:solidFill>
                <a:srgbClr val="2A5A82"/>
              </a:solidFill>
              <a:latin typeface="Tempora LGC Uni"/>
              <a:ea typeface="Tempora LGC Uni"/>
              <a:cs typeface="Tempora LGC Uni"/>
            </a:endParaRPr>
          </a:p>
          <a:p>
            <a:pPr>
              <a:defRPr/>
            </a:pPr>
            <a:r>
              <a:rPr lang="ru-RU" sz="1600" b="1" i="0" u="none" strike="noStrike" cap="none" spc="0">
                <a:solidFill>
                  <a:schemeClr val="accent2">
                    <a:lumMod val="75000"/>
                  </a:schemeClr>
                </a:solidFill>
                <a:latin typeface="Tempora LGC Uni"/>
                <a:ea typeface="Tempora LGC Uni"/>
                <a:cs typeface="Tempora LGC Uni"/>
              </a:rPr>
              <a:t>3</a:t>
            </a:r>
            <a:r>
              <a:rPr lang="ru-RU" sz="1600" b="0" i="0" u="none" strike="noStrike" cap="none" spc="0">
                <a:solidFill>
                  <a:schemeClr val="accent2">
                    <a:lumMod val="75000"/>
                  </a:schemeClr>
                </a:solidFill>
                <a:latin typeface="Tempora LGC Uni"/>
                <a:ea typeface="Liberation Sans"/>
                <a:cs typeface="Tempora LGC Uni"/>
              </a:rPr>
              <a:t>.</a:t>
            </a:r>
            <a:r>
              <a:rPr lang="ru-RU" sz="1600" b="1" i="0" u="none" strike="noStrike" cap="none" spc="0">
                <a:solidFill>
                  <a:schemeClr val="accent2">
                    <a:lumMod val="75000"/>
                  </a:schemeClr>
                </a:solidFill>
                <a:latin typeface="Tempora LGC Uni"/>
                <a:cs typeface="Tempora LGC Uni"/>
              </a:rPr>
              <a:t> </a:t>
            </a:r>
            <a:r>
              <a:rPr lang="ru-RU" sz="1600" b="1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Какие дни принимать в расчет - календарные или рабочие?</a:t>
            </a:r>
            <a:endParaRPr sz="1600" b="1" i="0" u="none" strike="noStrike" cap="none" spc="0">
              <a:solidFill>
                <a:srgbClr val="2A5A82"/>
              </a:solidFill>
              <a:latin typeface="Tempora LGC Uni"/>
              <a:cs typeface="Tempora LGC Uni"/>
            </a:endParaRP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cs typeface="Tempora LGC Uni"/>
              </a:rPr>
              <a:t>Ответ: Календарные дни</a:t>
            </a: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cs typeface="Tempora LGC Uni"/>
              </a:rPr>
              <a:t>.</a:t>
            </a:r>
            <a:endParaRPr sz="1600" b="0" i="0" u="none" strike="noStrike" cap="none" spc="0">
              <a:solidFill>
                <a:srgbClr val="2A5A82"/>
              </a:solidFill>
              <a:latin typeface="Tempora LGC Uni"/>
              <a:cs typeface="Tempora LGC Uni"/>
            </a:endParaRPr>
          </a:p>
          <a:p>
            <a:pPr>
              <a:defRPr/>
            </a:pPr>
            <a:endParaRPr sz="1600" b="0" i="0" u="none" strike="noStrike" cap="none" spc="0">
              <a:solidFill>
                <a:srgbClr val="2A5A82"/>
              </a:solidFill>
              <a:latin typeface="Tempora LGC Uni"/>
              <a:cs typeface="Tempora LGC Uni"/>
            </a:endParaRPr>
          </a:p>
          <a:p>
            <a:pPr>
              <a:defRPr/>
            </a:pPr>
            <a:r>
              <a:rPr lang="ru-RU" sz="1600" b="1" i="0" u="none" strike="noStrike" cap="none" spc="0">
                <a:solidFill>
                  <a:schemeClr val="accent2">
                    <a:lumMod val="75000"/>
                  </a:schemeClr>
                </a:solidFill>
                <a:latin typeface="Tempora LGC Uni"/>
                <a:ea typeface="Tempora LGC Uni"/>
                <a:cs typeface="Tempora LGC Uni"/>
              </a:rPr>
              <a:t>4.</a:t>
            </a:r>
            <a:r>
              <a:rPr lang="ru-RU" sz="1600" b="1" i="0" u="none" strike="noStrike" cap="none" spc="0">
                <a:solidFill>
                  <a:schemeClr val="accent2">
                    <a:lumMod val="75000"/>
                  </a:schemeClr>
                </a:solidFill>
                <a:latin typeface="Tempora LGC Uni"/>
                <a:ea typeface="Tempora LGC Uni"/>
                <a:cs typeface="Tempora LGC Uni"/>
              </a:rPr>
              <a:t> </a:t>
            </a:r>
            <a:r>
              <a:rPr lang="ru-RU" sz="1600" b="1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В каких случаях работодатель должен выплачивать компенсацию за задержку заработной платы?</a:t>
            </a:r>
            <a:endParaRPr sz="1600" b="1" i="0" u="none" strike="noStrike" cap="none" spc="0">
              <a:solidFill>
                <a:srgbClr val="2A5A82"/>
              </a:solidFill>
              <a:latin typeface="Tempora LGC Uni"/>
              <a:ea typeface="Tempora LGC Uni"/>
              <a:cs typeface="Tempora LGC Uni"/>
            </a:endParaRP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Ответ: В случае невыплаты заработной платы. Первый день компенсации - день, следующий за днем выплаты. Выплата компенсации не зависит от наличия вины работодателя в задержке зарплаты</a:t>
            </a: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.</a:t>
            </a:r>
            <a:endParaRPr sz="1600" b="0" i="0" u="none" strike="noStrike" cap="none" spc="0">
              <a:solidFill>
                <a:srgbClr val="2A5A82"/>
              </a:solidFill>
              <a:latin typeface="Tempora LGC Uni"/>
              <a:cs typeface="Tempora LGC Uni"/>
            </a:endParaRPr>
          </a:p>
          <a:p>
            <a:pPr>
              <a:defRPr/>
            </a:pPr>
            <a:endParaRPr sz="1600" b="0" i="0" u="none" strike="noStrike" cap="none" spc="0">
              <a:solidFill>
                <a:srgbClr val="2A5A82"/>
              </a:solidFill>
              <a:latin typeface="Tempora LGC Uni"/>
              <a:cs typeface="Tempora LGC Uni"/>
            </a:endParaRPr>
          </a:p>
          <a:p>
            <a:pPr>
              <a:defRPr/>
            </a:pPr>
            <a:r>
              <a:rPr lang="ru-RU" sz="1600" b="1" i="0" u="none" strike="noStrike" cap="none" spc="0">
                <a:solidFill>
                  <a:schemeClr val="accent2">
                    <a:lumMod val="75000"/>
                  </a:schemeClr>
                </a:solidFill>
                <a:latin typeface="Tempora LGC Uni"/>
                <a:ea typeface="Tempora LGC Uni"/>
                <a:cs typeface="Tempora LGC Uni"/>
              </a:rPr>
              <a:t>5.</a:t>
            </a:r>
            <a:r>
              <a:rPr lang="ru-RU" sz="1600" b="1" i="0" u="none" strike="noStrike" cap="none" spc="0">
                <a:solidFill>
                  <a:schemeClr val="accent2">
                    <a:lumMod val="75000"/>
                  </a:schemeClr>
                </a:solidFill>
                <a:latin typeface="Tempora LGC Uni"/>
                <a:ea typeface="Tempora LGC Uni"/>
                <a:cs typeface="Tempora LGC Uni"/>
              </a:rPr>
              <a:t> </a:t>
            </a:r>
            <a:r>
              <a:rPr lang="ru-RU" sz="1600" b="1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Можно ли не ходить на работу, если задерживают зарплату?</a:t>
            </a:r>
            <a:r>
              <a:rPr lang="ru-RU" sz="1600" b="1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:</a:t>
            </a:r>
            <a:endParaRPr sz="1600" b="0" i="0" u="none" strike="noStrike" cap="none" spc="0">
              <a:solidFill>
                <a:srgbClr val="2A5A82"/>
              </a:solidFill>
              <a:latin typeface="Tempora LGC Uni"/>
              <a:ea typeface="Tempora LGC Uni"/>
              <a:cs typeface="Tempora LGC Uni"/>
            </a:endParaRP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Ответ: Вы имеете право приостановить работу если выплата задерживается более чем на 15 дней. Обязательно письменно уведомите работодателя </a:t>
            </a: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о своем решении. </a:t>
            </a:r>
            <a:endParaRPr sz="1600" b="0" i="0" u="none" strike="noStrike" cap="none" spc="0">
              <a:solidFill>
                <a:srgbClr val="2A5A82"/>
              </a:solidFill>
              <a:latin typeface="Tempora LGC Uni"/>
              <a:ea typeface="Tempora LGC Uni"/>
              <a:cs typeface="Tempora LGC Uni"/>
            </a:endParaRPr>
          </a:p>
          <a:p>
            <a:pPr>
              <a:defRPr/>
            </a:pPr>
            <a:endParaRPr sz="1600" b="0" i="0" u="none" strike="noStrike" cap="none" spc="0">
              <a:solidFill>
                <a:srgbClr val="2A5A82"/>
              </a:solidFill>
              <a:latin typeface="Tempora LGC Uni"/>
              <a:cs typeface="Tempora LGC Uni"/>
            </a:endParaRPr>
          </a:p>
        </p:txBody>
      </p:sp>
      <p:pic>
        <p:nvPicPr>
          <p:cNvPr id="1812069435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6570272" y="1949847"/>
            <a:ext cx="2793974" cy="27939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5580237" name="Holder 2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 flipH="0" flipV="0">
            <a:off x="3125242" y="339764"/>
            <a:ext cx="6115058" cy="3398052"/>
          </a:xfrm>
        </p:spPr>
        <p:txBody>
          <a:bodyPr vertOverflow="overflow" horzOverflow="clip" vert="horz" wrap="square" lIns="0" tIns="0" rIns="0" bIns="0" numCol="1" spcCol="0" rtlCol="0" fromWordArt="0" anchor="ctr" anchorCtr="0" forceAA="0" upright="0" compatLnSpc="0">
            <a:normAutofit fontScale="90000" lnSpcReduction="2000"/>
          </a:bodyPr>
          <a:lstStyle>
            <a:lvl1pPr>
              <a:defRPr sz="2400" b="1" i="0">
                <a:solidFill>
                  <a:srgbClr val="2A5A82"/>
                </a:solidFill>
                <a:latin typeface="Tahoma"/>
                <a:cs typeface="Tahoma"/>
              </a:defRPr>
            </a:lvl1pPr>
          </a:lstStyle>
          <a:p>
            <a:pPr algn="ctr">
              <a:defRPr/>
            </a:pPr>
            <a:r>
              <a:rPr sz="3600" i="1">
                <a:solidFill>
                  <a:schemeClr val="bg1"/>
                </a:solidFill>
              </a:rPr>
              <a:t>Задерживают зарплату!!!!!</a:t>
            </a:r>
            <a:r>
              <a:rPr sz="3600" i="1">
                <a:solidFill>
                  <a:schemeClr val="bg1"/>
                </a:solidFill>
              </a:rPr>
              <a:t> </a:t>
            </a:r>
            <a:br>
              <a:rPr sz="3600" i="1">
                <a:solidFill>
                  <a:schemeClr val="bg1"/>
                </a:solidFill>
              </a:rPr>
            </a:br>
            <a:br>
              <a:rPr sz="3600" i="1">
                <a:solidFill>
                  <a:schemeClr val="bg1"/>
                </a:solidFill>
              </a:rPr>
            </a:br>
            <a:r>
              <a:rPr sz="3600" i="1">
                <a:solidFill>
                  <a:schemeClr val="bg1"/>
                </a:solidFill>
              </a:rPr>
              <a:t>Не знаешь что делать? </a:t>
            </a:r>
            <a:br>
              <a:rPr sz="3600" i="1">
                <a:solidFill>
                  <a:schemeClr val="bg1"/>
                </a:solidFill>
              </a:rPr>
            </a:br>
            <a:br>
              <a:rPr sz="3600" i="1">
                <a:solidFill>
                  <a:schemeClr val="bg1"/>
                </a:solidFill>
              </a:rPr>
            </a:br>
            <a:r>
              <a:rPr sz="3600" i="1">
                <a:solidFill>
                  <a:schemeClr val="bg1"/>
                </a:solidFill>
              </a:rPr>
              <a:t>Куда обращаться? </a:t>
            </a:r>
            <a:br>
              <a:rPr sz="3600" i="1">
                <a:solidFill>
                  <a:schemeClr val="bg1"/>
                </a:solidFill>
              </a:rPr>
            </a:br>
            <a:br>
              <a:rPr sz="3600" i="1">
                <a:solidFill>
                  <a:schemeClr val="bg1"/>
                </a:solidFill>
              </a:rPr>
            </a:br>
            <a:r>
              <a:rPr sz="3600" i="1">
                <a:solidFill>
                  <a:schemeClr val="bg1"/>
                </a:solidFill>
              </a:rPr>
              <a:t>Тогда эта информация для тебя.</a:t>
            </a:r>
            <a:endParaRPr>
              <a:solidFill>
                <a:srgbClr val="FFC000"/>
              </a:solidFill>
            </a:endParaRPr>
          </a:p>
        </p:txBody>
      </p:sp>
      <p:sp>
        <p:nvSpPr>
          <p:cNvPr id="1649638058" name="" hidden="0"/>
          <p:cNvSpPr txBox="1"/>
          <p:nvPr isPhoto="0" userDrawn="0"/>
        </p:nvSpPr>
        <p:spPr bwMode="auto">
          <a:xfrm flipH="0" flipV="0">
            <a:off x="3439521" y="4743821"/>
            <a:ext cx="2606095" cy="365794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>
        <p:nvSpPr>
          <p:cNvPr id="223719266" name="" hidden="0"/>
          <p:cNvSpPr txBox="1"/>
          <p:nvPr isPhoto="0" userDrawn="0"/>
        </p:nvSpPr>
        <p:spPr bwMode="auto">
          <a:xfrm flipH="0" flipV="0">
            <a:off x="3450668" y="2816541"/>
            <a:ext cx="2798226" cy="36579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>
        <p:nvSpPr>
          <p:cNvPr id="1826966997" name="" hidden="0"/>
          <p:cNvSpPr/>
          <p:nvPr isPhoto="0" userDrawn="0"/>
        </p:nvSpPr>
        <p:spPr bwMode="auto">
          <a:xfrm rot="0" flipH="0" flipV="0">
            <a:off x="3177060" y="3737817"/>
            <a:ext cx="5893414" cy="2961090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 lang="ru-RU" sz="1600" b="1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Межведомственная комиссия Оренбургской области по противодействию формированию просроченной задолженности по заработной плате</a:t>
            </a:r>
            <a:r>
              <a:rPr lang="ru-RU" sz="1600" b="1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:</a:t>
            </a:r>
            <a:endParaRPr lang="ru-RU" sz="1600" b="1" i="0" u="none" strike="noStrike" cap="none" spc="0">
              <a:solidFill>
                <a:srgbClr val="2A5A82"/>
              </a:solidFill>
              <a:latin typeface="Tempora LGC Uni"/>
              <a:ea typeface="Tempora LGC Uni"/>
              <a:cs typeface="Tempora LGC Uni"/>
            </a:endParaRPr>
          </a:p>
          <a:p>
            <a:pPr>
              <a:defRPr/>
            </a:pPr>
            <a:r>
              <a:rPr lang="ru-RU" sz="1600" b="1" i="0" u="none" strike="noStrike" cap="none" spc="0">
                <a:solidFill>
                  <a:srgbClr val="2A5A82"/>
                </a:solidFill>
                <a:latin typeface="Tempora LGC Uni"/>
                <a:ea typeface="Tempora LGC Uni"/>
                <a:cs typeface="Tempora LGC Uni"/>
              </a:rPr>
              <a:t> </a:t>
            </a: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ea typeface="Liberation Sans"/>
                <a:cs typeface="Tempora LGC Uni"/>
              </a:rPr>
              <a:t>460000, </a:t>
            </a: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ea typeface="Liberation Sans"/>
                <a:cs typeface="Tempora LGC Uni"/>
              </a:rPr>
              <a:t>г. Оренбург, ул.Пушкинская, 14. </a:t>
            </a:r>
            <a:endParaRPr lang="ru-RU" sz="1600" b="0" i="0" u="none" strike="noStrike" cap="none" spc="0">
              <a:solidFill>
                <a:srgbClr val="2A5A82"/>
              </a:solidFill>
              <a:latin typeface="Tempora LGC Uni"/>
              <a:ea typeface="Liberation Sans"/>
              <a:cs typeface="Tempora LGC Uni"/>
            </a:endParaRP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ea typeface="Liberation Sans"/>
                <a:cs typeface="Tempora LGC Uni"/>
              </a:rPr>
              <a:t>Тел: (3532) 77-31-65</a:t>
            </a:r>
            <a:endParaRPr sz="1600" b="1" i="0" u="none" strike="noStrike" cap="none" spc="0">
              <a:solidFill>
                <a:srgbClr val="2A5A82"/>
              </a:solidFill>
              <a:latin typeface="Tempora LGC Uni"/>
              <a:ea typeface="Tempora LGC Uni"/>
              <a:cs typeface="Tempora LGC Uni"/>
            </a:endParaRPr>
          </a:p>
          <a:p>
            <a:pPr>
              <a:defRPr/>
            </a:pPr>
            <a:r>
              <a:rPr lang="ru-RU" sz="1600" b="1" i="0" u="none" strike="noStrike" cap="none" spc="0">
                <a:solidFill>
                  <a:srgbClr val="2A5A82"/>
                </a:solidFill>
                <a:latin typeface="Tempora LGC Uni"/>
                <a:cs typeface="Tempora LGC Uni"/>
              </a:rPr>
              <a:t>Государственная инспекция труда в Оренбургской области: </a:t>
            </a: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ea typeface="Liberation Sans"/>
                <a:cs typeface="Tempora LGC Uni"/>
              </a:rPr>
              <a:t>460000, </a:t>
            </a: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ea typeface="Liberation Sans"/>
                <a:cs typeface="Tempora LGC Uni"/>
              </a:rPr>
              <a:t>г. Оренбург, ул.Пушкинская, 14.</a:t>
            </a:r>
            <a:endParaRPr lang="ru-RU" sz="1600" b="0" i="0" u="none" strike="noStrike" cap="none" spc="0">
              <a:solidFill>
                <a:srgbClr val="2A5A82"/>
              </a:solidFill>
              <a:latin typeface="Tempora LGC Uni"/>
              <a:ea typeface="Liberation Sans"/>
              <a:cs typeface="Tempora LGC Uni"/>
            </a:endParaRP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ea typeface="Liberation Sans"/>
                <a:cs typeface="Tempora LGC Uni"/>
              </a:rPr>
              <a:t>Тел: </a:t>
            </a: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ea typeface="Liberation Sans"/>
                <a:cs typeface="Tempora LGC Uni"/>
              </a:rPr>
              <a:t>(3532) 77-16-42</a:t>
            </a:r>
            <a:endParaRPr sz="1600" b="0" i="0" u="none" strike="noStrike" cap="none" spc="0">
              <a:solidFill>
                <a:srgbClr val="2A5A82"/>
              </a:solidFill>
              <a:latin typeface="Tempora LGC Uni"/>
              <a:ea typeface="Liberation Sans"/>
              <a:cs typeface="Tempora LGC Uni"/>
            </a:endParaRPr>
          </a:p>
          <a:p>
            <a:pPr>
              <a:defRPr/>
            </a:pPr>
            <a:r>
              <a:rPr lang="ru-RU" sz="1600" b="1" i="0" u="none" strike="noStrike" cap="none" spc="0">
                <a:solidFill>
                  <a:srgbClr val="2A5A82"/>
                </a:solidFill>
                <a:latin typeface="Tempora LGC Uni"/>
                <a:cs typeface="Tempora LGC Uni"/>
              </a:rPr>
              <a:t>Прокуратура Оренбургской области: </a:t>
            </a: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ea typeface="Roboto"/>
                <a:cs typeface="Tempora LGC Uni"/>
              </a:rPr>
              <a:t>460000, г. Оренбург, </a:t>
            </a:r>
            <a:endParaRPr lang="ru-RU" sz="1600" b="0" i="0" u="none" strike="noStrike" cap="none" spc="0">
              <a:solidFill>
                <a:srgbClr val="2A5A82"/>
              </a:solidFill>
              <a:latin typeface="Tempora LGC Uni"/>
              <a:ea typeface="Roboto"/>
              <a:cs typeface="Tempora LGC Uni"/>
            </a:endParaRP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ea typeface="Roboto"/>
                <a:cs typeface="Tempora LGC Uni"/>
              </a:rPr>
              <a:t>ул. Кобозева, 51. </a:t>
            </a: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cs typeface="Tempora LGC Uni"/>
              </a:rPr>
              <a:t>Тел:</a:t>
            </a:r>
            <a:r>
              <a:rPr lang="ru-RU" sz="1600" b="0" i="0" u="none" strike="noStrike" cap="none" spc="0">
                <a:solidFill>
                  <a:srgbClr val="2A5A82"/>
                </a:solidFill>
                <a:latin typeface="Tempora LGC Uni"/>
                <a:ea typeface="Liberation Sans"/>
                <a:cs typeface="Tempora LGC Uni"/>
              </a:rPr>
              <a:t> (3532) 77-65-00</a:t>
            </a:r>
            <a:endParaRPr lang="ru-RU" sz="1600" b="0" i="0" u="none" strike="noStrike" cap="none" spc="0">
              <a:solidFill>
                <a:srgbClr val="2A5A82"/>
              </a:solidFill>
              <a:latin typeface="Tempora LGC Uni"/>
              <a:cs typeface="Tempora LGC Uni"/>
            </a:endParaRPr>
          </a:p>
        </p:txBody>
      </p:sp>
      <p:pic>
        <p:nvPicPr>
          <p:cNvPr id="1648756422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-222109" y="149929"/>
            <a:ext cx="3892533" cy="3892533"/>
          </a:xfrm>
          <a:prstGeom prst="rect">
            <a:avLst/>
          </a:prstGeom>
        </p:spPr>
      </p:pic>
      <p:grpSp>
        <p:nvGrpSpPr>
          <p:cNvPr id="1749877322" name="" hidden="0"/>
          <p:cNvGrpSpPr/>
          <p:nvPr isPhoto="0" userDrawn="0"/>
        </p:nvGrpSpPr>
        <p:grpSpPr bwMode="auto">
          <a:xfrm flipH="0" flipV="0">
            <a:off x="128778" y="3812151"/>
            <a:ext cx="3048279" cy="2969998"/>
            <a:chOff x="0" y="0"/>
            <a:chExt cx="3048279" cy="2969998"/>
          </a:xfrm>
        </p:grpSpPr>
        <p:sp>
          <p:nvSpPr>
            <p:cNvPr id="111431170" name="" hidden="0"/>
            <p:cNvSpPr/>
            <p:nvPr isPhoto="0" userDrawn="0"/>
          </p:nvSpPr>
          <p:spPr bwMode="auto">
            <a:xfrm flipH="0" flipV="0">
              <a:off x="0" y="0"/>
              <a:ext cx="3048280" cy="2969999"/>
            </a:xfrm>
            <a:prstGeom prst="ellipse">
              <a:avLst/>
            </a:prstGeom>
            <a:solidFill>
              <a:srgbClr val="205DE0"/>
            </a:solidFill>
            <a:ln w="12700" cap="flat" cmpd="sng" algn="ctr">
              <a:noFill/>
              <a:prstDash val="solid"/>
              <a:miter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8095030" name="" hidden="0"/>
            <p:cNvSpPr/>
            <p:nvPr isPhoto="0" userDrawn="0"/>
          </p:nvSpPr>
          <p:spPr bwMode="auto">
            <a:xfrm flipH="0" flipV="0">
              <a:off x="102260" y="478979"/>
              <a:ext cx="2843758" cy="201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horzOverflow="overflow" numCol="1" spcCol="0" anchor="t">
              <a:spAutoFit/>
            </a:bodyPr>
            <a:p>
              <a:pPr algn="ctr">
                <a:defRPr/>
              </a:pPr>
              <a:r>
                <a:rPr sz="1800" b="1">
                  <a:solidFill>
                    <a:schemeClr val="bg1"/>
                  </a:solidFill>
                  <a:latin typeface="Abyssinica SIL"/>
                  <a:cs typeface="Abyssinica SIL"/>
                </a:rPr>
                <a:t>Благодаря межведомственному взаимодействию в 2025 году погашено более 90 млн.руб. задолженности по заработной плате</a:t>
              </a:r>
              <a:endParaRPr sz="2000" b="1">
                <a:solidFill>
                  <a:schemeClr val="bg1"/>
                </a:solidFill>
                <a:latin typeface="Abyssinica SIL"/>
                <a:cs typeface="Abyssinica SIL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Р7-Офис/7.3.0.0</Application>
  <DocSecurity>0</DocSecurity>
  <PresentationFormat>Произвольный</PresentationFormat>
  <Paragraphs>0</Paragraphs>
  <Slides>3</Slides>
  <Notes>3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Theme 1</vt:lpstr>
      <vt:lpstr>Slide 1</vt:lpstr>
      <vt:lpstr>Slide 2</vt:lpstr>
      <vt:lpstr>Slide 3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Рузавина Наталья Васильевна</dc:creator>
  <cp:keywords/>
  <dc:description/>
  <dc:identifier/>
  <dc:language/>
  <cp:lastModifiedBy/>
  <cp:revision>2742</cp:revision>
  <dcterms:created xsi:type="dcterms:W3CDTF">2022-06-01T07:57:58Z</dcterms:created>
  <dcterms:modified xsi:type="dcterms:W3CDTF">2025-11-25T06:04:37Z</dcterms:modified>
  <cp:category/>
  <cp:contentStatus/>
  <cp:version/>
</cp:coreProperties>
</file>