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1" r:id="rId2"/>
  </p:sldIdLst>
  <p:sldSz cx="9144000" cy="5143500" type="screen16x9"/>
  <p:notesSz cx="9928225" cy="6797675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0DD191-EC2C-4839-8960-0312E25C1EA4}">
          <p14:sldIdLst>
            <p14:sldId id="33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5BD7"/>
    <a:srgbClr val="0409DA"/>
    <a:srgbClr val="200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D4B2F1F-6A89-7B11-BD64-E4378DAD5B29}">
  <a:tblStyle styleId="{0D4B2F1F-6A89-7B11-BD64-E4378DAD5B29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9" d="100"/>
          <a:sy n="139" d="100"/>
        </p:scale>
        <p:origin x="-1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5DEA0-F512-4525-95F0-E0344F9A73C5}" type="datetimeFigureOut">
              <a:rPr lang="ru-RU" smtClean="0"/>
              <a:t>19.02.2025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8AFCD-5F92-435E-B875-9CDF8086D2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141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99D4C-3BA1-482D-891F-0C31E340B698}" type="datetimeFigureOut">
              <a:rPr lang="ru-RU" smtClean="0"/>
              <a:t>19.02.2025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385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955EA-2818-4D1A-AD62-99CE588262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1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8CD7DB-1152-495E-A470-0326F1C1EA10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A20F2B7-3AE3-4B38-B269-1B98D204CD5F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79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79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CEB2EA3-083F-44BA-A321-C12A41BFE138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F32B3B6-A73B-4AFA-B6A9-586F38C4B02C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FFEFE-C3F2-4985-B514-AD18E8D88324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E3F687-511B-424A-B789-2205E5F692ED}" type="datetime1">
              <a:rPr lang="ru-RU"/>
              <a:t>19.02.2025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B42E7DE-CE39-4CEE-8669-2E94B0127BAF}" type="datetime1">
              <a:rPr lang="ru-RU"/>
              <a:t>19.02.2025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CB60F18-9C53-40E9-8337-B4322A8D45C0}" type="datetime1">
              <a:rPr lang="ru-RU"/>
              <a:t>19.02.2025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49B4B0-C08E-493C-ABD7-6B11A72A72DA}" type="datetime1">
              <a:rPr lang="ru-RU"/>
              <a:t>19.02.2025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D274963-B28F-4374-9DDC-E2677A4E8FB5}" type="datetime1">
              <a:rPr lang="ru-RU"/>
              <a:t>19.02.2025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6247B1-B6F9-48D9-9CBE-C3A1A38AD57C}" type="datetime1">
              <a:rPr lang="ru-RU"/>
              <a:t>19.02.2025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6ADC4D-E432-458A-9BFB-E983BE5E22D7}" type="datetime1">
              <a:rPr lang="ru-RU"/>
              <a:t>19.02.2025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BEC1EB-2110-429A-BA07-964086086006}" type="slidenum">
              <a:rPr lang="ru-RU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9128" y="1103886"/>
            <a:ext cx="308533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Шаг </a:t>
            </a:r>
            <a:r>
              <a:rPr lang="ru-RU" sz="1600" b="1" dirty="0">
                <a:solidFill>
                  <a:srgbClr val="FF0000"/>
                </a:solidFill>
              </a:rPr>
              <a:t>1. </a:t>
            </a:r>
            <a:r>
              <a:rPr lang="ru-RU" sz="1400" b="1" dirty="0" smtClean="0">
                <a:solidFill>
                  <a:schemeClr val="tx2"/>
                </a:solidFill>
              </a:rPr>
              <a:t>В Личном кабинете организации перейти к разделу «Уведомления» и выбрать услугу «Получение приказа        о финансовом обеспечении предупредительных мер».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850" y="631779"/>
            <a:ext cx="5035597" cy="211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07904" y="2323551"/>
            <a:ext cx="3024336" cy="3922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8447" y="3182564"/>
            <a:ext cx="296941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Шаг 2. </a:t>
            </a:r>
            <a:r>
              <a:rPr lang="ru-RU" sz="1400" b="1" dirty="0">
                <a:solidFill>
                  <a:schemeClr val="tx2"/>
                </a:solidFill>
              </a:rPr>
              <a:t>Активировать «звезды»    в </a:t>
            </a:r>
            <a:r>
              <a:rPr lang="ru-RU" sz="1400" b="1" dirty="0" smtClean="0">
                <a:solidFill>
                  <a:schemeClr val="tx2"/>
                </a:solidFill>
              </a:rPr>
              <a:t>строке «Поделитесь </a:t>
            </a:r>
            <a:r>
              <a:rPr lang="ru-RU" sz="1400" b="1" dirty="0" err="1" smtClean="0">
                <a:solidFill>
                  <a:schemeClr val="tx2"/>
                </a:solidFill>
              </a:rPr>
              <a:t>впечат-лениями</a:t>
            </a:r>
            <a:r>
              <a:rPr lang="ru-RU" sz="1400" b="1" dirty="0" smtClean="0">
                <a:solidFill>
                  <a:schemeClr val="tx2"/>
                </a:solidFill>
              </a:rPr>
              <a:t> </a:t>
            </a:r>
            <a:r>
              <a:rPr lang="ru-RU" sz="1400" b="1" dirty="0">
                <a:solidFill>
                  <a:schemeClr val="tx2"/>
                </a:solidFill>
              </a:rPr>
              <a:t>от услуги» и нажать  клавишу «Отправить» 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850" y="2819622"/>
            <a:ext cx="3333904" cy="19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818005"/>
            <a:ext cx="1871920" cy="191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608396" y="3522694"/>
            <a:ext cx="2245768" cy="249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44822" y="51470"/>
            <a:ext cx="8563682" cy="5055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000"/>
              </a:lnSpc>
              <a:defRPr sz="2400" b="1">
                <a:solidFill>
                  <a:schemeClr val="tx2"/>
                </a:solidFill>
                <a:cs typeface="Times New Roman"/>
              </a:defRPr>
            </a:lvl1pPr>
          </a:lstStyle>
          <a:p>
            <a:pPr>
              <a:lnSpc>
                <a:spcPts val="1600"/>
              </a:lnSpc>
            </a:pPr>
            <a:r>
              <a:rPr lang="ru-RU" altLang="ru-RU" dirty="0"/>
              <a:t> </a:t>
            </a:r>
            <a:r>
              <a:rPr lang="ru-RU" sz="1600" dirty="0"/>
              <a:t>Оценка качества услуг по приему заявлений на финансовое обеспечение предупредительных </a:t>
            </a:r>
            <a:r>
              <a:rPr lang="ru-RU" sz="1600" dirty="0" smtClean="0"/>
              <a:t>мер </a:t>
            </a:r>
            <a:r>
              <a:rPr lang="ru-RU" sz="1600" dirty="0"/>
              <a:t>на Едином портале государственных и муниципальных услуг</a:t>
            </a:r>
            <a:endParaRPr lang="ru-RU" altLang="ru-RU" sz="1600" dirty="0"/>
          </a:p>
        </p:txBody>
      </p:sp>
      <p:grpSp>
        <p:nvGrpSpPr>
          <p:cNvPr id="13" name="Group 47">
            <a:extLst>
              <a:ext uri="{FF2B5EF4-FFF2-40B4-BE49-F238E27FC236}">
                <a16:creationId xmlns="" xmlns:a16="http://schemas.microsoft.com/office/drawing/2014/main" id="{A19E95C1-44B7-5941-A77E-45C75DB8EAFB}"/>
              </a:ext>
            </a:extLst>
          </p:cNvPr>
          <p:cNvGrpSpPr/>
          <p:nvPr/>
        </p:nvGrpSpPr>
        <p:grpSpPr>
          <a:xfrm>
            <a:off x="62161" y="51470"/>
            <a:ext cx="405383" cy="512720"/>
            <a:chOff x="634994" y="7556702"/>
            <a:chExt cx="914452" cy="1075534"/>
          </a:xfrm>
        </p:grpSpPr>
        <p:pic>
          <p:nvPicPr>
            <p:cNvPr id="14" name="object 5">
              <a:extLst>
                <a:ext uri="{FF2B5EF4-FFF2-40B4-BE49-F238E27FC236}">
                  <a16:creationId xmlns="" xmlns:a16="http://schemas.microsoft.com/office/drawing/2014/main" id="{0ECA3D47-D73F-E14C-8F56-3257F3C5B0B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7218" y="8429396"/>
              <a:ext cx="163266" cy="78676"/>
            </a:xfrm>
            <a:prstGeom prst="rect">
              <a:avLst/>
            </a:prstGeom>
          </p:spPr>
        </p:pic>
        <p:pic>
          <p:nvPicPr>
            <p:cNvPr id="15" name="object 6">
              <a:extLst>
                <a:ext uri="{FF2B5EF4-FFF2-40B4-BE49-F238E27FC236}">
                  <a16:creationId xmlns="" xmlns:a16="http://schemas.microsoft.com/office/drawing/2014/main" id="{54DFBAC4-6384-4043-B7AB-6E477911FD3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22641" y="8430279"/>
              <a:ext cx="341118" cy="89959"/>
            </a:xfrm>
            <a:prstGeom prst="rect">
              <a:avLst/>
            </a:prstGeom>
          </p:spPr>
        </p:pic>
        <p:sp>
          <p:nvSpPr>
            <p:cNvPr id="16" name="object 7">
              <a:extLst>
                <a:ext uri="{FF2B5EF4-FFF2-40B4-BE49-F238E27FC236}">
                  <a16:creationId xmlns="" xmlns:a16="http://schemas.microsoft.com/office/drawing/2014/main" id="{B360366A-6229-D34C-8ABD-0984FCC8EDD8}"/>
                </a:ext>
              </a:extLst>
            </p:cNvPr>
            <p:cNvSpPr/>
            <p:nvPr/>
          </p:nvSpPr>
          <p:spPr>
            <a:xfrm>
              <a:off x="1192096" y="84302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70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70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000" dirty="0"/>
            </a:p>
          </p:txBody>
        </p:sp>
        <p:pic>
          <p:nvPicPr>
            <p:cNvPr id="17" name="object 8">
              <a:extLst>
                <a:ext uri="{FF2B5EF4-FFF2-40B4-BE49-F238E27FC236}">
                  <a16:creationId xmlns="" xmlns:a16="http://schemas.microsoft.com/office/drawing/2014/main" id="{2A0B9DA9-576E-5F45-98B3-DDCEC039060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4796" y="8430279"/>
              <a:ext cx="66154" cy="76911"/>
            </a:xfrm>
            <a:prstGeom prst="rect">
              <a:avLst/>
            </a:prstGeom>
          </p:spPr>
        </p:pic>
        <p:pic>
          <p:nvPicPr>
            <p:cNvPr id="18" name="object 9">
              <a:extLst>
                <a:ext uri="{FF2B5EF4-FFF2-40B4-BE49-F238E27FC236}">
                  <a16:creationId xmlns="" xmlns:a16="http://schemas.microsoft.com/office/drawing/2014/main" id="{920488C4-F170-904D-8568-912251DB6E3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69272" y="8430277"/>
              <a:ext cx="85153" cy="76923"/>
            </a:xfrm>
            <a:prstGeom prst="rect">
              <a:avLst/>
            </a:prstGeom>
          </p:spPr>
        </p:pic>
        <p:sp>
          <p:nvSpPr>
            <p:cNvPr id="19" name="object 10">
              <a:extLst>
                <a:ext uri="{FF2B5EF4-FFF2-40B4-BE49-F238E27FC236}">
                  <a16:creationId xmlns="" xmlns:a16="http://schemas.microsoft.com/office/drawing/2014/main" id="{2EC8B7FF-7F96-304A-AF0B-09A5706CB567}"/>
                </a:ext>
              </a:extLst>
            </p:cNvPr>
            <p:cNvSpPr/>
            <p:nvPr/>
          </p:nvSpPr>
          <p:spPr>
            <a:xfrm>
              <a:off x="1482771" y="8430279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000" dirty="0"/>
            </a:p>
          </p:txBody>
        </p:sp>
        <p:pic>
          <p:nvPicPr>
            <p:cNvPr id="20" name="object 11">
              <a:extLst>
                <a:ext uri="{FF2B5EF4-FFF2-40B4-BE49-F238E27FC236}">
                  <a16:creationId xmlns="" xmlns:a16="http://schemas.microsoft.com/office/drawing/2014/main" id="{86F243BE-F416-A648-BCFC-B667C51B261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4994" y="8541165"/>
              <a:ext cx="188554" cy="82626"/>
            </a:xfrm>
            <a:prstGeom prst="rect">
              <a:avLst/>
            </a:prstGeom>
          </p:spPr>
        </p:pic>
        <p:pic>
          <p:nvPicPr>
            <p:cNvPr id="21" name="object 12">
              <a:extLst>
                <a:ext uri="{FF2B5EF4-FFF2-40B4-BE49-F238E27FC236}">
                  <a16:creationId xmlns="" xmlns:a16="http://schemas.microsoft.com/office/drawing/2014/main" id="{596D7822-8887-3A47-97D1-FB22B43410C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5724" y="8544010"/>
              <a:ext cx="164275" cy="88226"/>
            </a:xfrm>
            <a:prstGeom prst="rect">
              <a:avLst/>
            </a:prstGeom>
          </p:spPr>
        </p:pic>
        <p:pic>
          <p:nvPicPr>
            <p:cNvPr id="22" name="object 13">
              <a:extLst>
                <a:ext uri="{FF2B5EF4-FFF2-40B4-BE49-F238E27FC236}">
                  <a16:creationId xmlns="" xmlns:a16="http://schemas.microsoft.com/office/drawing/2014/main" id="{D8B163FE-8973-404D-8E08-58D9EF9B960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7757" y="8543142"/>
              <a:ext cx="319289" cy="78663"/>
            </a:xfrm>
            <a:prstGeom prst="rect">
              <a:avLst/>
            </a:prstGeom>
          </p:spPr>
        </p:pic>
        <p:pic>
          <p:nvPicPr>
            <p:cNvPr id="23" name="object 14">
              <a:extLst>
                <a:ext uri="{FF2B5EF4-FFF2-40B4-BE49-F238E27FC236}">
                  <a16:creationId xmlns="" xmlns:a16="http://schemas.microsoft.com/office/drawing/2014/main" id="{7E5F990C-0C85-284A-BA6B-BD014A99F8E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96605" y="8544012"/>
              <a:ext cx="66471" cy="76911"/>
            </a:xfrm>
            <a:prstGeom prst="rect">
              <a:avLst/>
            </a:prstGeom>
          </p:spPr>
        </p:pic>
        <p:pic>
          <p:nvPicPr>
            <p:cNvPr id="24" name="object 15">
              <a:extLst>
                <a:ext uri="{FF2B5EF4-FFF2-40B4-BE49-F238E27FC236}">
                  <a16:creationId xmlns="" xmlns:a16="http://schemas.microsoft.com/office/drawing/2014/main" id="{DA5A55AC-4B6C-514F-83B9-4B935DBE48ED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82771" y="8544012"/>
              <a:ext cx="66471" cy="76911"/>
            </a:xfrm>
            <a:prstGeom prst="rect">
              <a:avLst/>
            </a:prstGeom>
          </p:spPr>
        </p:pic>
        <p:sp>
          <p:nvSpPr>
            <p:cNvPr id="25" name="object 16">
              <a:extLst>
                <a:ext uri="{FF2B5EF4-FFF2-40B4-BE49-F238E27FC236}">
                  <a16:creationId xmlns="" xmlns:a16="http://schemas.microsoft.com/office/drawing/2014/main" id="{F3D7E595-2F2D-CE4B-8312-46BC95AF60EB}"/>
                </a:ext>
              </a:extLst>
            </p:cNvPr>
            <p:cNvSpPr/>
            <p:nvPr/>
          </p:nvSpPr>
          <p:spPr>
            <a:xfrm>
              <a:off x="1489430" y="8408555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4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000" dirty="0"/>
            </a:p>
          </p:txBody>
        </p:sp>
        <p:pic>
          <p:nvPicPr>
            <p:cNvPr id="26" name="object 17">
              <a:extLst>
                <a:ext uri="{FF2B5EF4-FFF2-40B4-BE49-F238E27FC236}">
                  <a16:creationId xmlns="" xmlns:a16="http://schemas.microsoft.com/office/drawing/2014/main" id="{34418427-8B52-414E-A3C5-A4EDAE0BD4D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44093" y="7556702"/>
              <a:ext cx="895848" cy="769188"/>
            </a:xfrm>
            <a:prstGeom prst="rect">
              <a:avLst/>
            </a:prstGeom>
          </p:spPr>
        </p:pic>
      </p:grpSp>
      <p:sp>
        <p:nvSpPr>
          <p:cNvPr id="27" name="Прямоугольник 26"/>
          <p:cNvSpPr/>
          <p:nvPr/>
        </p:nvSpPr>
        <p:spPr>
          <a:xfrm>
            <a:off x="7085405" y="4431298"/>
            <a:ext cx="576064" cy="2397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2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2902</TotalTime>
  <Words>66</Words>
  <Application>Microsoft Office PowerPoint</Application>
  <DocSecurity>0</DocSecurity>
  <PresentationFormat>Экран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Golovanova</dc:creator>
  <cp:lastModifiedBy>Зайцева Юлия Евгеньевна</cp:lastModifiedBy>
  <cp:revision>417</cp:revision>
  <cp:lastPrinted>2025-02-18T10:29:42Z</cp:lastPrinted>
  <dcterms:created xsi:type="dcterms:W3CDTF">2024-07-19T06:34:12Z</dcterms:created>
  <dcterms:modified xsi:type="dcterms:W3CDTF">2025-02-19T04:21:28Z</dcterms:modified>
  <dc:identifier/>
  <dc:language/>
  <cp:version/>
</cp:coreProperties>
</file>