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2958" y="120"/>
      </p:cViewPr>
      <p:guideLst>
        <p:guide orient="horz" pos="3368"/>
        <p:guide pos="23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Рисунок 33"/>
          <p:cNvPicPr/>
          <p:nvPr/>
        </p:nvPicPr>
        <p:blipFill>
          <a:blip r:embed="rId2"/>
          <a:stretch/>
        </p:blipFill>
        <p:spPr>
          <a:xfrm>
            <a:off x="377640" y="2889720"/>
            <a:ext cx="6800400" cy="5425560"/>
          </a:xfrm>
          <a:prstGeom prst="rect">
            <a:avLst/>
          </a:prstGeom>
          <a:ln>
            <a:noFill/>
          </a:ln>
        </p:spPr>
      </p:pic>
      <p:pic>
        <p:nvPicPr>
          <p:cNvPr id="35" name="Рисунок 34"/>
          <p:cNvPicPr/>
          <p:nvPr/>
        </p:nvPicPr>
        <p:blipFill>
          <a:blip r:embed="rId2"/>
          <a:stretch/>
        </p:blipFill>
        <p:spPr>
          <a:xfrm>
            <a:off x="377640" y="2889720"/>
            <a:ext cx="6800400" cy="5425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ject 33"/>
          <p:cNvPicPr/>
          <p:nvPr/>
        </p:nvPicPr>
        <p:blipFill>
          <a:blip r:embed="rId2"/>
          <a:stretch/>
        </p:blipFill>
        <p:spPr>
          <a:xfrm>
            <a:off x="3838060" y="0"/>
            <a:ext cx="3718440" cy="1164240"/>
          </a:xfrm>
          <a:prstGeom prst="rect">
            <a:avLst/>
          </a:prstGeom>
          <a:ln>
            <a:noFill/>
          </a:ln>
        </p:spPr>
      </p:pic>
      <p:sp>
        <p:nvSpPr>
          <p:cNvPr id="37" name="CustomShape 1"/>
          <p:cNvSpPr/>
          <p:nvPr/>
        </p:nvSpPr>
        <p:spPr>
          <a:xfrm>
            <a:off x="111240" y="7000200"/>
            <a:ext cx="7344000" cy="358200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8" name="object 36"/>
          <p:cNvPicPr/>
          <p:nvPr/>
        </p:nvPicPr>
        <p:blipFill>
          <a:blip r:embed="rId3"/>
          <a:stretch/>
        </p:blipFill>
        <p:spPr>
          <a:xfrm>
            <a:off x="644400" y="8176320"/>
            <a:ext cx="101520" cy="131040"/>
          </a:xfrm>
          <a:prstGeom prst="rect">
            <a:avLst/>
          </a:prstGeom>
          <a:ln>
            <a:noFill/>
          </a:ln>
        </p:spPr>
      </p:pic>
      <p:sp>
        <p:nvSpPr>
          <p:cNvPr id="39" name="CustomShape 2"/>
          <p:cNvSpPr/>
          <p:nvPr/>
        </p:nvSpPr>
        <p:spPr>
          <a:xfrm>
            <a:off x="771480" y="8178120"/>
            <a:ext cx="92880" cy="127800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0" name="object 38"/>
          <p:cNvPicPr/>
          <p:nvPr/>
        </p:nvPicPr>
        <p:blipFill>
          <a:blip r:embed="rId4"/>
          <a:stretch/>
        </p:blipFill>
        <p:spPr>
          <a:xfrm>
            <a:off x="888840" y="8176320"/>
            <a:ext cx="290520" cy="131040"/>
          </a:xfrm>
          <a:prstGeom prst="rect">
            <a:avLst/>
          </a:prstGeom>
          <a:ln>
            <a:noFill/>
          </a:ln>
        </p:spPr>
      </p:pic>
      <p:pic>
        <p:nvPicPr>
          <p:cNvPr id="41" name="object 39"/>
          <p:cNvPicPr/>
          <p:nvPr/>
        </p:nvPicPr>
        <p:blipFill>
          <a:blip r:embed="rId5"/>
          <a:stretch/>
        </p:blipFill>
        <p:spPr>
          <a:xfrm>
            <a:off x="1201680" y="8176320"/>
            <a:ext cx="317520" cy="131040"/>
          </a:xfrm>
          <a:prstGeom prst="rect">
            <a:avLst/>
          </a:prstGeom>
          <a:ln>
            <a:noFill/>
          </a:ln>
        </p:spPr>
      </p:pic>
      <p:pic>
        <p:nvPicPr>
          <p:cNvPr id="42" name="object 40"/>
          <p:cNvPicPr/>
          <p:nvPr/>
        </p:nvPicPr>
        <p:blipFill>
          <a:blip r:embed="rId6"/>
          <a:stretch/>
        </p:blipFill>
        <p:spPr>
          <a:xfrm>
            <a:off x="1545480" y="8178120"/>
            <a:ext cx="108360" cy="127440"/>
          </a:xfrm>
          <a:prstGeom prst="rect">
            <a:avLst/>
          </a:prstGeom>
          <a:ln>
            <a:noFill/>
          </a:ln>
        </p:spPr>
      </p:pic>
      <p:pic>
        <p:nvPicPr>
          <p:cNvPr id="43" name="object 41"/>
          <p:cNvPicPr/>
          <p:nvPr/>
        </p:nvPicPr>
        <p:blipFill>
          <a:blip r:embed="rId7"/>
          <a:stretch/>
        </p:blipFill>
        <p:spPr>
          <a:xfrm>
            <a:off x="1679400" y="8178120"/>
            <a:ext cx="111240" cy="129240"/>
          </a:xfrm>
          <a:prstGeom prst="rect">
            <a:avLst/>
          </a:prstGeom>
          <a:ln>
            <a:noFill/>
          </a:ln>
        </p:spPr>
      </p:pic>
      <p:sp>
        <p:nvSpPr>
          <p:cNvPr id="44" name="CustomShape 3"/>
          <p:cNvSpPr/>
          <p:nvPr/>
        </p:nvSpPr>
        <p:spPr>
          <a:xfrm>
            <a:off x="4714354" y="316800"/>
            <a:ext cx="2650747" cy="975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/>
          <a:lstStyle/>
          <a:p>
            <a:pPr algn="r"/>
            <a:r>
              <a:rPr lang="ru-RU" sz="27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МЕРОПРИЯТИЯ НА  август </a:t>
            </a:r>
            <a:r>
              <a:rPr lang="ru-RU" sz="27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2026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CustomShape 4"/>
          <p:cNvSpPr/>
          <p:nvPr/>
        </p:nvSpPr>
        <p:spPr>
          <a:xfrm>
            <a:off x="628920" y="8441640"/>
            <a:ext cx="5112360" cy="2302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/>
          <a:lstStyle/>
          <a:p>
            <a:pPr marL="12600">
              <a:lnSpc>
                <a:spcPct val="75000"/>
              </a:lnSpc>
            </a:pPr>
            <a:r>
              <a:rPr lang="ru-RU" sz="4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ПРИХОДИТЕ, МЫ</a:t>
            </a:r>
            <a:r>
              <a:rPr lang="ru-RU" sz="4400" b="1" strike="noStrike" spc="-123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ВАС</a:t>
            </a:r>
            <a:r>
              <a:rPr lang="ru-RU" sz="4400" b="1" strike="noStrike" spc="-123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44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ЖДЕМ! </a:t>
            </a:r>
          </a:p>
          <a:p>
            <a:pPr marL="12600">
              <a:lnSpc>
                <a:spcPct val="75000"/>
              </a:lnSpc>
            </a:pPr>
            <a:r>
              <a:rPr lang="ru-RU" sz="44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11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Адрес  п.Адамовка ул.Ленина д.32А,руководитель КС </a:t>
            </a:r>
            <a:r>
              <a:rPr lang="ru-RU" sz="1100" b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Слободяник</a:t>
            </a:r>
            <a:r>
              <a:rPr lang="ru-RU" sz="11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Л.Г</a:t>
            </a:r>
          </a:p>
          <a:p>
            <a:pPr marL="12600">
              <a:lnSpc>
                <a:spcPct val="75000"/>
              </a:lnSpc>
            </a:pPr>
            <a:r>
              <a:rPr lang="ru-RU" sz="11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Тел.83536521353</a:t>
            </a:r>
            <a:endParaRPr lang="ru-RU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CustomShape 5"/>
          <p:cNvSpPr/>
          <p:nvPr/>
        </p:nvSpPr>
        <p:spPr>
          <a:xfrm>
            <a:off x="3185100" y="7472212"/>
            <a:ext cx="3600015" cy="832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 indent="1948680">
              <a:lnSpc>
                <a:spcPct val="112000"/>
              </a:lnSpc>
            </a:pP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Время</a:t>
            </a:r>
            <a:r>
              <a:rPr lang="ru-RU" sz="1600" b="1" strike="noStrike" spc="-52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работы: Понедельник – четверг 09:00 – </a:t>
            </a:r>
            <a:r>
              <a:rPr lang="ru-RU" sz="1600" b="1" strike="noStrike" spc="-7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18:00 Пятница - </a:t>
            </a: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09:00 – </a:t>
            </a:r>
            <a:r>
              <a:rPr lang="ru-RU" sz="1600" b="1" strike="noStrike" spc="-7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16:45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 indent="1948680">
              <a:lnSpc>
                <a:spcPct val="112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CustomShape 6"/>
          <p:cNvSpPr/>
          <p:nvPr/>
        </p:nvSpPr>
        <p:spPr>
          <a:xfrm>
            <a:off x="6123240" y="8786520"/>
            <a:ext cx="991440" cy="76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4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8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пенсионного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4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и социального</a:t>
            </a:r>
            <a:r>
              <a:rPr lang="ru-RU" sz="800" b="0" strike="noStrike" spc="48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страхования </a:t>
            </a:r>
            <a:r>
              <a:rPr lang="ru-RU" sz="800" b="0" strike="noStrike" spc="-1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РФ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4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по</a:t>
            </a:r>
            <a:r>
              <a:rPr lang="ru-RU" sz="800" b="0" strike="noStrike" spc="3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Оренбургской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области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8" name="object 49"/>
          <p:cNvPicPr/>
          <p:nvPr/>
        </p:nvPicPr>
        <p:blipFill>
          <a:blip r:embed="rId8"/>
          <a:stretch/>
        </p:blipFill>
        <p:spPr>
          <a:xfrm>
            <a:off x="399826" y="316800"/>
            <a:ext cx="837720" cy="955440"/>
          </a:xfrm>
          <a:prstGeom prst="rect">
            <a:avLst/>
          </a:prstGeom>
          <a:ln>
            <a:noFill/>
          </a:ln>
        </p:spPr>
      </p:pic>
      <p:sp>
        <p:nvSpPr>
          <p:cNvPr id="64" name="CustomShape 11"/>
          <p:cNvSpPr/>
          <p:nvPr/>
        </p:nvSpPr>
        <p:spPr>
          <a:xfrm>
            <a:off x="6140520" y="9593640"/>
            <a:ext cx="873000" cy="8568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5" name="CustomShape 12"/>
          <p:cNvSpPr/>
          <p:nvPr/>
        </p:nvSpPr>
        <p:spPr>
          <a:xfrm>
            <a:off x="6304892" y="7992360"/>
            <a:ext cx="813600" cy="813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66" name="object 48"/>
          <p:cNvPicPr/>
          <p:nvPr/>
        </p:nvPicPr>
        <p:blipFill>
          <a:blip r:embed="rId9"/>
          <a:stretch/>
        </p:blipFill>
        <p:spPr>
          <a:xfrm>
            <a:off x="6429317" y="8220748"/>
            <a:ext cx="599760" cy="514800"/>
          </a:xfrm>
          <a:prstGeom prst="rect">
            <a:avLst/>
          </a:prstGeom>
          <a:ln>
            <a:noFill/>
          </a:ln>
        </p:spPr>
      </p:pic>
      <p:pic>
        <p:nvPicPr>
          <p:cNvPr id="67" name="Рисунок 7"/>
          <p:cNvPicPr/>
          <p:nvPr/>
        </p:nvPicPr>
        <p:blipFill>
          <a:blip r:embed="rId10"/>
          <a:stretch/>
        </p:blipFill>
        <p:spPr>
          <a:xfrm>
            <a:off x="6153120" y="9577080"/>
            <a:ext cx="860400" cy="860400"/>
          </a:xfrm>
          <a:prstGeom prst="rect">
            <a:avLst/>
          </a:prstGeom>
          <a:ln>
            <a:noFill/>
          </a:ln>
        </p:spPr>
      </p:pic>
      <p:graphicFrame>
        <p:nvGraphicFramePr>
          <p:cNvPr id="68" name="Table 13"/>
          <p:cNvGraphicFramePr/>
          <p:nvPr>
            <p:extLst>
              <p:ext uri="{D42A27DB-BD31-4B8C-83A1-F6EECF244321}">
                <p14:modId xmlns:p14="http://schemas.microsoft.com/office/powerpoint/2010/main" val="840370518"/>
              </p:ext>
            </p:extLst>
          </p:nvPr>
        </p:nvGraphicFramePr>
        <p:xfrm>
          <a:off x="706416" y="1774800"/>
          <a:ext cx="6485760" cy="5257757"/>
        </p:xfrm>
        <a:graphic>
          <a:graphicData uri="http://schemas.openxmlformats.org/drawingml/2006/table">
            <a:tbl>
              <a:tblPr/>
              <a:tblGrid>
                <a:gridCol w="804702"/>
                <a:gridCol w="4767462"/>
                <a:gridCol w="913596"/>
              </a:tblGrid>
              <a:tr h="65052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Мероприятие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65399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+mn-lt"/>
                          <a:cs typeface="Calibri"/>
                        </a:rPr>
                        <a:t>05.08.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1.</a:t>
                      </a:r>
                      <a:r>
                        <a:rPr lang="ru-RU" sz="1400" b="0" baseline="0" dirty="0" smtClean="0">
                          <a:latin typeface="+mn-lt"/>
                          <a:cs typeface="Calibri Light"/>
                        </a:rPr>
                        <a:t> «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Зарядка со стражем порядка». Мероприятие проводят активисты Движения Первых в Центральном парке п.Адамовка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14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61822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12.08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2. «Гимнастика 60+» Мероприятие проводит специалист КЦСОН </a:t>
                      </a:r>
                      <a:r>
                        <a:rPr lang="ru-RU" sz="1400" b="0" dirty="0" err="1" smtClean="0">
                          <a:latin typeface="+mn-lt"/>
                          <a:cs typeface="Calibri Light"/>
                        </a:rPr>
                        <a:t>Жаппаспаева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 Д.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15:00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86398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13.08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3. Август – </a:t>
                      </a:r>
                      <a:r>
                        <a:rPr lang="ru-RU" sz="1400" b="0" dirty="0" err="1" smtClean="0">
                          <a:latin typeface="+mn-lt"/>
                          <a:cs typeface="Calibri Light"/>
                        </a:rPr>
                        <a:t>Спасами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 богат. Мероприятие проводит специалист районной библиотеки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4.Чаетипие с медом </a:t>
                      </a:r>
                      <a:r>
                        <a:rPr lang="ru-RU" sz="1400" b="0" smtClean="0">
                          <a:latin typeface="+mn-lt"/>
                          <a:cs typeface="Calibri Light"/>
                        </a:rPr>
                        <a:t>и </a:t>
                      </a:r>
                      <a:r>
                        <a:rPr lang="ru-RU" sz="1400" b="0" smtClean="0">
                          <a:latin typeface="+mn-lt"/>
                          <a:cs typeface="Calibri Light"/>
                        </a:rPr>
                        <a:t>орехами,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Консультирование по </a:t>
                      </a:r>
                      <a:r>
                        <a:rPr lang="ru-RU" sz="1400" b="0" dirty="0" err="1" smtClean="0">
                          <a:latin typeface="+mn-lt"/>
                          <a:cs typeface="Calibri Light"/>
                        </a:rPr>
                        <a:t>МАХу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12:00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63621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19.08.</a:t>
                      </a:r>
                      <a:endParaRPr lang="ru-RU" sz="1400" dirty="0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5. «Гимнастика 60+». Мероприятие проводит специалист КЦСОН </a:t>
                      </a:r>
                      <a:r>
                        <a:rPr lang="ru-RU" sz="1400" b="0" dirty="0" err="1" smtClean="0">
                          <a:latin typeface="+mn-lt"/>
                          <a:cs typeface="Calibri Light"/>
                        </a:rPr>
                        <a:t>Жаппаспаева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 Д.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15-00</a:t>
                      </a:r>
                      <a:endParaRPr lang="ru-RU" sz="1400" dirty="0"/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63621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20.08.</a:t>
                      </a:r>
                      <a:endParaRPr lang="ru-RU" sz="1400" dirty="0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6. Лекция об истории и возникновении </a:t>
                      </a:r>
                      <a:r>
                        <a:rPr lang="ru-RU" sz="1400" dirty="0" err="1" smtClean="0"/>
                        <a:t>шахмат+</a:t>
                      </a:r>
                      <a:r>
                        <a:rPr lang="ru-RU" sz="1400" dirty="0" smtClean="0"/>
                        <a:t> мастер-класс по игре в шахматы</a:t>
                      </a:r>
                    </a:p>
                    <a:p>
                      <a:r>
                        <a:rPr lang="ru-RU" sz="1400" dirty="0" smtClean="0"/>
                        <a:t>Мероприятие проводит руководитель шахматной студии </a:t>
                      </a:r>
                      <a:r>
                        <a:rPr lang="ru-RU" sz="1400" dirty="0" err="1" smtClean="0"/>
                        <a:t>Хасаева</a:t>
                      </a:r>
                      <a:r>
                        <a:rPr lang="ru-RU" sz="1400" dirty="0" smtClean="0"/>
                        <a:t> Л.С.</a:t>
                      </a:r>
                      <a:endParaRPr lang="ru-RU" sz="1400" dirty="0"/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11-00</a:t>
                      </a:r>
                      <a:endParaRPr lang="ru-RU" sz="1400" dirty="0"/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63621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21.08.</a:t>
                      </a:r>
                      <a:endParaRPr lang="ru-RU" sz="1400" dirty="0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7.Три цвета Родины. </a:t>
                      </a:r>
                      <a:r>
                        <a:rPr lang="ru-RU" sz="1400" dirty="0" err="1" smtClean="0"/>
                        <a:t>Флешмоб</a:t>
                      </a:r>
                      <a:r>
                        <a:rPr lang="ru-RU" sz="1400" dirty="0" smtClean="0"/>
                        <a:t>. Мероприятие  к Дню государственного флага.</a:t>
                      </a:r>
                    </a:p>
                    <a:p>
                      <a:r>
                        <a:rPr lang="ru-RU" sz="1400" dirty="0" smtClean="0"/>
                        <a:t>Проводят активисты Движения Первых</a:t>
                      </a:r>
                      <a:endParaRPr lang="ru-RU" sz="1400" dirty="0"/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12-00</a:t>
                      </a:r>
                      <a:endParaRPr lang="ru-RU" sz="1400" dirty="0"/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  <p:sp>
        <p:nvSpPr>
          <p:cNvPr id="35" name="CustomShape 5"/>
          <p:cNvSpPr/>
          <p:nvPr/>
        </p:nvSpPr>
        <p:spPr>
          <a:xfrm>
            <a:off x="1063606" y="274602"/>
            <a:ext cx="3231000" cy="11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349358" y="774668"/>
            <a:ext cx="377825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ЦЕНТР ОБЩЕНИЯ СТАРШЕГО ПОКОЛЕНИЯ Адамовского района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ject 33"/>
          <p:cNvPicPr/>
          <p:nvPr/>
        </p:nvPicPr>
        <p:blipFill>
          <a:blip r:embed="rId2"/>
          <a:stretch/>
        </p:blipFill>
        <p:spPr>
          <a:xfrm>
            <a:off x="3626104" y="79793"/>
            <a:ext cx="3718440" cy="1423398"/>
          </a:xfrm>
          <a:prstGeom prst="rect">
            <a:avLst/>
          </a:prstGeom>
          <a:ln>
            <a:noFill/>
          </a:ln>
        </p:spPr>
      </p:pic>
      <p:sp>
        <p:nvSpPr>
          <p:cNvPr id="37" name="CustomShape 1"/>
          <p:cNvSpPr/>
          <p:nvPr/>
        </p:nvSpPr>
        <p:spPr>
          <a:xfrm>
            <a:off x="111240" y="7000200"/>
            <a:ext cx="7344000" cy="358200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8" name="object 36"/>
          <p:cNvPicPr/>
          <p:nvPr/>
        </p:nvPicPr>
        <p:blipFill>
          <a:blip r:embed="rId3"/>
          <a:stretch/>
        </p:blipFill>
        <p:spPr>
          <a:xfrm>
            <a:off x="644400" y="8176320"/>
            <a:ext cx="101520" cy="131040"/>
          </a:xfrm>
          <a:prstGeom prst="rect">
            <a:avLst/>
          </a:prstGeom>
          <a:ln>
            <a:noFill/>
          </a:ln>
        </p:spPr>
      </p:pic>
      <p:sp>
        <p:nvSpPr>
          <p:cNvPr id="39" name="CustomShape 2"/>
          <p:cNvSpPr/>
          <p:nvPr/>
        </p:nvSpPr>
        <p:spPr>
          <a:xfrm>
            <a:off x="771480" y="8178120"/>
            <a:ext cx="92880" cy="127800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0" name="object 38"/>
          <p:cNvPicPr/>
          <p:nvPr/>
        </p:nvPicPr>
        <p:blipFill>
          <a:blip r:embed="rId4"/>
          <a:stretch/>
        </p:blipFill>
        <p:spPr>
          <a:xfrm>
            <a:off x="888840" y="8176320"/>
            <a:ext cx="290520" cy="131040"/>
          </a:xfrm>
          <a:prstGeom prst="rect">
            <a:avLst/>
          </a:prstGeom>
          <a:ln>
            <a:noFill/>
          </a:ln>
        </p:spPr>
      </p:pic>
      <p:pic>
        <p:nvPicPr>
          <p:cNvPr id="41" name="object 39"/>
          <p:cNvPicPr/>
          <p:nvPr/>
        </p:nvPicPr>
        <p:blipFill>
          <a:blip r:embed="rId5"/>
          <a:stretch/>
        </p:blipFill>
        <p:spPr>
          <a:xfrm>
            <a:off x="1201680" y="8176320"/>
            <a:ext cx="317520" cy="131040"/>
          </a:xfrm>
          <a:prstGeom prst="rect">
            <a:avLst/>
          </a:prstGeom>
          <a:ln>
            <a:noFill/>
          </a:ln>
        </p:spPr>
      </p:pic>
      <p:pic>
        <p:nvPicPr>
          <p:cNvPr id="42" name="object 40"/>
          <p:cNvPicPr/>
          <p:nvPr/>
        </p:nvPicPr>
        <p:blipFill>
          <a:blip r:embed="rId6"/>
          <a:stretch/>
        </p:blipFill>
        <p:spPr>
          <a:xfrm>
            <a:off x="1545480" y="8178120"/>
            <a:ext cx="108360" cy="127440"/>
          </a:xfrm>
          <a:prstGeom prst="rect">
            <a:avLst/>
          </a:prstGeom>
          <a:ln>
            <a:noFill/>
          </a:ln>
        </p:spPr>
      </p:pic>
      <p:pic>
        <p:nvPicPr>
          <p:cNvPr id="43" name="object 41"/>
          <p:cNvPicPr/>
          <p:nvPr/>
        </p:nvPicPr>
        <p:blipFill>
          <a:blip r:embed="rId7"/>
          <a:stretch/>
        </p:blipFill>
        <p:spPr>
          <a:xfrm>
            <a:off x="1679400" y="8178120"/>
            <a:ext cx="111240" cy="129240"/>
          </a:xfrm>
          <a:prstGeom prst="rect">
            <a:avLst/>
          </a:prstGeom>
          <a:ln>
            <a:noFill/>
          </a:ln>
        </p:spPr>
      </p:pic>
      <p:sp>
        <p:nvSpPr>
          <p:cNvPr id="44" name="CustomShape 3"/>
          <p:cNvSpPr/>
          <p:nvPr/>
        </p:nvSpPr>
        <p:spPr>
          <a:xfrm>
            <a:off x="4630958" y="167671"/>
            <a:ext cx="2483722" cy="975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/>
          <a:lstStyle/>
          <a:p>
            <a:pPr algn="r"/>
            <a:r>
              <a:rPr lang="ru-RU" sz="27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МЕРОПРИЯТИЯ на август </a:t>
            </a:r>
            <a:r>
              <a:rPr lang="ru-RU" sz="2700" b="1" strike="noStrike" spc="-7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2026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CustomShape 4"/>
          <p:cNvSpPr/>
          <p:nvPr/>
        </p:nvSpPr>
        <p:spPr>
          <a:xfrm>
            <a:off x="628920" y="8441640"/>
            <a:ext cx="5112360" cy="1995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/>
          <a:lstStyle/>
          <a:p>
            <a:pPr marL="12600">
              <a:lnSpc>
                <a:spcPct val="75000"/>
              </a:lnSpc>
            </a:pPr>
            <a:r>
              <a:rPr lang="ru-RU" sz="4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ПРИХОДИТЕ, МЫ</a:t>
            </a:r>
            <a:r>
              <a:rPr lang="ru-RU" sz="4400" b="1" strike="noStrike" spc="-123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ВАС</a:t>
            </a:r>
            <a:r>
              <a:rPr lang="ru-RU" sz="4400" b="1" strike="noStrike" spc="-123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44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ЖДЕМ!</a:t>
            </a:r>
          </a:p>
          <a:p>
            <a:pPr marL="12600">
              <a:lnSpc>
                <a:spcPct val="75000"/>
              </a:lnSpc>
            </a:pPr>
            <a:r>
              <a:rPr lang="ru-RU" sz="44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14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Адрес п.Адамовка ул.Ленина д.32А, руководитель КС </a:t>
            </a:r>
            <a:r>
              <a:rPr lang="ru-RU" sz="1400" b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Слободяник</a:t>
            </a:r>
            <a:r>
              <a:rPr lang="ru-RU" sz="14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Л.Г 83536521353</a:t>
            </a:r>
          </a:p>
          <a:p>
            <a:pPr marL="12600">
              <a:lnSpc>
                <a:spcPct val="75000"/>
              </a:lnSpc>
            </a:pPr>
            <a:endParaRPr lang="ru-RU" sz="4400" b="1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</p:txBody>
      </p:sp>
      <p:sp>
        <p:nvSpPr>
          <p:cNvPr id="46" name="CustomShape 5"/>
          <p:cNvSpPr/>
          <p:nvPr/>
        </p:nvSpPr>
        <p:spPr>
          <a:xfrm>
            <a:off x="3514665" y="7119133"/>
            <a:ext cx="3600015" cy="832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 indent="1948680">
              <a:lnSpc>
                <a:spcPct val="112000"/>
              </a:lnSpc>
            </a:pP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Время</a:t>
            </a:r>
            <a:r>
              <a:rPr lang="ru-RU" sz="1600" b="1" strike="noStrike" spc="-52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работы: Понедельник – четверг 09:00 – </a:t>
            </a:r>
            <a:r>
              <a:rPr lang="ru-RU" sz="1600" b="1" strike="noStrike" spc="-7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18:00 Пятница - </a:t>
            </a: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09:00 – </a:t>
            </a:r>
            <a:r>
              <a:rPr lang="ru-RU" sz="1600" b="1" strike="noStrike" spc="-7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16:45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 indent="1948680">
              <a:lnSpc>
                <a:spcPct val="112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CustomShape 6"/>
          <p:cNvSpPr/>
          <p:nvPr/>
        </p:nvSpPr>
        <p:spPr>
          <a:xfrm>
            <a:off x="6123240" y="8786520"/>
            <a:ext cx="991440" cy="76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4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8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пенсионного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4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и социального</a:t>
            </a:r>
            <a:r>
              <a:rPr lang="ru-RU" sz="800" b="0" strike="noStrike" spc="48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страхования </a:t>
            </a:r>
            <a:r>
              <a:rPr lang="ru-RU" sz="800" b="0" strike="noStrike" spc="-1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РФ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4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по</a:t>
            </a:r>
            <a:r>
              <a:rPr lang="ru-RU" sz="800" b="0" strike="noStrike" spc="3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Оренбургской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области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8" name="object 49"/>
          <p:cNvPicPr/>
          <p:nvPr/>
        </p:nvPicPr>
        <p:blipFill>
          <a:blip r:embed="rId8"/>
          <a:stretch/>
        </p:blipFill>
        <p:spPr>
          <a:xfrm>
            <a:off x="363960" y="791492"/>
            <a:ext cx="837720" cy="955440"/>
          </a:xfrm>
          <a:prstGeom prst="rect">
            <a:avLst/>
          </a:prstGeom>
          <a:ln>
            <a:noFill/>
          </a:ln>
        </p:spPr>
      </p:pic>
      <p:sp>
        <p:nvSpPr>
          <p:cNvPr id="64" name="CustomShape 11"/>
          <p:cNvSpPr/>
          <p:nvPr/>
        </p:nvSpPr>
        <p:spPr>
          <a:xfrm>
            <a:off x="6140520" y="9593640"/>
            <a:ext cx="873000" cy="8568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5" name="CustomShape 12"/>
          <p:cNvSpPr/>
          <p:nvPr/>
        </p:nvSpPr>
        <p:spPr>
          <a:xfrm>
            <a:off x="6047640" y="7937640"/>
            <a:ext cx="813600" cy="813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66" name="object 48"/>
          <p:cNvPicPr/>
          <p:nvPr/>
        </p:nvPicPr>
        <p:blipFill>
          <a:blip r:embed="rId9"/>
          <a:stretch/>
        </p:blipFill>
        <p:spPr>
          <a:xfrm>
            <a:off x="6162120" y="8141760"/>
            <a:ext cx="599760" cy="514800"/>
          </a:xfrm>
          <a:prstGeom prst="rect">
            <a:avLst/>
          </a:prstGeom>
          <a:ln>
            <a:noFill/>
          </a:ln>
        </p:spPr>
      </p:pic>
      <p:pic>
        <p:nvPicPr>
          <p:cNvPr id="67" name="Рисунок 7"/>
          <p:cNvPicPr/>
          <p:nvPr/>
        </p:nvPicPr>
        <p:blipFill>
          <a:blip r:embed="rId10"/>
          <a:stretch/>
        </p:blipFill>
        <p:spPr>
          <a:xfrm>
            <a:off x="6153120" y="9577080"/>
            <a:ext cx="860400" cy="860400"/>
          </a:xfrm>
          <a:prstGeom prst="rect">
            <a:avLst/>
          </a:prstGeom>
          <a:ln>
            <a:noFill/>
          </a:ln>
        </p:spPr>
      </p:pic>
      <p:graphicFrame>
        <p:nvGraphicFramePr>
          <p:cNvPr id="68" name="Table 13"/>
          <p:cNvGraphicFramePr/>
          <p:nvPr>
            <p:extLst>
              <p:ext uri="{D42A27DB-BD31-4B8C-83A1-F6EECF244321}">
                <p14:modId xmlns:p14="http://schemas.microsoft.com/office/powerpoint/2010/main" val="2055910880"/>
              </p:ext>
            </p:extLst>
          </p:nvPr>
        </p:nvGraphicFramePr>
        <p:xfrm>
          <a:off x="695160" y="2106340"/>
          <a:ext cx="6431040" cy="4633252"/>
        </p:xfrm>
        <a:graphic>
          <a:graphicData uri="http://schemas.openxmlformats.org/drawingml/2006/table">
            <a:tbl>
              <a:tblPr/>
              <a:tblGrid>
                <a:gridCol w="1006505"/>
                <a:gridCol w="4428709"/>
                <a:gridCol w="995826"/>
              </a:tblGrid>
              <a:tr h="10257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Мероприятие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135732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24.08.</a:t>
                      </a:r>
                      <a:endParaRPr lang="ru-RU" sz="1400" dirty="0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Лекция РО Знание»в формате ВКС на тему;</a:t>
                      </a:r>
                    </a:p>
                    <a:p>
                      <a:r>
                        <a:rPr lang="ru-RU" sz="1400" dirty="0" smtClean="0"/>
                        <a:t>«Цифровой </a:t>
                      </a:r>
                      <a:r>
                        <a:rPr lang="ru-RU" sz="1400" dirty="0" err="1" smtClean="0"/>
                        <a:t>суверинитет</a:t>
                      </a:r>
                      <a:r>
                        <a:rPr lang="ru-RU" sz="1400" dirty="0" smtClean="0"/>
                        <a:t>: правила безопасности в киберпространстве».</a:t>
                      </a:r>
                    </a:p>
                    <a:p>
                      <a:r>
                        <a:rPr lang="ru-RU" sz="1400" dirty="0" smtClean="0"/>
                        <a:t>Лекция РО «Знание» в формате ВКС на тему «Цифровой след госслужащего: риски и управление репутацией»</a:t>
                      </a:r>
                      <a:endParaRPr lang="ru-RU" sz="1400" dirty="0"/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11-00</a:t>
                      </a:r>
                      <a:endParaRPr lang="ru-RU" sz="1400" dirty="0"/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86427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25.08.</a:t>
                      </a:r>
                      <a:endParaRPr lang="ru-RU" sz="1400" dirty="0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Вместе мы - сила. Встреча за круглым  столом с участниками и членами семей участников СВО. Мероприятие проводит руководитель КС </a:t>
                      </a:r>
                      <a:r>
                        <a:rPr lang="ru-RU" sz="1400" dirty="0" err="1" smtClean="0"/>
                        <a:t>Слободяник</a:t>
                      </a:r>
                      <a:r>
                        <a:rPr lang="ru-RU" sz="1400" dirty="0" smtClean="0"/>
                        <a:t> Л.Г. и представитель Фонда защитников Отечества </a:t>
                      </a:r>
                      <a:r>
                        <a:rPr lang="ru-RU" sz="1400" dirty="0" err="1" smtClean="0"/>
                        <a:t>Шамонина</a:t>
                      </a:r>
                      <a:r>
                        <a:rPr lang="ru-RU" sz="1400" dirty="0" smtClean="0"/>
                        <a:t> Н.Г </a:t>
                      </a:r>
                    </a:p>
                    <a:p>
                      <a:r>
                        <a:rPr lang="ru-RU" sz="1400" dirty="0" smtClean="0"/>
                        <a:t>Индивидуальное консультирование</a:t>
                      </a:r>
                      <a:endParaRPr lang="ru-RU" sz="1400" dirty="0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12-00</a:t>
                      </a:r>
                      <a:endParaRPr lang="ru-RU" sz="1400" dirty="0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86427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26.08.</a:t>
                      </a:r>
                      <a:endParaRPr lang="ru-RU" sz="1400" dirty="0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5. </a:t>
                      </a:r>
                      <a:r>
                        <a:rPr lang="ru-RU" sz="1400" b="0" smtClean="0">
                          <a:latin typeface="+mn-lt"/>
                          <a:cs typeface="Calibri Light"/>
                        </a:rPr>
                        <a:t>«Гимнастика 60+». Мероприятие 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проводит специалист КЦСОН </a:t>
                      </a:r>
                      <a:r>
                        <a:rPr lang="ru-RU" sz="1400" b="0" dirty="0" err="1" smtClean="0">
                          <a:latin typeface="+mn-lt"/>
                          <a:cs typeface="Calibri Light"/>
                        </a:rPr>
                        <a:t>Жаппаспаева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 Д.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15-00</a:t>
                      </a:r>
                      <a:endParaRPr lang="ru-RU" sz="1400" dirty="0"/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  <p:sp>
        <p:nvSpPr>
          <p:cNvPr id="35" name="CustomShape 5"/>
          <p:cNvSpPr/>
          <p:nvPr/>
        </p:nvSpPr>
        <p:spPr>
          <a:xfrm>
            <a:off x="1399958" y="791492"/>
            <a:ext cx="3231000" cy="11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ЦЕНТР ОБЩЕНИЯ СТАРШЕГО ПОКОЛЕНИЯ </a:t>
            </a:r>
            <a:r>
              <a:rPr lang="ru-RU" sz="1800" b="0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Адамовского</a:t>
            </a:r>
            <a:r>
              <a:rPr lang="ru-RU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района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CustomShape 5"/>
          <p:cNvSpPr/>
          <p:nvPr/>
        </p:nvSpPr>
        <p:spPr>
          <a:xfrm>
            <a:off x="1420796" y="774668"/>
            <a:ext cx="3231000" cy="11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ЦЕНТР ОБЩЕНИЯ СТАРШЕГО ПОКОЛЕНИЯ </a:t>
            </a:r>
            <a:r>
              <a:rPr lang="ru-RU" sz="1800" b="0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Адамовского</a:t>
            </a:r>
            <a:r>
              <a:rPr lang="ru-RU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района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924887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1107</TotalTime>
  <Words>324</Words>
  <Application>Microsoft Office PowerPoint</Application>
  <PresentationFormat>Произвольный</PresentationFormat>
  <Paragraphs>60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0" baseType="lpstr">
      <vt:lpstr>Arial</vt:lpstr>
      <vt:lpstr>Calibri</vt:lpstr>
      <vt:lpstr>Calibri Light</vt:lpstr>
      <vt:lpstr>DejaVu Sans</vt:lpstr>
      <vt:lpstr>Symbol</vt:lpstr>
      <vt:lpstr>Times New Roman</vt:lpstr>
      <vt:lpstr>Wingdings</vt:lpstr>
      <vt:lpstr>Office Theme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Белова Юлия Викторовна</cp:lastModifiedBy>
  <cp:revision>151</cp:revision>
  <cp:lastPrinted>2025-12-05T14:47:26Z</cp:lastPrinted>
  <dcterms:created xsi:type="dcterms:W3CDTF">2025-11-06T11:20:25Z</dcterms:created>
  <dcterms:modified xsi:type="dcterms:W3CDTF">2026-07-23T04:45:25Z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reated">
    <vt:filetime>2025-11-06T00:00:00Z</vt:filetime>
  </property>
  <property fmtid="{D5CDD505-2E9C-101B-9397-08002B2CF9AE}" pid="4" name="Creator">
    <vt:lpwstr>Adobe InDesign 18.4 (Windows)</vt:lpwstr>
  </property>
  <property fmtid="{D5CDD505-2E9C-101B-9397-08002B2CF9AE}" pid="5" name="HiddenSlides">
    <vt:i4>0</vt:i4>
  </property>
  <property fmtid="{D5CDD505-2E9C-101B-9397-08002B2CF9AE}" pid="6" name="HyperlinksChanged">
    <vt:bool>false</vt:bool>
  </property>
  <property fmtid="{D5CDD505-2E9C-101B-9397-08002B2CF9AE}" pid="7" name="LastSaved">
    <vt:filetime>2025-11-06T00:00:00Z</vt:filetime>
  </property>
  <property fmtid="{D5CDD505-2E9C-101B-9397-08002B2CF9AE}" pid="8" name="LinksUpToDate">
    <vt:bool>false</vt:bool>
  </property>
  <property fmtid="{D5CDD505-2E9C-101B-9397-08002B2CF9AE}" pid="9" name="MMClips">
    <vt:i4>0</vt:i4>
  </property>
  <property fmtid="{D5CDD505-2E9C-101B-9397-08002B2CF9AE}" pid="10" name="Notes">
    <vt:i4>0</vt:i4>
  </property>
  <property fmtid="{D5CDD505-2E9C-101B-9397-08002B2CF9AE}" pid="11" name="PresentationFormat">
    <vt:lpwstr>Произвольный</vt:lpwstr>
  </property>
  <property fmtid="{D5CDD505-2E9C-101B-9397-08002B2CF9AE}" pid="12" name="Producer">
    <vt:lpwstr>Adobe PDF Library 17.0</vt:lpwstr>
  </property>
  <property fmtid="{D5CDD505-2E9C-101B-9397-08002B2CF9AE}" pid="13" name="ScaleCrop">
    <vt:bool>false</vt:bool>
  </property>
  <property fmtid="{D5CDD505-2E9C-101B-9397-08002B2CF9AE}" pid="14" name="ShareDoc">
    <vt:bool>false</vt:bool>
  </property>
  <property fmtid="{D5CDD505-2E9C-101B-9397-08002B2CF9AE}" pid="15" name="Slides">
    <vt:i4>1</vt:i4>
  </property>
</Properties>
</file>