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3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2958" y="120"/>
      </p:cViewPr>
      <p:guideLst>
        <p:guide orient="horz" pos="3368"/>
        <p:guide pos="23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4" name="Рисунок 33"/>
          <p:cNvPicPr/>
          <p:nvPr/>
        </p:nvPicPr>
        <p:blipFill>
          <a:blip r:embed="rId2"/>
          <a:stretch/>
        </p:blipFill>
        <p:spPr>
          <a:xfrm>
            <a:off x="377640" y="2889720"/>
            <a:ext cx="6800400" cy="5425560"/>
          </a:xfrm>
          <a:prstGeom prst="rect">
            <a:avLst/>
          </a:prstGeom>
          <a:ln>
            <a:noFill/>
          </a:ln>
        </p:spPr>
      </p:pic>
      <p:pic>
        <p:nvPicPr>
          <p:cNvPr id="35" name="Рисунок 34"/>
          <p:cNvPicPr/>
          <p:nvPr/>
        </p:nvPicPr>
        <p:blipFill>
          <a:blip r:embed="rId2"/>
          <a:stretch/>
        </p:blipFill>
        <p:spPr>
          <a:xfrm>
            <a:off x="377640" y="2889720"/>
            <a:ext cx="6800400" cy="54255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ru-RU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текста заголовка щёлкните мышью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Второй уровень структуры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Третий уровень структуры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Пятый уровень структуры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Шестой уровень структуры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object 33"/>
          <p:cNvPicPr/>
          <p:nvPr/>
        </p:nvPicPr>
        <p:blipFill>
          <a:blip r:embed="rId2"/>
          <a:stretch/>
        </p:blipFill>
        <p:spPr>
          <a:xfrm>
            <a:off x="3731760" y="108000"/>
            <a:ext cx="3718440" cy="1164240"/>
          </a:xfrm>
          <a:prstGeom prst="rect">
            <a:avLst/>
          </a:prstGeom>
          <a:ln>
            <a:noFill/>
          </a:ln>
        </p:spPr>
      </p:pic>
      <p:sp>
        <p:nvSpPr>
          <p:cNvPr id="37" name="CustomShape 1"/>
          <p:cNvSpPr/>
          <p:nvPr/>
        </p:nvSpPr>
        <p:spPr>
          <a:xfrm>
            <a:off x="111240" y="7472212"/>
            <a:ext cx="7344000" cy="3109988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38" name="object 36"/>
          <p:cNvPicPr/>
          <p:nvPr/>
        </p:nvPicPr>
        <p:blipFill>
          <a:blip r:embed="rId3"/>
          <a:stretch/>
        </p:blipFill>
        <p:spPr>
          <a:xfrm>
            <a:off x="644400" y="8176320"/>
            <a:ext cx="101520" cy="131040"/>
          </a:xfrm>
          <a:prstGeom prst="rect">
            <a:avLst/>
          </a:prstGeom>
          <a:ln>
            <a:noFill/>
          </a:ln>
        </p:spPr>
      </p:pic>
      <p:sp>
        <p:nvSpPr>
          <p:cNvPr id="39" name="CustomShape 2"/>
          <p:cNvSpPr/>
          <p:nvPr/>
        </p:nvSpPr>
        <p:spPr>
          <a:xfrm>
            <a:off x="771480" y="8178120"/>
            <a:ext cx="92880" cy="127800"/>
          </a:xfrm>
          <a:custGeom>
            <a:avLst/>
            <a:gdLst/>
            <a:ahLst/>
            <a:cxnLst/>
            <a:rect l="l" t="t" r="r" b="b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40" name="object 38"/>
          <p:cNvPicPr/>
          <p:nvPr/>
        </p:nvPicPr>
        <p:blipFill>
          <a:blip r:embed="rId4"/>
          <a:stretch/>
        </p:blipFill>
        <p:spPr>
          <a:xfrm>
            <a:off x="888840" y="8176320"/>
            <a:ext cx="290520" cy="131040"/>
          </a:xfrm>
          <a:prstGeom prst="rect">
            <a:avLst/>
          </a:prstGeom>
          <a:ln>
            <a:noFill/>
          </a:ln>
        </p:spPr>
      </p:pic>
      <p:pic>
        <p:nvPicPr>
          <p:cNvPr id="41" name="object 39"/>
          <p:cNvPicPr/>
          <p:nvPr/>
        </p:nvPicPr>
        <p:blipFill>
          <a:blip r:embed="rId5"/>
          <a:stretch/>
        </p:blipFill>
        <p:spPr>
          <a:xfrm>
            <a:off x="1201680" y="8176320"/>
            <a:ext cx="317520" cy="131040"/>
          </a:xfrm>
          <a:prstGeom prst="rect">
            <a:avLst/>
          </a:prstGeom>
          <a:ln>
            <a:noFill/>
          </a:ln>
        </p:spPr>
      </p:pic>
      <p:pic>
        <p:nvPicPr>
          <p:cNvPr id="42" name="object 40"/>
          <p:cNvPicPr/>
          <p:nvPr/>
        </p:nvPicPr>
        <p:blipFill>
          <a:blip r:embed="rId6"/>
          <a:stretch/>
        </p:blipFill>
        <p:spPr>
          <a:xfrm>
            <a:off x="1545480" y="8178120"/>
            <a:ext cx="108360" cy="127440"/>
          </a:xfrm>
          <a:prstGeom prst="rect">
            <a:avLst/>
          </a:prstGeom>
          <a:ln>
            <a:noFill/>
          </a:ln>
        </p:spPr>
      </p:pic>
      <p:pic>
        <p:nvPicPr>
          <p:cNvPr id="43" name="object 41"/>
          <p:cNvPicPr/>
          <p:nvPr/>
        </p:nvPicPr>
        <p:blipFill>
          <a:blip r:embed="rId7"/>
          <a:stretch/>
        </p:blipFill>
        <p:spPr>
          <a:xfrm>
            <a:off x="1679400" y="8178120"/>
            <a:ext cx="111240" cy="129240"/>
          </a:xfrm>
          <a:prstGeom prst="rect">
            <a:avLst/>
          </a:prstGeom>
          <a:ln>
            <a:noFill/>
          </a:ln>
        </p:spPr>
      </p:pic>
      <p:sp>
        <p:nvSpPr>
          <p:cNvPr id="44" name="CustomShape 3"/>
          <p:cNvSpPr/>
          <p:nvPr/>
        </p:nvSpPr>
        <p:spPr>
          <a:xfrm>
            <a:off x="4615821" y="108000"/>
            <a:ext cx="2650747" cy="7094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/>
          <a:lstStyle/>
          <a:p>
            <a:pPr algn="r"/>
            <a:r>
              <a:rPr lang="ru-RU" sz="2700" b="1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МЕРОПРИЯТИЯ НА ИЮНЬ </a:t>
            </a:r>
            <a:r>
              <a:rPr lang="ru-RU" sz="2700" b="1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2026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5" name="CustomShape 4"/>
          <p:cNvSpPr/>
          <p:nvPr/>
        </p:nvSpPr>
        <p:spPr>
          <a:xfrm>
            <a:off x="359752" y="8543404"/>
            <a:ext cx="5112360" cy="223923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/>
          <a:lstStyle/>
          <a:p>
            <a:pPr marL="12600">
              <a:lnSpc>
                <a:spcPct val="75000"/>
              </a:lnSpc>
            </a:pPr>
            <a:r>
              <a:rPr lang="ru-RU" sz="44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ПРИХОДИТЕ, МЫ</a:t>
            </a:r>
            <a:r>
              <a:rPr lang="ru-RU" sz="4400" b="1" strike="noStrike" spc="-123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44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ВАС</a:t>
            </a:r>
            <a:r>
              <a:rPr lang="ru-RU" sz="4400" b="1" strike="noStrike" spc="-123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4400" b="1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ЖДЕМ!</a:t>
            </a:r>
          </a:p>
          <a:p>
            <a:pPr marL="12600">
              <a:lnSpc>
                <a:spcPct val="75000"/>
              </a:lnSpc>
            </a:pPr>
            <a:r>
              <a:rPr lang="ru-RU" sz="1400" b="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Наши</a:t>
            </a:r>
            <a:r>
              <a:rPr lang="ru-RU" sz="1400" b="0" strike="noStrike" spc="-2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400" b="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контакты:</a:t>
            </a:r>
          </a:p>
          <a:p>
            <a:pPr marL="12600">
              <a:lnSpc>
                <a:spcPct val="75000"/>
              </a:lnSpc>
            </a:pPr>
            <a:r>
              <a:rPr lang="ru-RU" sz="1400" b="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Адрес: 462830 </a:t>
            </a:r>
            <a:r>
              <a:rPr lang="ru-RU" sz="1400" b="0" strike="noStrike" spc="-1" dirty="0" err="1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Адамовский</a:t>
            </a:r>
            <a:r>
              <a:rPr lang="ru-RU" sz="1400" b="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район п. Адамовка ул. Леина д.32 А</a:t>
            </a:r>
          </a:p>
          <a:p>
            <a:pPr marL="12600">
              <a:lnSpc>
                <a:spcPct val="75000"/>
              </a:lnSpc>
            </a:pPr>
            <a:r>
              <a:rPr lang="ru-RU" sz="1400" b="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Контактный </a:t>
            </a:r>
            <a:r>
              <a:rPr lang="ru-RU" sz="1400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номер</a:t>
            </a:r>
            <a:r>
              <a:rPr lang="ru-RU" sz="1400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: 8(3532)2-13-53</a:t>
            </a:r>
            <a:endParaRPr lang="ru-RU" sz="1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marL="12600">
              <a:lnSpc>
                <a:spcPct val="75000"/>
              </a:lnSpc>
            </a:pPr>
            <a:r>
              <a:rPr lang="ru-RU" sz="1400" b="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ФИО: </a:t>
            </a:r>
            <a:r>
              <a:rPr lang="ru-RU" sz="1400" b="0" strike="noStrike" spc="-1" dirty="0" err="1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Слободяник</a:t>
            </a:r>
            <a:r>
              <a:rPr lang="ru-RU" sz="1400" b="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Лариса Геннадьевна</a:t>
            </a:r>
            <a:endParaRPr lang="ru-RU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6" name="CustomShape 5"/>
          <p:cNvSpPr/>
          <p:nvPr/>
        </p:nvSpPr>
        <p:spPr>
          <a:xfrm>
            <a:off x="2955562" y="7672648"/>
            <a:ext cx="3600015" cy="832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/>
          <a:lstStyle/>
          <a:p>
            <a:pPr marL="12600" indent="1948680">
              <a:lnSpc>
                <a:spcPct val="112000"/>
              </a:lnSpc>
            </a:pPr>
            <a:r>
              <a:rPr lang="ru-RU" sz="1600" b="1" strike="noStrike" spc="-1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Время</a:t>
            </a:r>
            <a:r>
              <a:rPr lang="ru-RU" sz="1600" b="1" strike="noStrike" spc="-52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работы: Понедельник – четверг 09:00 – </a:t>
            </a:r>
            <a:r>
              <a:rPr lang="ru-RU" sz="1600" b="1" strike="noStrike" spc="-7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18:00 Пятница - </a:t>
            </a:r>
            <a:r>
              <a:rPr lang="ru-RU" sz="1600" b="1" strike="noStrike" spc="-1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09:00 – </a:t>
            </a:r>
            <a:r>
              <a:rPr lang="ru-RU" sz="1600" b="1" strike="noStrike" spc="-7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16:45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 indent="1948680">
              <a:lnSpc>
                <a:spcPct val="112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7" name="CustomShape 6"/>
          <p:cNvSpPr/>
          <p:nvPr/>
        </p:nvSpPr>
        <p:spPr>
          <a:xfrm>
            <a:off x="6123240" y="8786520"/>
            <a:ext cx="991440" cy="761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/>
          <a:lstStyle/>
          <a:p>
            <a:pPr marL="12600">
              <a:lnSpc>
                <a:spcPts val="4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86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пенсионного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ts val="4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и социального</a:t>
            </a:r>
            <a:r>
              <a:rPr lang="ru-RU" sz="800" b="0" strike="noStrike" spc="486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страхования </a:t>
            </a:r>
            <a:r>
              <a:rPr lang="ru-RU" sz="800" b="0" strike="noStrike" spc="-12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РФ 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ts val="4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по</a:t>
            </a:r>
            <a:r>
              <a:rPr lang="ru-RU" sz="800" b="0" strike="noStrike" spc="32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b="0" strike="noStrike" spc="-7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Оренбургской </a:t>
            </a: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области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48" name="object 49"/>
          <p:cNvPicPr/>
          <p:nvPr/>
        </p:nvPicPr>
        <p:blipFill>
          <a:blip r:embed="rId8"/>
          <a:stretch/>
        </p:blipFill>
        <p:spPr>
          <a:xfrm>
            <a:off x="399826" y="316800"/>
            <a:ext cx="837720" cy="955440"/>
          </a:xfrm>
          <a:prstGeom prst="rect">
            <a:avLst/>
          </a:prstGeom>
          <a:ln>
            <a:noFill/>
          </a:ln>
        </p:spPr>
      </p:pic>
      <p:sp>
        <p:nvSpPr>
          <p:cNvPr id="64" name="CustomShape 11"/>
          <p:cNvSpPr/>
          <p:nvPr/>
        </p:nvSpPr>
        <p:spPr>
          <a:xfrm>
            <a:off x="6140520" y="9593640"/>
            <a:ext cx="873000" cy="8568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5" name="CustomShape 12"/>
          <p:cNvSpPr/>
          <p:nvPr/>
        </p:nvSpPr>
        <p:spPr>
          <a:xfrm>
            <a:off x="6304892" y="7992360"/>
            <a:ext cx="813600" cy="8136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66" name="object 48"/>
          <p:cNvPicPr/>
          <p:nvPr/>
        </p:nvPicPr>
        <p:blipFill>
          <a:blip r:embed="rId9"/>
          <a:stretch/>
        </p:blipFill>
        <p:spPr>
          <a:xfrm>
            <a:off x="6429317" y="8220748"/>
            <a:ext cx="599760" cy="514800"/>
          </a:xfrm>
          <a:prstGeom prst="rect">
            <a:avLst/>
          </a:prstGeom>
          <a:ln>
            <a:noFill/>
          </a:ln>
        </p:spPr>
      </p:pic>
      <p:pic>
        <p:nvPicPr>
          <p:cNvPr id="67" name="Рисунок 7"/>
          <p:cNvPicPr/>
          <p:nvPr/>
        </p:nvPicPr>
        <p:blipFill>
          <a:blip r:embed="rId10"/>
          <a:stretch/>
        </p:blipFill>
        <p:spPr>
          <a:xfrm>
            <a:off x="6153120" y="9577080"/>
            <a:ext cx="860400" cy="860400"/>
          </a:xfrm>
          <a:prstGeom prst="rect">
            <a:avLst/>
          </a:prstGeom>
          <a:ln>
            <a:noFill/>
          </a:ln>
        </p:spPr>
      </p:pic>
      <p:graphicFrame>
        <p:nvGraphicFramePr>
          <p:cNvPr id="68" name="Table 13"/>
          <p:cNvGraphicFramePr/>
          <p:nvPr>
            <p:extLst>
              <p:ext uri="{D42A27DB-BD31-4B8C-83A1-F6EECF244321}">
                <p14:modId xmlns:p14="http://schemas.microsoft.com/office/powerpoint/2010/main" val="4044160997"/>
              </p:ext>
            </p:extLst>
          </p:nvPr>
        </p:nvGraphicFramePr>
        <p:xfrm>
          <a:off x="563540" y="1381019"/>
          <a:ext cx="6485760" cy="6269938"/>
        </p:xfrm>
        <a:graphic>
          <a:graphicData uri="http://schemas.openxmlformats.org/drawingml/2006/table">
            <a:tbl>
              <a:tblPr/>
              <a:tblGrid>
                <a:gridCol w="804702"/>
                <a:gridCol w="4777420"/>
                <a:gridCol w="903638"/>
              </a:tblGrid>
              <a:tr h="65052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Дата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Мероприятие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Время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начала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65399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+mn-ea"/>
                          <a:cs typeface="+mn-cs"/>
                        </a:rPr>
                        <a:t>02.06</a:t>
                      </a:r>
                      <a:endParaRPr lang="ru-RU" sz="1800" b="1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1.Литературная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гостиная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«Пушкинский день России»проводит специалист районной библиотеки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2. Викторина по мотивам произведений Пушкина А.С. 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(руководитель КС </a:t>
                      </a:r>
                      <a:r>
                        <a:rPr lang="ru-RU" sz="1800" b="0" strike="noStrike" spc="-1" dirty="0" err="1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Слободяник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Л.Г)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3. Лекция « История и особенности праздника День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русского языка » (руководитель КС Слободяник Л.Г)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+mn-ea"/>
                          <a:cs typeface="+mn-cs"/>
                        </a:rPr>
                        <a:t>12-00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+mn-ea"/>
                          <a:cs typeface="+mn-cs"/>
                        </a:rPr>
                        <a:t>12-30</a:t>
                      </a:r>
                      <a:endParaRPr lang="ru-RU" sz="1800" b="0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+mn-ea"/>
                          <a:cs typeface="+mn-cs"/>
                        </a:rPr>
                        <a:t>09.06</a:t>
                      </a:r>
                      <a:endParaRPr lang="ru-RU" sz="1800" b="1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4. 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«Я 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люблю тебя Россия…» музыкальное мероприятие совместно с КЦСОН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5. Лекция « День России» 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(проводит  руководитель КС Слободяник Л.Г)</a:t>
                      </a:r>
                      <a:endParaRPr lang="ru-RU" sz="1800" b="0" strike="noStrike" spc="-1" baseline="0" dirty="0" smtClean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+mn-ea"/>
                          <a:cs typeface="+mn-cs"/>
                        </a:rPr>
                        <a:t>14-00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800" b="0" strike="noStrike" spc="-1" dirty="0" smtClean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+mn-ea"/>
                          <a:cs typeface="+mn-cs"/>
                        </a:rPr>
                        <a:t>12-00</a:t>
                      </a:r>
                      <a:endParaRPr lang="ru-RU" sz="1800" b="0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  <a:tr h="6816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+mn-ea"/>
                          <a:cs typeface="+mn-cs"/>
                        </a:rPr>
                        <a:t>11.06</a:t>
                      </a:r>
                      <a:endParaRPr lang="ru-RU" sz="1800" b="1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6. </a:t>
                      </a:r>
                      <a:r>
                        <a:rPr lang="ru-RU" sz="1800" b="0" strike="noStrike" spc="-1" baseline="0" dirty="0" err="1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онлайн-лекция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ФП « Здоровое долголетие»  « Как сохранить здоровье летом»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+mn-ea"/>
                          <a:cs typeface="+mn-cs"/>
                        </a:rPr>
                        <a:t>12.00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115212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+mn-ea"/>
                          <a:cs typeface="+mn-cs"/>
                        </a:rPr>
                        <a:t>18.06</a:t>
                      </a:r>
                      <a:endParaRPr lang="ru-RU" sz="1800" b="1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7. </a:t>
                      </a:r>
                      <a:r>
                        <a:rPr lang="ru-RU" sz="1800" b="0" strike="noStrike" spc="-1" dirty="0" err="1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онлайн-леция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РО Знание : «Ценности, как основа государственных решений в РФ»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8. </a:t>
                      </a:r>
                      <a:r>
                        <a:rPr lang="ru-RU" sz="1800" b="0" strike="noStrike" spc="-1" baseline="0" dirty="0" err="1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онлайн-лекция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РО Знание : « Традиционные ценности : что стоит за этим понятием»</a:t>
                      </a:r>
                      <a:endParaRPr lang="ru-RU" sz="1800" b="0" strike="noStrike" spc="-1" dirty="0" smtClean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+mn-ea"/>
                          <a:cs typeface="+mn-cs"/>
                        </a:rPr>
                        <a:t>14.00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800" b="0" strike="noStrike" spc="-1" dirty="0" smtClean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+mn-ea"/>
                          <a:cs typeface="+mn-cs"/>
                        </a:rPr>
                        <a:t>14.30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  <p:sp>
        <p:nvSpPr>
          <p:cNvPr id="35" name="CustomShape 5"/>
          <p:cNvSpPr/>
          <p:nvPr/>
        </p:nvSpPr>
        <p:spPr>
          <a:xfrm>
            <a:off x="1316778" y="316800"/>
            <a:ext cx="3231000" cy="1187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ЦЕНТР ОБЩЕНИЯ СТАРШЕГО ПОКОЛЕНИЯ </a:t>
            </a:r>
            <a:r>
              <a:rPr lang="ru-RU" sz="1800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Адамовского</a:t>
            </a:r>
            <a:r>
              <a:rPr lang="ru-RU" sz="1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</a:t>
            </a: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района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object 33"/>
          <p:cNvPicPr/>
          <p:nvPr/>
        </p:nvPicPr>
        <p:blipFill>
          <a:blip r:embed="rId2"/>
          <a:stretch/>
        </p:blipFill>
        <p:spPr>
          <a:xfrm>
            <a:off x="3626104" y="79792"/>
            <a:ext cx="3718440" cy="1306467"/>
          </a:xfrm>
          <a:prstGeom prst="rect">
            <a:avLst/>
          </a:prstGeom>
          <a:ln>
            <a:noFill/>
          </a:ln>
        </p:spPr>
      </p:pic>
      <p:sp>
        <p:nvSpPr>
          <p:cNvPr id="37" name="CustomShape 1"/>
          <p:cNvSpPr/>
          <p:nvPr/>
        </p:nvSpPr>
        <p:spPr>
          <a:xfrm>
            <a:off x="0" y="7573680"/>
            <a:ext cx="7344000" cy="311972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38" name="object 36"/>
          <p:cNvPicPr/>
          <p:nvPr/>
        </p:nvPicPr>
        <p:blipFill>
          <a:blip r:embed="rId3"/>
          <a:stretch/>
        </p:blipFill>
        <p:spPr>
          <a:xfrm>
            <a:off x="644400" y="8176320"/>
            <a:ext cx="101520" cy="131040"/>
          </a:xfrm>
          <a:prstGeom prst="rect">
            <a:avLst/>
          </a:prstGeom>
          <a:ln>
            <a:noFill/>
          </a:ln>
        </p:spPr>
      </p:pic>
      <p:sp>
        <p:nvSpPr>
          <p:cNvPr id="39" name="CustomShape 2"/>
          <p:cNvSpPr/>
          <p:nvPr/>
        </p:nvSpPr>
        <p:spPr>
          <a:xfrm>
            <a:off x="771480" y="8178120"/>
            <a:ext cx="92880" cy="127800"/>
          </a:xfrm>
          <a:custGeom>
            <a:avLst/>
            <a:gdLst/>
            <a:ahLst/>
            <a:cxnLst/>
            <a:rect l="l" t="t" r="r" b="b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40" name="object 38"/>
          <p:cNvPicPr/>
          <p:nvPr/>
        </p:nvPicPr>
        <p:blipFill>
          <a:blip r:embed="rId4"/>
          <a:stretch/>
        </p:blipFill>
        <p:spPr>
          <a:xfrm>
            <a:off x="888840" y="8176320"/>
            <a:ext cx="290520" cy="131040"/>
          </a:xfrm>
          <a:prstGeom prst="rect">
            <a:avLst/>
          </a:prstGeom>
          <a:ln>
            <a:noFill/>
          </a:ln>
        </p:spPr>
      </p:pic>
      <p:pic>
        <p:nvPicPr>
          <p:cNvPr id="41" name="object 39"/>
          <p:cNvPicPr/>
          <p:nvPr/>
        </p:nvPicPr>
        <p:blipFill>
          <a:blip r:embed="rId5"/>
          <a:stretch/>
        </p:blipFill>
        <p:spPr>
          <a:xfrm>
            <a:off x="1201680" y="8176320"/>
            <a:ext cx="317520" cy="131040"/>
          </a:xfrm>
          <a:prstGeom prst="rect">
            <a:avLst/>
          </a:prstGeom>
          <a:ln>
            <a:noFill/>
          </a:ln>
        </p:spPr>
      </p:pic>
      <p:pic>
        <p:nvPicPr>
          <p:cNvPr id="42" name="object 40"/>
          <p:cNvPicPr/>
          <p:nvPr/>
        </p:nvPicPr>
        <p:blipFill>
          <a:blip r:embed="rId6"/>
          <a:stretch/>
        </p:blipFill>
        <p:spPr>
          <a:xfrm>
            <a:off x="1545480" y="8178120"/>
            <a:ext cx="108360" cy="127440"/>
          </a:xfrm>
          <a:prstGeom prst="rect">
            <a:avLst/>
          </a:prstGeom>
          <a:ln>
            <a:noFill/>
          </a:ln>
        </p:spPr>
      </p:pic>
      <p:pic>
        <p:nvPicPr>
          <p:cNvPr id="43" name="object 41"/>
          <p:cNvPicPr/>
          <p:nvPr/>
        </p:nvPicPr>
        <p:blipFill>
          <a:blip r:embed="rId7"/>
          <a:stretch/>
        </p:blipFill>
        <p:spPr>
          <a:xfrm>
            <a:off x="1679400" y="8178120"/>
            <a:ext cx="111240" cy="129240"/>
          </a:xfrm>
          <a:prstGeom prst="rect">
            <a:avLst/>
          </a:prstGeom>
          <a:ln>
            <a:noFill/>
          </a:ln>
        </p:spPr>
      </p:pic>
      <p:sp>
        <p:nvSpPr>
          <p:cNvPr id="44" name="CustomShape 3"/>
          <p:cNvSpPr/>
          <p:nvPr/>
        </p:nvSpPr>
        <p:spPr>
          <a:xfrm>
            <a:off x="4630958" y="167671"/>
            <a:ext cx="2483722" cy="975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/>
          <a:lstStyle/>
          <a:p>
            <a:pPr algn="r"/>
            <a:r>
              <a:rPr lang="ru-RU" sz="2700" b="1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МЕРОПРИЯТИЯ на июнь </a:t>
            </a:r>
            <a:r>
              <a:rPr lang="ru-RU" sz="2700" b="1" strike="noStrike" spc="-7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2026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5" name="CustomShape 4"/>
          <p:cNvSpPr/>
          <p:nvPr/>
        </p:nvSpPr>
        <p:spPr>
          <a:xfrm>
            <a:off x="249858" y="8786520"/>
            <a:ext cx="5112360" cy="1995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/>
          <a:lstStyle/>
          <a:p>
            <a:pPr marL="12600">
              <a:lnSpc>
                <a:spcPct val="75000"/>
              </a:lnSpc>
            </a:pPr>
            <a:r>
              <a:rPr lang="ru-RU" sz="44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ПРИХОДИТЕ, МЫ</a:t>
            </a:r>
            <a:r>
              <a:rPr lang="ru-RU" sz="4400" b="1" strike="noStrike" spc="-123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44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ВАС</a:t>
            </a:r>
            <a:r>
              <a:rPr lang="ru-RU" sz="4400" b="1" strike="noStrike" spc="-123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4400" b="1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ЖДЕМ!</a:t>
            </a:r>
          </a:p>
          <a:p>
            <a:pPr marL="12600">
              <a:lnSpc>
                <a:spcPct val="75000"/>
              </a:lnSpc>
            </a:pPr>
            <a:r>
              <a:rPr lang="ru-RU" sz="1400" b="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Наши</a:t>
            </a:r>
            <a:r>
              <a:rPr lang="ru-RU" sz="1400" b="0" strike="noStrike" spc="-2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400" b="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: 462830  </a:t>
            </a:r>
            <a:r>
              <a:rPr lang="ru-RU" sz="1400" b="0" strike="noStrike" spc="-1" dirty="0" err="1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Адамовский</a:t>
            </a:r>
            <a:r>
              <a:rPr lang="ru-RU" sz="1400" b="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 район п. Адамовка ул. </a:t>
            </a:r>
            <a:r>
              <a:rPr lang="ru-RU" sz="1400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Ленина д.32А</a:t>
            </a:r>
            <a:endParaRPr lang="ru-RU" sz="1400" b="0" strike="noStrike" spc="-1" dirty="0" smtClean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alibri"/>
              <a:ea typeface="DejaVu Sans"/>
            </a:endParaRPr>
          </a:p>
          <a:p>
            <a:pPr marL="12600">
              <a:lnSpc>
                <a:spcPct val="75000"/>
              </a:lnSpc>
            </a:pPr>
            <a:r>
              <a:rPr lang="ru-RU" sz="1400" b="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Контактный номер</a:t>
            </a:r>
            <a:r>
              <a:rPr lang="ru-RU" sz="1400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: </a:t>
            </a:r>
            <a:r>
              <a:rPr lang="ru-RU" sz="1400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8(3532)2-13-53</a:t>
            </a:r>
            <a:endParaRPr lang="ru-RU" sz="1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marL="12600">
              <a:lnSpc>
                <a:spcPct val="75000"/>
              </a:lnSpc>
            </a:pPr>
            <a:r>
              <a:rPr lang="ru-RU" sz="1400" b="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ФИО: </a:t>
            </a:r>
            <a:r>
              <a:rPr lang="ru-RU" sz="1400" b="0" strike="noStrike" spc="-1" dirty="0" err="1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Слободяник</a:t>
            </a:r>
            <a:r>
              <a:rPr lang="ru-RU" sz="1400" b="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Лариса Геннадьевна</a:t>
            </a:r>
            <a:endParaRPr lang="ru-RU" sz="1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46" name="CustomShape 5"/>
          <p:cNvSpPr/>
          <p:nvPr/>
        </p:nvSpPr>
        <p:spPr>
          <a:xfrm>
            <a:off x="3047376" y="7920724"/>
            <a:ext cx="3600015" cy="832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/>
          <a:lstStyle/>
          <a:p>
            <a:pPr marL="12600" indent="1948680">
              <a:lnSpc>
                <a:spcPct val="112000"/>
              </a:lnSpc>
            </a:pPr>
            <a:r>
              <a:rPr lang="ru-RU" sz="1600" b="1" strike="noStrike" spc="-1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Время</a:t>
            </a:r>
            <a:r>
              <a:rPr lang="ru-RU" sz="1600" b="1" strike="noStrike" spc="-52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работы: Понедельник – четверг 09:00 – </a:t>
            </a:r>
            <a:r>
              <a:rPr lang="ru-RU" sz="1600" b="1" strike="noStrike" spc="-7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18:00 Пятница - </a:t>
            </a:r>
            <a:r>
              <a:rPr lang="ru-RU" sz="1600" b="1" strike="noStrike" spc="-1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09:00 – </a:t>
            </a:r>
            <a:r>
              <a:rPr lang="ru-RU" sz="1600" b="1" strike="noStrike" spc="-7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16:45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 indent="1948680">
              <a:lnSpc>
                <a:spcPct val="112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7" name="CustomShape 6"/>
          <p:cNvSpPr/>
          <p:nvPr/>
        </p:nvSpPr>
        <p:spPr>
          <a:xfrm>
            <a:off x="6123240" y="8786520"/>
            <a:ext cx="991440" cy="761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/>
          <a:lstStyle/>
          <a:p>
            <a:pPr marL="12600">
              <a:lnSpc>
                <a:spcPts val="4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86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пенсионного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ts val="4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и социального</a:t>
            </a:r>
            <a:r>
              <a:rPr lang="ru-RU" sz="800" b="0" strike="noStrike" spc="486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страхования </a:t>
            </a:r>
            <a:r>
              <a:rPr lang="ru-RU" sz="800" b="0" strike="noStrike" spc="-12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РФ 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ts val="4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по</a:t>
            </a:r>
            <a:r>
              <a:rPr lang="ru-RU" sz="800" b="0" strike="noStrike" spc="32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b="0" strike="noStrike" spc="-7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Оренбургской </a:t>
            </a: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области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48" name="object 49"/>
          <p:cNvPicPr/>
          <p:nvPr/>
        </p:nvPicPr>
        <p:blipFill>
          <a:blip r:embed="rId8"/>
          <a:stretch/>
        </p:blipFill>
        <p:spPr>
          <a:xfrm>
            <a:off x="399060" y="430819"/>
            <a:ext cx="837720" cy="955440"/>
          </a:xfrm>
          <a:prstGeom prst="rect">
            <a:avLst/>
          </a:prstGeom>
          <a:ln>
            <a:noFill/>
          </a:ln>
        </p:spPr>
      </p:pic>
      <p:sp>
        <p:nvSpPr>
          <p:cNvPr id="64" name="CustomShape 11"/>
          <p:cNvSpPr/>
          <p:nvPr/>
        </p:nvSpPr>
        <p:spPr>
          <a:xfrm>
            <a:off x="6140520" y="9593640"/>
            <a:ext cx="873000" cy="8568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5" name="CustomShape 12"/>
          <p:cNvSpPr/>
          <p:nvPr/>
        </p:nvSpPr>
        <p:spPr>
          <a:xfrm>
            <a:off x="6512751" y="8290760"/>
            <a:ext cx="813600" cy="8136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66" name="object 48"/>
          <p:cNvPicPr/>
          <p:nvPr/>
        </p:nvPicPr>
        <p:blipFill>
          <a:blip r:embed="rId9"/>
          <a:stretch/>
        </p:blipFill>
        <p:spPr>
          <a:xfrm>
            <a:off x="6561360" y="8451999"/>
            <a:ext cx="599760" cy="514800"/>
          </a:xfrm>
          <a:prstGeom prst="rect">
            <a:avLst/>
          </a:prstGeom>
          <a:ln>
            <a:noFill/>
          </a:ln>
        </p:spPr>
      </p:pic>
      <p:pic>
        <p:nvPicPr>
          <p:cNvPr id="67" name="Рисунок 7"/>
          <p:cNvPicPr/>
          <p:nvPr/>
        </p:nvPicPr>
        <p:blipFill>
          <a:blip r:embed="rId10"/>
          <a:stretch/>
        </p:blipFill>
        <p:spPr>
          <a:xfrm>
            <a:off x="6153120" y="9577080"/>
            <a:ext cx="860400" cy="860400"/>
          </a:xfrm>
          <a:prstGeom prst="rect">
            <a:avLst/>
          </a:prstGeom>
          <a:ln>
            <a:noFill/>
          </a:ln>
        </p:spPr>
      </p:pic>
      <p:graphicFrame>
        <p:nvGraphicFramePr>
          <p:cNvPr id="68" name="Table 13"/>
          <p:cNvGraphicFramePr/>
          <p:nvPr>
            <p:extLst>
              <p:ext uri="{D42A27DB-BD31-4B8C-83A1-F6EECF244321}">
                <p14:modId xmlns:p14="http://schemas.microsoft.com/office/powerpoint/2010/main" val="3455746545"/>
              </p:ext>
            </p:extLst>
          </p:nvPr>
        </p:nvGraphicFramePr>
        <p:xfrm>
          <a:off x="399060" y="1499848"/>
          <a:ext cx="6431040" cy="6237862"/>
        </p:xfrm>
        <a:graphic>
          <a:graphicData uri="http://schemas.openxmlformats.org/drawingml/2006/table">
            <a:tbl>
              <a:tblPr/>
              <a:tblGrid>
                <a:gridCol w="1006505"/>
                <a:gridCol w="4428709"/>
                <a:gridCol w="995826"/>
              </a:tblGrid>
              <a:tr h="102578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Дата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Мероприятие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Время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начала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1674538">
                <a:tc>
                  <a:txBody>
                    <a:bodyPr/>
                    <a:lstStyle/>
                    <a:p>
                      <a:r>
                        <a:rPr lang="ru-RU" sz="1800" b="1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+mn-ea"/>
                          <a:cs typeface="+mn-cs"/>
                        </a:rPr>
                        <a:t>22.06</a:t>
                      </a:r>
                      <a:endParaRPr lang="ru-RU" sz="1800" b="1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9. Лекция « Возможности сетевого мессенджера МАХ», консультация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(проводит  руководитель КС </a:t>
                      </a:r>
                      <a:r>
                        <a:rPr lang="ru-RU" sz="1800" b="0" strike="noStrike" spc="-1" baseline="0" dirty="0" err="1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Слободяник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Л.Г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10. Участие в акции» Свеча памяти»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(Мероприятие у сквера Победы)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strike="noStrike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11. Онлайн лекция РГО «Знание» « Память пылающих лет: путь к Победе».</a:t>
                      </a:r>
                      <a:endParaRPr lang="ru-RU" sz="1800" b="0" strike="noStrike" spc="-1" baseline="0" dirty="0" smtClean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+mn-ea"/>
                          <a:cs typeface="+mn-cs"/>
                        </a:rPr>
                        <a:t>12-00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800" b="0" strike="noStrike" spc="-1" dirty="0" smtClean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+mn-ea"/>
                          <a:cs typeface="+mn-cs"/>
                        </a:rPr>
                        <a:t>20-00</a:t>
                      </a:r>
                      <a:endParaRPr lang="ru-RU" sz="1800" b="0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  <a:tr h="590788">
                <a:tc>
                  <a:txBody>
                    <a:bodyPr/>
                    <a:lstStyle/>
                    <a:p>
                      <a:r>
                        <a:rPr lang="ru-RU" sz="1800" b="1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+mn-ea"/>
                          <a:cs typeface="+mn-cs"/>
                        </a:rPr>
                        <a:t>24.06</a:t>
                      </a:r>
                      <a:endParaRPr lang="ru-RU" sz="1800" b="1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12.«Мы за ЗОЖ»- проводится на летней веранде в КЦСОН.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Специалист КЦСОН </a:t>
                      </a:r>
                      <a:r>
                        <a:rPr lang="ru-RU" sz="1800" b="0" strike="noStrike" spc="-1" baseline="0" dirty="0" err="1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Жаппаспаева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Д.Ж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+mn-ea"/>
                          <a:cs typeface="+mn-cs"/>
                        </a:rPr>
                        <a:t>10-00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800" b="0" strike="noStrike" spc="-1" dirty="0" smtClean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  <a:tr h="1172369">
                <a:tc>
                  <a:txBody>
                    <a:bodyPr/>
                    <a:lstStyle/>
                    <a:p>
                      <a:r>
                        <a:rPr lang="ru-RU" sz="1800" b="1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+mn-ea"/>
                          <a:cs typeface="+mn-cs"/>
                        </a:rPr>
                        <a:t>25.06</a:t>
                      </a:r>
                      <a:endParaRPr lang="ru-RU" sz="1800" b="1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13.Лекция с управляющим отделением  </a:t>
                      </a:r>
                      <a:r>
                        <a:rPr lang="ru-RU" sz="1800" b="0" strike="noStrike" spc="-1" dirty="0" err="1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Россельхозбанка</a:t>
                      </a:r>
                      <a:r>
                        <a:rPr lang="ru-RU" sz="1800" b="0" strike="noStrike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strike="noStrike" spc="-1" baseline="0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«Финансовая грамотность</a:t>
                      </a:r>
                      <a:r>
                        <a:rPr lang="ru-RU" sz="1800" b="0" strike="noStrike" spc="-1" baseline="0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» </a:t>
                      </a:r>
                      <a:r>
                        <a:rPr lang="ru-RU" sz="1800" b="0" strike="noStrike" spc="-1" baseline="0" dirty="0" err="1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Бакишевой</a:t>
                      </a:r>
                      <a:r>
                        <a:rPr lang="ru-RU" sz="1800" b="0" strike="noStrike" spc="-1" baseline="0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strike="noStrike" spc="-1" baseline="0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Г.С.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14.Индивидуальное консультирование по вопросам пенсионного законодательства руководителем КС </a:t>
                      </a:r>
                      <a:r>
                        <a:rPr lang="ru-RU" sz="1800" b="0" strike="noStrike" spc="-1" baseline="0" dirty="0" err="1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Слободяник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Л.Г</a:t>
                      </a:r>
                      <a:endParaRPr lang="ru-RU" sz="1800" b="0" strike="noStrike" spc="-1" dirty="0" smtClean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strike="noStrike" spc="-1" dirty="0" smtClean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+mn-ea"/>
                          <a:cs typeface="+mn-cs"/>
                        </a:rPr>
                        <a:t>12-00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800" b="0" strike="noStrike" spc="-1" dirty="0" smtClean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800" b="0" strike="noStrike" spc="-1" dirty="0" smtClean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800" b="0" strike="noStrike" spc="-1" dirty="0" smtClean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+mn-ea"/>
                          <a:cs typeface="+mn-cs"/>
                        </a:rPr>
                        <a:t>12-30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  <p:sp>
        <p:nvSpPr>
          <p:cNvPr id="35" name="CustomShape 5"/>
          <p:cNvSpPr/>
          <p:nvPr/>
        </p:nvSpPr>
        <p:spPr>
          <a:xfrm>
            <a:off x="1414739" y="432991"/>
            <a:ext cx="3231000" cy="1187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ЦЕНТР ОБЩЕНИЯ СТАРШЕГО ПОКОЛЕНИЯ </a:t>
            </a:r>
            <a:r>
              <a:rPr lang="ru-RU" sz="1800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Адамовского</a:t>
            </a:r>
            <a:r>
              <a:rPr lang="ru-RU" sz="1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</a:t>
            </a: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района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49248872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1011</TotalTime>
  <Words>356</Words>
  <Application>Microsoft Office PowerPoint</Application>
  <PresentationFormat>Произвольный</PresentationFormat>
  <Paragraphs>71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9" baseType="lpstr">
      <vt:lpstr>Arial</vt:lpstr>
      <vt:lpstr>Calibri</vt:lpstr>
      <vt:lpstr>DejaVu Sans</vt:lpstr>
      <vt:lpstr>Symbol</vt:lpstr>
      <vt:lpstr>Times New Roman</vt:lpstr>
      <vt:lpstr>Wingdings</vt:lpstr>
      <vt:lpstr>Office Theme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Белова Юлия Викторовна</cp:lastModifiedBy>
  <cp:revision>140</cp:revision>
  <cp:lastPrinted>2025-12-05T14:47:26Z</cp:lastPrinted>
  <dcterms:created xsi:type="dcterms:W3CDTF">2025-11-06T11:20:25Z</dcterms:created>
  <dcterms:modified xsi:type="dcterms:W3CDTF">2026-05-26T11:13:31Z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Created">
    <vt:filetime>2025-11-06T00:00:00Z</vt:filetime>
  </property>
  <property fmtid="{D5CDD505-2E9C-101B-9397-08002B2CF9AE}" pid="4" name="Creator">
    <vt:lpwstr>Adobe InDesign 18.4 (Windows)</vt:lpwstr>
  </property>
  <property fmtid="{D5CDD505-2E9C-101B-9397-08002B2CF9AE}" pid="5" name="HiddenSlides">
    <vt:i4>0</vt:i4>
  </property>
  <property fmtid="{D5CDD505-2E9C-101B-9397-08002B2CF9AE}" pid="6" name="HyperlinksChanged">
    <vt:bool>false</vt:bool>
  </property>
  <property fmtid="{D5CDD505-2E9C-101B-9397-08002B2CF9AE}" pid="7" name="LastSaved">
    <vt:filetime>2025-11-06T00:00:00Z</vt:filetime>
  </property>
  <property fmtid="{D5CDD505-2E9C-101B-9397-08002B2CF9AE}" pid="8" name="LinksUpToDate">
    <vt:bool>false</vt:bool>
  </property>
  <property fmtid="{D5CDD505-2E9C-101B-9397-08002B2CF9AE}" pid="9" name="MMClips">
    <vt:i4>0</vt:i4>
  </property>
  <property fmtid="{D5CDD505-2E9C-101B-9397-08002B2CF9AE}" pid="10" name="Notes">
    <vt:i4>0</vt:i4>
  </property>
  <property fmtid="{D5CDD505-2E9C-101B-9397-08002B2CF9AE}" pid="11" name="PresentationFormat">
    <vt:lpwstr>Произвольный</vt:lpwstr>
  </property>
  <property fmtid="{D5CDD505-2E9C-101B-9397-08002B2CF9AE}" pid="12" name="Producer">
    <vt:lpwstr>Adobe PDF Library 17.0</vt:lpwstr>
  </property>
  <property fmtid="{D5CDD505-2E9C-101B-9397-08002B2CF9AE}" pid="13" name="ScaleCrop">
    <vt:bool>false</vt:bool>
  </property>
  <property fmtid="{D5CDD505-2E9C-101B-9397-08002B2CF9AE}" pid="14" name="ShareDoc">
    <vt:bool>false</vt:bool>
  </property>
  <property fmtid="{D5CDD505-2E9C-101B-9397-08002B2CF9AE}" pid="15" name="Slides">
    <vt:i4>1</vt:i4>
  </property>
</Properties>
</file>