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3216" y="-42"/>
      </p:cViewPr>
      <p:guideLst>
        <p:guide orient="horz" pos="3368"/>
        <p:guide pos="23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03A4434-3885-4B25-AB5B-7BE759C75253}" type="slidenum">
              <a:rPr/>
              <a:pPr/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588B3BCE-8595-47BA-8E2D-F20E5EFFE60B}" type="slidenum">
              <a:rPr/>
              <a:pPr/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1" name="PlaceHolder 5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FBED789A-4483-40DE-9952-45D67EF32A61}" type="slidenum">
              <a:rPr/>
              <a:pPr/>
              <a:t>‹#›</a:t>
            </a:fld>
            <a:endParaRPr/>
          </a:p>
        </p:txBody>
      </p:sp>
      <p:sp>
        <p:nvSpPr>
          <p:cNvPr id="9" name="PlaceHolder 8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3"/>
          <p:cNvSpPr>
            <a:spLocks noGrp="1"/>
          </p:cNvSpPr>
          <p:nvPr>
            <p:ph/>
          </p:nvPr>
        </p:nvSpPr>
        <p:spPr>
          <a:xfrm>
            <a:off x="267696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5" name="PlaceHolder 4"/>
          <p:cNvSpPr>
            <a:spLocks noGrp="1"/>
          </p:cNvSpPr>
          <p:nvPr>
            <p:ph/>
          </p:nvPr>
        </p:nvSpPr>
        <p:spPr>
          <a:xfrm>
            <a:off x="4976280" y="250200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6" name="PlaceHolder 5"/>
          <p:cNvSpPr>
            <a:spLocks noGrp="1"/>
          </p:cNvSpPr>
          <p:nvPr>
            <p:ph/>
          </p:nvPr>
        </p:nvSpPr>
        <p:spPr>
          <a:xfrm>
            <a:off x="37764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7" name="PlaceHolder 6"/>
          <p:cNvSpPr>
            <a:spLocks noGrp="1"/>
          </p:cNvSpPr>
          <p:nvPr>
            <p:ph/>
          </p:nvPr>
        </p:nvSpPr>
        <p:spPr>
          <a:xfrm>
            <a:off x="267696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8" name="PlaceHolder 7"/>
          <p:cNvSpPr>
            <a:spLocks noGrp="1"/>
          </p:cNvSpPr>
          <p:nvPr>
            <p:ph/>
          </p:nvPr>
        </p:nvSpPr>
        <p:spPr>
          <a:xfrm>
            <a:off x="4976280" y="5741640"/>
            <a:ext cx="218952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0B03E9C8-9F1E-4837-88B4-AA55C73B083E}" type="slidenum">
              <a:rPr/>
              <a:pPr/>
              <a:t>‹#›</a:t>
            </a:fld>
            <a:endParaRPr/>
          </a:p>
        </p:txBody>
      </p:sp>
      <p:sp>
        <p:nvSpPr>
          <p:cNvPr id="11" name="PlaceHolder 10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F3A193F-B3A2-4118-91FE-F5D6AC155716}" type="slidenum">
              <a:rPr/>
              <a:pPr/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680040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965FB9D8-FE60-49FA-8AFB-CCBE2FBE1FF9}" type="slidenum">
              <a:rPr/>
              <a:pPr/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B465300C-978D-4BCA-8DFE-1614EAF37E09}" type="slidenum">
              <a:rPr/>
              <a:pPr/>
              <a:t>‹#›</a:t>
            </a:fld>
            <a:endParaRPr/>
          </a:p>
        </p:txBody>
      </p:sp>
      <p:sp>
        <p:nvSpPr>
          <p:cNvPr id="2" name="PlaceHolder 6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8F469B70-7068-49CA-9A6C-D64941D3A197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subTitle"/>
          </p:nvPr>
        </p:nvSpPr>
        <p:spPr>
          <a:xfrm>
            <a:off x="377640" y="426600"/>
            <a:ext cx="6800400" cy="827676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C5B43F40-9BB9-4956-902E-A9CA1A3FF2A8}" type="slidenum">
              <a:rPr/>
              <a:pPr/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4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AA77A62C-D445-4BDF-9B6D-C6907E9646D1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62017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/>
          </p:nvPr>
        </p:nvSpPr>
        <p:spPr>
          <a:xfrm>
            <a:off x="3862440" y="574164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2F49AF38-FE83-4A38-B196-03B3634703C3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377640" y="426600"/>
            <a:ext cx="6800400" cy="178524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ru-RU" sz="44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3776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/>
          </p:nvPr>
        </p:nvSpPr>
        <p:spPr>
          <a:xfrm>
            <a:off x="3862440" y="2502000"/>
            <a:ext cx="331848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4"/>
          <p:cNvSpPr>
            <a:spLocks noGrp="1"/>
          </p:cNvSpPr>
          <p:nvPr>
            <p:ph/>
          </p:nvPr>
        </p:nvSpPr>
        <p:spPr>
          <a:xfrm>
            <a:off x="377640" y="5741640"/>
            <a:ext cx="6800400" cy="295812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>
              <a:spcBef>
                <a:spcPts val="1417"/>
              </a:spcBef>
              <a:buNone/>
            </a:pPr>
            <a:endParaRPr lang="ru-RU" sz="32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2"/>
          </p:nvPr>
        </p:nvSpPr>
        <p:spPr/>
        <p:txBody>
          <a:bodyPr/>
          <a:lstStyle/>
          <a:p>
            <a:fld id="{EE9170B0-F54A-4847-8FFF-1214C45B967A}" type="slidenum">
              <a:rPr/>
              <a:pPr/>
              <a:t>‹#›</a:t>
            </a:fld>
            <a:endParaRPr/>
          </a:p>
        </p:txBody>
      </p:sp>
      <p:sp>
        <p:nvSpPr>
          <p:cNvPr id="8" name="PlaceHolder 7"/>
          <p:cNvSpPr>
            <a:spLocks noGrp="1"/>
          </p:cNvSpPr>
          <p:nvPr>
            <p:ph type="dt" idx="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668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  <a:ea typeface="DejaVu Sans"/>
              </a:rPr>
              <a:t>&lt;нижний колонтитул&gt;</a:t>
            </a:r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pos="0" algn="l"/>
              </a:tabLst>
              <a:def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pos="0" algn="l"/>
              </a:tabLst>
            </a:pPr>
            <a:fld id="{630A4ED3-E33D-404E-800A-9009571EB209}" type="slidenum">
              <a:rPr lang="ru-RU" sz="1400" b="0" strike="noStrike" spc="-1">
                <a:solidFill>
                  <a:srgbClr val="B2B2B2"/>
                </a:solidFill>
                <a:latin typeface="Times New Roman"/>
                <a:ea typeface="DejaVu Sans"/>
              </a:rPr>
              <a:pPr indent="0" algn="r">
                <a:lnSpc>
                  <a:spcPct val="100000"/>
                </a:lnSpc>
                <a:buNone/>
                <a:tabLst>
                  <a:tab pos="0" algn="l"/>
                </a:tabLst>
              </a:pPr>
              <a:t>‹#›</a:t>
            </a:fld>
            <a:endParaRPr lang="ru-RU" sz="1400" b="0" strike="noStrike" spc="-1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5920" cy="5310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Autofit/>
          </a:bodyPr>
          <a:lstStyle>
            <a:lvl1pPr indent="0">
              <a:buNone/>
              <a:defRPr lang="ru-RU" sz="1400" b="0" strike="noStrike" spc="-1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lang="ru-RU" sz="1400" b="0" strike="noStrike" spc="-1">
                <a:solidFill>
                  <a:srgbClr val="000000"/>
                </a:solidFill>
                <a:latin typeface="Times New Roman"/>
              </a:rPr>
              <a:t>&lt;дата/время&gt;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2"/>
          <a:stretch/>
        </p:blipFill>
        <p:spPr>
          <a:xfrm>
            <a:off x="3215160" y="108000"/>
            <a:ext cx="4233240" cy="105624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937640"/>
            <a:ext cx="7342200" cy="2642760"/>
          </a:xfrm>
          <a:custGeom>
            <a:avLst/>
            <a:gdLst>
              <a:gd name="textAreaLeft" fmla="*/ 0 w 7342200"/>
              <a:gd name="textAreaRight" fmla="*/ 7345800 w 7342200"/>
              <a:gd name="textAreaTop" fmla="*/ 0 h 2642760"/>
              <a:gd name="textAreaBottom" fmla="*/ 2645640 h 26427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377640" y="8578080"/>
            <a:ext cx="1144440" cy="129240"/>
            <a:chOff x="377640" y="8578080"/>
            <a:chExt cx="1144440" cy="129240"/>
          </a:xfrm>
        </p:grpSpPr>
        <p:pic>
          <p:nvPicPr>
            <p:cNvPr id="42" name="object 36"/>
            <p:cNvPicPr/>
            <p:nvPr/>
          </p:nvPicPr>
          <p:blipFill>
            <a:blip r:embed="rId3"/>
            <a:stretch/>
          </p:blipFill>
          <p:spPr>
            <a:xfrm>
              <a:off x="377640" y="857808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504720" y="8579880"/>
              <a:ext cx="91080" cy="126000"/>
            </a:xfrm>
            <a:custGeom>
              <a:avLst/>
              <a:gdLst>
                <a:gd name="textAreaLeft" fmla="*/ 0 w 91080"/>
                <a:gd name="textAreaRight" fmla="*/ 94680 w 91080"/>
                <a:gd name="textAreaTop" fmla="*/ 0 h 126000"/>
                <a:gd name="textAreaBottom" fmla="*/ 129600 h 1260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44" name="object 38"/>
            <p:cNvPicPr/>
            <p:nvPr/>
          </p:nvPicPr>
          <p:blipFill>
            <a:blip r:embed="rId4"/>
            <a:stretch/>
          </p:blipFill>
          <p:spPr>
            <a:xfrm>
              <a:off x="622080" y="857808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/>
            <a:stretch/>
          </p:blipFill>
          <p:spPr>
            <a:xfrm>
              <a:off x="934920" y="857808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/>
            <a:stretch/>
          </p:blipFill>
          <p:spPr>
            <a:xfrm>
              <a:off x="1278720" y="857988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/>
            <a:stretch/>
          </p:blipFill>
          <p:spPr>
            <a:xfrm>
              <a:off x="1412640" y="857988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4191120" y="123840"/>
            <a:ext cx="3257280" cy="8798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sz="2700" dirty="0"/>
              <a:t/>
            </a:r>
            <a:br>
              <a:rPr sz="2700" dirty="0"/>
            </a:br>
            <a:r>
              <a:rPr lang="ru-RU" sz="2700" b="1" spc="-12" dirty="0" smtClean="0">
                <a:solidFill>
                  <a:srgbClr val="FFFFFF"/>
                </a:solidFill>
                <a:latin typeface="Calibri"/>
                <a:ea typeface="DejaVu Sans"/>
              </a:rPr>
              <a:t>МАРТ</a:t>
            </a:r>
            <a:r>
              <a:rPr lang="ru-RU" sz="2700" b="1" strike="noStrike" spc="-12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700" b="1" strike="noStrike" spc="-21" dirty="0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377640" y="8726400"/>
            <a:ext cx="5110560" cy="17921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8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п.Адамовка ул.Ленина д.32А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8(35365)2-13-53</a:t>
            </a: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 smtClean="0">
                <a:solidFill>
                  <a:srgbClr val="000000"/>
                </a:solidFill>
                <a:latin typeface="Arial"/>
              </a:rPr>
              <a:t>Руководитель КС </a:t>
            </a:r>
            <a:r>
              <a:rPr lang="ru-RU" sz="1300" b="0" strike="noStrike" spc="-1" dirty="0" err="1" smtClean="0">
                <a:solidFill>
                  <a:srgbClr val="000000"/>
                </a:solidFill>
                <a:latin typeface="Arial"/>
              </a:rPr>
              <a:t>Слободяник</a:t>
            </a:r>
            <a:r>
              <a:rPr lang="ru-RU" sz="1300" b="0" strike="noStrike" spc="-1" dirty="0" smtClean="0">
                <a:solidFill>
                  <a:srgbClr val="000000"/>
                </a:solidFill>
                <a:latin typeface="Arial"/>
              </a:rPr>
              <a:t> Л.Г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0" name="object 44"/>
          <p:cNvSpPr/>
          <p:nvPr/>
        </p:nvSpPr>
        <p:spPr>
          <a:xfrm>
            <a:off x="3407520" y="7362924"/>
            <a:ext cx="363096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четверг 09:00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53120" y="8850600"/>
            <a:ext cx="9597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Прямоугольник: скругленные углы 2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53" name="Овал 3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object 48"/>
          <p:cNvPicPr/>
          <p:nvPr/>
        </p:nvPicPr>
        <p:blipFill>
          <a:blip r:embed="rId8"/>
          <a:stretch/>
        </p:blipFill>
        <p:spPr>
          <a:xfrm>
            <a:off x="6277320" y="8429400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55" name="Рисунок 7"/>
          <p:cNvPicPr/>
          <p:nvPr/>
        </p:nvPicPr>
        <p:blipFill>
          <a:blip r:embed="rId9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6" name="Таблица 4"/>
          <p:cNvGraphicFramePr/>
          <p:nvPr>
            <p:extLst>
              <p:ext uri="{D42A27DB-BD31-4B8C-83A1-F6EECF244321}">
                <p14:modId xmlns:p14="http://schemas.microsoft.com/office/powerpoint/2010/main" val="2053744611"/>
              </p:ext>
            </p:extLst>
          </p:nvPr>
        </p:nvGraphicFramePr>
        <p:xfrm>
          <a:off x="504720" y="1818307"/>
          <a:ext cx="6815340" cy="5142914"/>
        </p:xfrm>
        <a:graphic>
          <a:graphicData uri="http://schemas.openxmlformats.org/drawingml/2006/table">
            <a:tbl>
              <a:tblPr/>
              <a:tblGrid>
                <a:gridCol w="735770"/>
                <a:gridCol w="5041993"/>
                <a:gridCol w="1037577"/>
              </a:tblGrid>
              <a:tr h="689153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112016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03.03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 День финансовой грамотности. Встреча с представителем банка ВТБ.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600" b="0" strike="noStrike" spc="-12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12-</a:t>
                      </a:r>
                      <a:r>
                        <a:rPr lang="ru-RU" sz="1600" b="0" strike="noStrike" spc="-26" dirty="0" smtClean="0">
                          <a:solidFill>
                            <a:srgbClr val="231F20"/>
                          </a:solidFill>
                          <a:latin typeface="Calibri"/>
                          <a:ea typeface="DejaVu Sans"/>
                        </a:rPr>
                        <a:t>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137636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05.03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1.С женским днем. Праздничное мероприятие с участием артистов ДК «Целинник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»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в рамках реализации Всероссийской акции «Вам, Любимые!»</a:t>
                      </a:r>
                      <a:endParaRPr lang="ru-RU" sz="1800" b="0" strike="noStrike" spc="-1" dirty="0" smtClean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2.Праздничные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посиделки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, чаепитие.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dirty="0" smtClean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15-00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  <a:tr h="187055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tabLst>
                          <a:tab pos="0" algn="l"/>
                        </a:tabLst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12.03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 Лекция РГО Знание «В здравом уме и твердой памяти: практики для активного долголетия».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2. Литературный час. Выступление поэтессы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Адамовского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района Степановой Л.А.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smtClean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12-00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smtClean="0">
                        <a:solidFill>
                          <a:schemeClr val="dk1"/>
                        </a:solidFill>
                        <a:latin typeface="Calibri"/>
                        <a:ea typeface="DejaVu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ru-RU" sz="1600" b="0" strike="noStrike" spc="-1" smtClean="0">
                        <a:solidFill>
                          <a:schemeClr val="dk1"/>
                        </a:solidFill>
                        <a:latin typeface="Calibri"/>
                        <a:ea typeface="DejaVu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600" b="0" strike="noStrike" spc="-1" smtClean="0">
                          <a:solidFill>
                            <a:schemeClr val="dk1"/>
                          </a:solidFill>
                          <a:latin typeface="Calibri"/>
                          <a:ea typeface="DejaVu Sans"/>
                        </a:rPr>
                        <a:t>14-00</a:t>
                      </a:r>
                      <a:endParaRPr lang="ru-RU" sz="16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  <p:pic>
        <p:nvPicPr>
          <p:cNvPr id="57" name="object 49"/>
          <p:cNvPicPr/>
          <p:nvPr/>
        </p:nvPicPr>
        <p:blipFill>
          <a:blip r:embed="rId10"/>
          <a:stretch/>
        </p:blipFill>
        <p:spPr>
          <a:xfrm>
            <a:off x="210960" y="273240"/>
            <a:ext cx="999720" cy="950760"/>
          </a:xfrm>
          <a:prstGeom prst="rect">
            <a:avLst/>
          </a:prstGeom>
          <a:ln w="0">
            <a:noFill/>
          </a:ln>
        </p:spPr>
      </p:pic>
      <p:sp>
        <p:nvSpPr>
          <p:cNvPr id="58" name="CustomShape 10"/>
          <p:cNvSpPr/>
          <p:nvPr/>
        </p:nvSpPr>
        <p:spPr>
          <a:xfrm>
            <a:off x="1211760" y="292680"/>
            <a:ext cx="3229200" cy="1185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800" b="0" strike="noStrike" spc="-1" dirty="0" err="1" smtClean="0">
                <a:solidFill>
                  <a:srgbClr val="000000"/>
                </a:solidFill>
                <a:latin typeface="Times New Roman"/>
                <a:ea typeface="DejaVu Sans"/>
              </a:rPr>
              <a:t>Адамовского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района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object 33"/>
          <p:cNvPicPr/>
          <p:nvPr/>
        </p:nvPicPr>
        <p:blipFill>
          <a:blip r:embed="rId2"/>
          <a:stretch/>
        </p:blipFill>
        <p:spPr>
          <a:xfrm>
            <a:off x="3215160" y="108000"/>
            <a:ext cx="4233240" cy="1056240"/>
          </a:xfrm>
          <a:prstGeom prst="rect">
            <a:avLst/>
          </a:prstGeom>
          <a:ln w="0">
            <a:noFill/>
          </a:ln>
        </p:spPr>
      </p:pic>
      <p:sp>
        <p:nvSpPr>
          <p:cNvPr id="40" name="object 35"/>
          <p:cNvSpPr/>
          <p:nvPr/>
        </p:nvSpPr>
        <p:spPr>
          <a:xfrm>
            <a:off x="111240" y="7937640"/>
            <a:ext cx="7342200" cy="2642760"/>
          </a:xfrm>
          <a:custGeom>
            <a:avLst/>
            <a:gdLst>
              <a:gd name="textAreaLeft" fmla="*/ 0 w 7342200"/>
              <a:gd name="textAreaRight" fmla="*/ 7345800 w 7342200"/>
              <a:gd name="textAreaTop" fmla="*/ 0 h 2642760"/>
              <a:gd name="textAreaBottom" fmla="*/ 2645640 h 2642760"/>
            </a:gdLst>
            <a:ahLst/>
            <a:cxn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0" rIns="0" bIns="0" anchor="t">
            <a:noAutofit/>
          </a:bodyPr>
          <a:lstStyle/>
          <a:p>
            <a:pPr>
              <a:lnSpc>
                <a:spcPct val="100000"/>
              </a:lnSpc>
            </a:pPr>
            <a:endParaRPr lang="ru-RU" sz="1800" b="0" strike="noStrike" spc="-1">
              <a:solidFill>
                <a:srgbClr val="000000"/>
              </a:solidFill>
              <a:latin typeface="Arial"/>
              <a:ea typeface="DejaVu Sans"/>
            </a:endParaRPr>
          </a:p>
        </p:txBody>
      </p:sp>
      <p:grpSp>
        <p:nvGrpSpPr>
          <p:cNvPr id="41" name="Группа 1"/>
          <p:cNvGrpSpPr/>
          <p:nvPr/>
        </p:nvGrpSpPr>
        <p:grpSpPr>
          <a:xfrm>
            <a:off x="377640" y="8578080"/>
            <a:ext cx="1144440" cy="129240"/>
            <a:chOff x="377640" y="8578080"/>
            <a:chExt cx="1144440" cy="129240"/>
          </a:xfrm>
        </p:grpSpPr>
        <p:pic>
          <p:nvPicPr>
            <p:cNvPr id="42" name="object 36"/>
            <p:cNvPicPr/>
            <p:nvPr/>
          </p:nvPicPr>
          <p:blipFill>
            <a:blip r:embed="rId3"/>
            <a:stretch/>
          </p:blipFill>
          <p:spPr>
            <a:xfrm>
              <a:off x="377640" y="8578080"/>
              <a:ext cx="99720" cy="1292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43" name="object 37"/>
            <p:cNvSpPr/>
            <p:nvPr/>
          </p:nvSpPr>
          <p:spPr>
            <a:xfrm>
              <a:off x="504720" y="8579880"/>
              <a:ext cx="91080" cy="126000"/>
            </a:xfrm>
            <a:custGeom>
              <a:avLst/>
              <a:gdLst>
                <a:gd name="textAreaLeft" fmla="*/ 0 w 91080"/>
                <a:gd name="textAreaRight" fmla="*/ 94680 w 91080"/>
                <a:gd name="textAreaTop" fmla="*/ 0 h 126000"/>
                <a:gd name="textAreaBottom" fmla="*/ 129600 h 126000"/>
              </a:gdLst>
              <a:ahLst/>
              <a:cxn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/>
          </p:style>
          <p:txBody>
            <a:bodyPr lIns="0" tIns="0" rIns="0" bIns="0" anchor="t">
              <a:noAutofit/>
            </a:bodyPr>
            <a:lstStyle/>
            <a:p>
              <a:pPr>
                <a:lnSpc>
                  <a:spcPct val="100000"/>
                </a:lnSpc>
              </a:pPr>
              <a:endParaRPr lang="ru-RU" sz="1800" b="0" strike="noStrike" spc="-1">
                <a:solidFill>
                  <a:srgbClr val="000000"/>
                </a:solidFill>
                <a:latin typeface="Arial"/>
                <a:ea typeface="DejaVu Sans"/>
              </a:endParaRPr>
            </a:p>
          </p:txBody>
        </p:sp>
        <p:pic>
          <p:nvPicPr>
            <p:cNvPr id="44" name="object 38"/>
            <p:cNvPicPr/>
            <p:nvPr/>
          </p:nvPicPr>
          <p:blipFill>
            <a:blip r:embed="rId4"/>
            <a:stretch/>
          </p:blipFill>
          <p:spPr>
            <a:xfrm>
              <a:off x="622080" y="8578080"/>
              <a:ext cx="288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5" name="object 39"/>
            <p:cNvPicPr/>
            <p:nvPr/>
          </p:nvPicPr>
          <p:blipFill>
            <a:blip r:embed="rId5"/>
            <a:stretch/>
          </p:blipFill>
          <p:spPr>
            <a:xfrm>
              <a:off x="934920" y="8578080"/>
              <a:ext cx="315720" cy="1292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6" name="object 40"/>
            <p:cNvPicPr/>
            <p:nvPr/>
          </p:nvPicPr>
          <p:blipFill>
            <a:blip r:embed="rId6"/>
            <a:stretch/>
          </p:blipFill>
          <p:spPr>
            <a:xfrm>
              <a:off x="1278720" y="8579880"/>
              <a:ext cx="106560" cy="1256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7" name="object 41"/>
            <p:cNvPicPr/>
            <p:nvPr/>
          </p:nvPicPr>
          <p:blipFill>
            <a:blip r:embed="rId7"/>
            <a:stretch/>
          </p:blipFill>
          <p:spPr>
            <a:xfrm>
              <a:off x="1412640" y="8579880"/>
              <a:ext cx="109440" cy="1274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8" name="PlaceHolder 1"/>
          <p:cNvSpPr>
            <a:spLocks noGrp="1"/>
          </p:cNvSpPr>
          <p:nvPr>
            <p:ph type="title" idx="4294967295"/>
          </p:nvPr>
        </p:nvSpPr>
        <p:spPr>
          <a:xfrm>
            <a:off x="4191120" y="123840"/>
            <a:ext cx="3257280" cy="879840"/>
          </a:xfrm>
          <a:prstGeom prst="rect">
            <a:avLst/>
          </a:prstGeom>
          <a:noFill/>
          <a:ln w="0">
            <a:noFill/>
          </a:ln>
        </p:spPr>
        <p:txBody>
          <a:bodyPr lIns="0" tIns="81360" rIns="0" bIns="0" anchor="t">
            <a:noAutofit/>
          </a:bodyPr>
          <a:lstStyle/>
          <a:p>
            <a:pPr marL="439560" indent="0" algn="r">
              <a:lnSpc>
                <a:spcPts val="2701"/>
              </a:lnSpc>
              <a:spcBef>
                <a:spcPts val="641"/>
              </a:spcBef>
              <a:buNone/>
              <a:tabLst>
                <a:tab pos="0" algn="l"/>
              </a:tabLst>
            </a:pPr>
            <a:r>
              <a:rPr lang="ru-RU" sz="27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МЕРОПРИЯТИЯ </a:t>
            </a:r>
            <a:r>
              <a:rPr lang="ru-RU" sz="27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</a:t>
            </a:r>
            <a:r>
              <a:rPr sz="2700" dirty="0"/>
              <a:t/>
            </a:r>
            <a:br>
              <a:rPr sz="2700" dirty="0"/>
            </a:br>
            <a:r>
              <a:rPr lang="ru-RU" sz="2700" b="1" spc="-12" dirty="0" smtClean="0">
                <a:solidFill>
                  <a:srgbClr val="FFFFFF"/>
                </a:solidFill>
                <a:latin typeface="Calibri"/>
                <a:ea typeface="DejaVu Sans"/>
              </a:rPr>
              <a:t>МАРТ</a:t>
            </a:r>
            <a:r>
              <a:rPr lang="ru-RU" sz="2700" b="1" strike="noStrike" spc="-12" dirty="0" smtClean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2700" b="1" strike="noStrike" spc="-21" dirty="0">
                <a:solidFill>
                  <a:srgbClr val="FFFFFF"/>
                </a:solidFill>
                <a:latin typeface="Calibri"/>
                <a:ea typeface="DejaVu Sans"/>
              </a:rPr>
              <a:t>2026</a:t>
            </a:r>
            <a:endParaRPr lang="ru-RU" sz="27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49" name="object 43"/>
          <p:cNvSpPr/>
          <p:nvPr/>
        </p:nvSpPr>
        <p:spPr>
          <a:xfrm>
            <a:off x="377640" y="8726400"/>
            <a:ext cx="5110560" cy="17921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74600" rIns="0" bIns="0" anchor="t">
            <a:spAutoFit/>
          </a:bodyPr>
          <a:lstStyle/>
          <a:p>
            <a:pPr marL="12600">
              <a:lnSpc>
                <a:spcPct val="75000"/>
              </a:lnSpc>
              <a:spcBef>
                <a:spcPts val="1375"/>
              </a:spcBef>
            </a:pP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ПРИХОДИТЕ,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МЫ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ВАС</a:t>
            </a:r>
            <a:r>
              <a:rPr lang="ru-RU" sz="4400" b="1" strike="noStrike" spc="-137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4400" b="1" strike="noStrike" spc="-12" dirty="0">
                <a:solidFill>
                  <a:srgbClr val="FFFFFF"/>
                </a:solidFill>
                <a:latin typeface="Calibri"/>
                <a:ea typeface="DejaVu Sans"/>
              </a:rPr>
              <a:t>ЖДЕМ!</a:t>
            </a:r>
            <a:endParaRPr lang="ru-RU" sz="44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Наши</a:t>
            </a:r>
            <a:r>
              <a:rPr lang="ru-RU" sz="1300" b="0" strike="noStrike" spc="-18" dirty="0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контакты: 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Адрес: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п.Адамовка ул.Ленина д.32А</a:t>
            </a:r>
            <a:endParaRPr lang="ru-RU" sz="1300" b="0" strike="noStrike" spc="-1" dirty="0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ct val="75000"/>
              </a:lnSpc>
            </a:pPr>
            <a:r>
              <a:rPr lang="ru-RU" sz="1300" b="0" strike="noStrike" spc="-1" dirty="0">
                <a:solidFill>
                  <a:srgbClr val="FFFFFF"/>
                </a:solidFill>
                <a:latin typeface="Calibri"/>
                <a:ea typeface="DejaVu Sans"/>
              </a:rPr>
              <a:t>Контактный номер: </a:t>
            </a:r>
            <a:r>
              <a:rPr lang="ru-RU" sz="1300" b="0" strike="noStrike" spc="-1" dirty="0" smtClean="0">
                <a:solidFill>
                  <a:srgbClr val="FFFFFF"/>
                </a:solidFill>
                <a:latin typeface="Calibri"/>
                <a:ea typeface="DejaVu Sans"/>
              </a:rPr>
              <a:t>8(35365)2-13-53</a:t>
            </a:r>
          </a:p>
          <a:p>
            <a:pPr marL="12600">
              <a:lnSpc>
                <a:spcPct val="75000"/>
              </a:lnSpc>
            </a:pPr>
            <a:r>
              <a:rPr lang="ru-RU" sz="1300" spc="-1" dirty="0">
                <a:solidFill>
                  <a:srgbClr val="FFFFFF"/>
                </a:solidFill>
                <a:latin typeface="Calibri"/>
                <a:ea typeface="DejaVu Sans"/>
              </a:rPr>
              <a:t>Руководитель КС </a:t>
            </a:r>
            <a:r>
              <a:rPr lang="ru-RU" sz="1300" spc="-1" dirty="0" err="1">
                <a:solidFill>
                  <a:srgbClr val="FFFFFF"/>
                </a:solidFill>
                <a:latin typeface="Calibri"/>
                <a:ea typeface="DejaVu Sans"/>
              </a:rPr>
              <a:t>Слободяник</a:t>
            </a:r>
            <a:r>
              <a:rPr lang="ru-RU" sz="1300" spc="-1" dirty="0">
                <a:solidFill>
                  <a:srgbClr val="FFFFFF"/>
                </a:solidFill>
                <a:latin typeface="Calibri"/>
                <a:ea typeface="DejaVu Sans"/>
              </a:rPr>
              <a:t> Л.Г</a:t>
            </a:r>
          </a:p>
        </p:txBody>
      </p:sp>
      <p:sp>
        <p:nvSpPr>
          <p:cNvPr id="50" name="object 44"/>
          <p:cNvSpPr/>
          <p:nvPr/>
        </p:nvSpPr>
        <p:spPr>
          <a:xfrm>
            <a:off x="3455478" y="7362924"/>
            <a:ext cx="3630960" cy="8298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12600" rIns="0" bIns="0" anchor="t">
            <a:spAutoFit/>
          </a:bodyPr>
          <a:lstStyle/>
          <a:p>
            <a:pPr marL="12600" indent="1948680">
              <a:lnSpc>
                <a:spcPct val="112000"/>
              </a:lnSpc>
              <a:spcBef>
                <a:spcPts val="99"/>
              </a:spcBef>
              <a:tabLst>
                <a:tab pos="0" algn="l"/>
              </a:tabLst>
            </a:pP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Время</a:t>
            </a:r>
            <a:r>
              <a:rPr lang="ru-RU" sz="1600" b="1" strike="noStrike" spc="-66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работы: Понедельник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2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четверг 09:00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18:00 Пятница -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09:00</a:t>
            </a:r>
            <a:r>
              <a:rPr lang="ru-RU" sz="1600" b="1" strike="noStrike" spc="-7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1" dirty="0">
                <a:solidFill>
                  <a:srgbClr val="58595B"/>
                </a:solidFill>
                <a:latin typeface="Calibri"/>
                <a:ea typeface="DejaVu Sans"/>
              </a:rPr>
              <a:t>–</a:t>
            </a:r>
            <a:r>
              <a:rPr lang="ru-RU" sz="1600" b="1" strike="noStrike" spc="-15" dirty="0">
                <a:solidFill>
                  <a:srgbClr val="58595B"/>
                </a:solidFill>
                <a:latin typeface="Calibri"/>
                <a:ea typeface="DejaVu Sans"/>
              </a:rPr>
              <a:t> </a:t>
            </a:r>
            <a:r>
              <a:rPr lang="ru-RU" sz="1600" b="1" strike="noStrike" spc="-21" dirty="0">
                <a:solidFill>
                  <a:srgbClr val="58595B"/>
                </a:solidFill>
                <a:latin typeface="Calibri"/>
                <a:ea typeface="DejaVu Sans"/>
              </a:rPr>
              <a:t>16:45</a:t>
            </a:r>
            <a:endParaRPr lang="ru-RU" sz="1600" b="0" strike="noStrike" spc="-1" dirty="0">
              <a:solidFill>
                <a:srgbClr val="000000"/>
              </a:solidFill>
              <a:latin typeface="Arial"/>
            </a:endParaRPr>
          </a:p>
        </p:txBody>
      </p:sp>
      <p:sp>
        <p:nvSpPr>
          <p:cNvPr id="51" name="object 45"/>
          <p:cNvSpPr/>
          <p:nvPr/>
        </p:nvSpPr>
        <p:spPr>
          <a:xfrm>
            <a:off x="6153120" y="8850600"/>
            <a:ext cx="959760" cy="64188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0" tIns="33120" rIns="0" bIns="0" anchor="t">
            <a:spAutoFit/>
          </a:bodyPr>
          <a:lstStyle/>
          <a:p>
            <a:pPr marL="12600">
              <a:lnSpc>
                <a:spcPts val="799"/>
              </a:lnSpc>
              <a:spcBef>
                <a:spcPts val="258"/>
              </a:spcBef>
            </a:pP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Отделение Фонда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пенсионного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и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 социального</a:t>
            </a:r>
            <a:r>
              <a:rPr lang="ru-RU" sz="800" b="0" strike="noStrike" spc="47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страхования</a:t>
            </a: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6">
                <a:solidFill>
                  <a:srgbClr val="FFFFFF"/>
                </a:solidFill>
                <a:latin typeface="Calibri"/>
                <a:ea typeface="DejaVu Sans"/>
              </a:rPr>
              <a:t>РФ 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  <a:p>
            <a:pPr marL="12600">
              <a:lnSpc>
                <a:spcPts val="799"/>
              </a:lnSpc>
            </a:pPr>
            <a:r>
              <a:rPr lang="ru-RU" sz="800" b="0" strike="noStrike" spc="-1">
                <a:solidFill>
                  <a:srgbClr val="FFFFFF"/>
                </a:solidFill>
                <a:latin typeface="Calibri"/>
                <a:ea typeface="DejaVu Sans"/>
              </a:rPr>
              <a:t>по</a:t>
            </a:r>
            <a:r>
              <a:rPr lang="ru-RU" sz="800" b="0" strike="noStrike" spc="18">
                <a:solidFill>
                  <a:srgbClr val="FFFFFF"/>
                </a:solidFill>
                <a:latin typeface="Calibri"/>
                <a:ea typeface="DejaVu Sans"/>
              </a:rPr>
              <a:t> </a:t>
            </a:r>
            <a:r>
              <a:rPr lang="ru-RU" sz="800" b="0" strike="noStrike" spc="-21">
                <a:solidFill>
                  <a:srgbClr val="FFFFFF"/>
                </a:solidFill>
                <a:latin typeface="Calibri"/>
                <a:ea typeface="DejaVu Sans"/>
              </a:rPr>
              <a:t>Оренбургской </a:t>
            </a:r>
            <a:r>
              <a:rPr lang="ru-RU" sz="800" b="0" strike="noStrike" spc="-12">
                <a:solidFill>
                  <a:srgbClr val="FFFFFF"/>
                </a:solidFill>
                <a:latin typeface="Calibri"/>
                <a:ea typeface="DejaVu Sans"/>
              </a:rPr>
              <a:t>области</a:t>
            </a:r>
            <a:endParaRPr lang="ru-RU" sz="8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52" name="Прямоугольник: скругленные углы 2"/>
          <p:cNvSpPr/>
          <p:nvPr/>
        </p:nvSpPr>
        <p:spPr>
          <a:xfrm>
            <a:off x="6140520" y="9593640"/>
            <a:ext cx="871200" cy="8550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sp>
        <p:nvSpPr>
          <p:cNvPr id="53" name="Овал 3"/>
          <p:cNvSpPr/>
          <p:nvPr/>
        </p:nvSpPr>
        <p:spPr>
          <a:xfrm>
            <a:off x="6047640" y="7937640"/>
            <a:ext cx="811800" cy="8118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 algn="ctr">
              <a:lnSpc>
                <a:spcPct val="100000"/>
              </a:lnSpc>
            </a:pPr>
            <a:endParaRPr lang="ru-RU" sz="1800" b="0" strike="noStrike" spc="-1">
              <a:solidFill>
                <a:schemeClr val="lt1"/>
              </a:solidFill>
              <a:latin typeface="Calibri"/>
              <a:ea typeface="DejaVu Sans"/>
            </a:endParaRPr>
          </a:p>
        </p:txBody>
      </p:sp>
      <p:pic>
        <p:nvPicPr>
          <p:cNvPr id="54" name="object 48"/>
          <p:cNvPicPr/>
          <p:nvPr/>
        </p:nvPicPr>
        <p:blipFill>
          <a:blip r:embed="rId8"/>
          <a:stretch/>
        </p:blipFill>
        <p:spPr>
          <a:xfrm>
            <a:off x="6277320" y="8429400"/>
            <a:ext cx="597960" cy="513000"/>
          </a:xfrm>
          <a:prstGeom prst="rect">
            <a:avLst/>
          </a:prstGeom>
          <a:ln w="0">
            <a:noFill/>
          </a:ln>
        </p:spPr>
      </p:pic>
      <p:pic>
        <p:nvPicPr>
          <p:cNvPr id="55" name="Рисунок 7"/>
          <p:cNvPicPr/>
          <p:nvPr/>
        </p:nvPicPr>
        <p:blipFill>
          <a:blip r:embed="rId9"/>
          <a:stretch/>
        </p:blipFill>
        <p:spPr>
          <a:xfrm>
            <a:off x="6153120" y="9577080"/>
            <a:ext cx="858600" cy="8586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56" name="Таблица 4"/>
          <p:cNvGraphicFramePr/>
          <p:nvPr>
            <p:extLst>
              <p:ext uri="{D42A27DB-BD31-4B8C-83A1-F6EECF244321}">
                <p14:modId xmlns:p14="http://schemas.microsoft.com/office/powerpoint/2010/main" val="69274130"/>
              </p:ext>
            </p:extLst>
          </p:nvPr>
        </p:nvGraphicFramePr>
        <p:xfrm>
          <a:off x="550260" y="2106340"/>
          <a:ext cx="6609240" cy="4488552"/>
        </p:xfrm>
        <a:graphic>
          <a:graphicData uri="http://schemas.openxmlformats.org/drawingml/2006/table">
            <a:tbl>
              <a:tblPr/>
              <a:tblGrid>
                <a:gridCol w="713520"/>
                <a:gridCol w="4889520"/>
                <a:gridCol w="1006200"/>
              </a:tblGrid>
              <a:tr h="748092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Дата 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Мероприятие</a:t>
                      </a:r>
                      <a:endParaRPr lang="ru-RU" sz="1800" b="0" strike="noStrike" spc="-1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Время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chemeClr val="lt1"/>
                          </a:solidFill>
                          <a:latin typeface="Calibri"/>
                          <a:ea typeface="DejaVu Sans"/>
                        </a:rPr>
                        <a:t>начала</a:t>
                      </a:r>
                      <a:endParaRPr lang="ru-RU" sz="1800" b="0" strike="noStrike" spc="-1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17099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17.03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1. Мероприятие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посвященное важной теме — Году единства народов России. Совместно с Движением первых.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buNone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2. Традиционная работа по плетению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антидроновых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штор 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12-00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20305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DejaVu Sans"/>
                          <a:cs typeface="+mn-cs"/>
                        </a:rPr>
                        <a:t>26.03</a:t>
                      </a:r>
                      <a:endParaRPr lang="ru-RU" sz="1800" b="1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DejaVu Sans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. Консультация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заместителя прокурора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Адамовского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района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Комаринского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М.М. о </a:t>
                      </a:r>
                      <a:r>
                        <a:rPr lang="ru-RU" sz="1800" b="0" strike="noStrike" spc="-1" dirty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правах пенсионеров.</a:t>
                      </a:r>
                    </a:p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2. Информирование участников ЦОСП «О возможностях национального </a:t>
                      </a:r>
                      <a:r>
                        <a:rPr lang="ru-RU" sz="1800" b="0" strike="noStrike" spc="-1" dirty="0" err="1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мессенджера</a:t>
                      </a:r>
                      <a:r>
                        <a:rPr lang="ru-RU" sz="1800" b="0" strike="noStrike" spc="-1" baseline="0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 </a:t>
                      </a: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МАХ» руководителем КС.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 dirty="0" smtClean="0">
                          <a:solidFill>
                            <a:srgbClr val="231F20"/>
                          </a:solidFill>
                          <a:uFill>
                            <a:solidFill>
                              <a:srgbClr val="FFFFFF"/>
                            </a:solidFill>
                          </a:uFill>
                          <a:latin typeface="Calibri"/>
                          <a:ea typeface="Times New Roman"/>
                          <a:cs typeface="+mn-cs"/>
                        </a:rPr>
                        <a:t>14-00</a:t>
                      </a:r>
                      <a:endParaRPr lang="ru-RU" sz="1800" b="0" strike="noStrike" spc="-1" dirty="0">
                        <a:solidFill>
                          <a:srgbClr val="231F20"/>
                        </a:solidFill>
                        <a:uFill>
                          <a:solidFill>
                            <a:srgbClr val="FFFFFF"/>
                          </a:solidFill>
                        </a:uFill>
                        <a:latin typeface="Calibri"/>
                        <a:ea typeface="Times New Roman"/>
                        <a:cs typeface="+mn-cs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rgbClr val="E9ECF3"/>
                    </a:solidFill>
                  </a:tcPr>
                </a:tc>
              </a:tr>
            </a:tbl>
          </a:graphicData>
        </a:graphic>
      </p:graphicFrame>
      <p:pic>
        <p:nvPicPr>
          <p:cNvPr id="57" name="object 49"/>
          <p:cNvPicPr/>
          <p:nvPr/>
        </p:nvPicPr>
        <p:blipFill>
          <a:blip r:embed="rId10"/>
          <a:stretch/>
        </p:blipFill>
        <p:spPr>
          <a:xfrm>
            <a:off x="210960" y="273240"/>
            <a:ext cx="999720" cy="950760"/>
          </a:xfrm>
          <a:prstGeom prst="rect">
            <a:avLst/>
          </a:prstGeom>
          <a:ln w="0">
            <a:noFill/>
          </a:ln>
        </p:spPr>
      </p:pic>
      <p:sp>
        <p:nvSpPr>
          <p:cNvPr id="58" name="CustomShape 10"/>
          <p:cNvSpPr/>
          <p:nvPr/>
        </p:nvSpPr>
        <p:spPr>
          <a:xfrm>
            <a:off x="1211760" y="292680"/>
            <a:ext cx="3229200" cy="118584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noAutofit/>
          </a:bodyPr>
          <a:lstStyle/>
          <a:p>
            <a:pPr>
              <a:lnSpc>
                <a:spcPct val="100000"/>
              </a:lnSpc>
            </a:pP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ЦЕНТР ОБЩЕНИЯ СТАРШЕГО ПОКОЛЕНИЯ </a:t>
            </a:r>
            <a:r>
              <a:rPr lang="ru-RU" sz="1800" b="0" strike="noStrike" spc="-1" dirty="0" err="1" smtClean="0">
                <a:solidFill>
                  <a:srgbClr val="000000"/>
                </a:solidFill>
                <a:latin typeface="Times New Roman"/>
                <a:ea typeface="DejaVu Sans"/>
              </a:rPr>
              <a:t>Адамовского</a:t>
            </a:r>
            <a:r>
              <a:rPr lang="ru-RU" sz="1800" b="0" strike="noStrike" spc="-1" dirty="0" smtClean="0">
                <a:solidFill>
                  <a:srgbClr val="000000"/>
                </a:solidFill>
                <a:latin typeface="Times New Roman"/>
                <a:ea typeface="DejaVu Sans"/>
              </a:rPr>
              <a:t> </a:t>
            </a:r>
            <a:r>
              <a:rPr lang="ru-RU" sz="1800" b="0" strike="noStrike" spc="-1" dirty="0">
                <a:solidFill>
                  <a:srgbClr val="000000"/>
                </a:solidFill>
                <a:latin typeface="Times New Roman"/>
                <a:ea typeface="DejaVu Sans"/>
              </a:rPr>
              <a:t>района</a:t>
            </a:r>
            <a:endParaRPr lang="ru-RU" sz="1800" b="0" strike="noStrike" spc="-1" dirty="0">
              <a:solidFill>
                <a:srgbClr val="000000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08707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201</TotalTime>
  <Words>251</Words>
  <Application>Microsoft Office PowerPoint</Application>
  <PresentationFormat>Произвольный</PresentationFormat>
  <Paragraphs>52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Office Theme</vt:lpstr>
      <vt:lpstr>МЕРОПРИЯТИЯ НА МАРТ 2026</vt:lpstr>
      <vt:lpstr>МЕРОПРИЯТИЯ НА МАРТ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Шурыгина Злата Михайловна</cp:lastModifiedBy>
  <cp:revision>38</cp:revision>
  <cp:lastPrinted>2025-12-23T10:24:21Z</cp:lastPrinted>
  <dcterms:created xsi:type="dcterms:W3CDTF">2025-11-06T11:20:25Z</dcterms:created>
  <dcterms:modified xsi:type="dcterms:W3CDTF">2026-02-27T05:53:41Z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