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8">
          <p15:clr>
            <a:srgbClr val="A4A3A4"/>
          </p15:clr>
        </p15:guide>
        <p15:guide id="2" pos="23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552" y="78"/>
      </p:cViewPr>
      <p:guideLst>
        <p:guide orient="horz" pos="3368"/>
        <p:guide pos="23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1BD8B09-3A86-4966-8F23-44DB61DF3532}" type="slidenum">
              <a:rPr/>
              <a:pPr/>
              <a:t>‹#›</a:t>
            </a:fld>
            <a:endParaRPr/>
          </a:p>
        </p:txBody>
      </p:sp>
      <p:sp>
        <p:nvSpPr>
          <p:cNvPr id="4" name="PlaceHolder 3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2FD45EB8-1D92-4521-894B-7092F738FD86}" type="slidenum">
              <a:rPr/>
              <a:pPr/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B00BB614-0013-40E7-861B-86E342CCD716}" type="slidenum">
              <a:rPr/>
              <a:pPr/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30147CB-4ED0-40E3-BDD3-43A9E89D32E4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C09A678A-63C3-469F-8250-4A59762E6D33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822920" y="316800"/>
            <a:ext cx="2316240" cy="52045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ru-RU" sz="32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F2BA0E25-6FC6-40B6-B57B-168B077023FD}" type="slidenum">
              <a:rPr/>
              <a:pPr/>
              <a:t>‹#›</a:t>
            </a:fld>
            <a:endParaRPr/>
          </a:p>
        </p:txBody>
      </p:sp>
      <p:sp>
        <p:nvSpPr>
          <p:cNvPr id="5" name="PlaceHolder 4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F59477B-29FC-49C6-8D38-AFC5294EB32D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5A0D486-1508-4EE3-8C2A-9A1C077FEEF0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8398CC0-45DD-41F6-942C-6E3EBB060B01}" type="slidenum">
              <a:rPr/>
              <a:pPr/>
              <a:t>‹#›</a:t>
            </a:fld>
            <a:endParaRPr/>
          </a:p>
        </p:txBody>
      </p:sp>
      <p:sp>
        <p:nvSpPr>
          <p:cNvPr id="8" name="PlaceHolder 7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78000" y="6145920"/>
            <a:ext cx="68061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613E624C-174E-4FBD-B063-7DA4671E6C3F}" type="slidenum">
              <a:rPr/>
              <a:pPr/>
              <a:t>‹#›</a:t>
            </a:fld>
            <a:endParaRPr/>
          </a:p>
        </p:txBody>
      </p:sp>
      <p:sp>
        <p:nvSpPr>
          <p:cNvPr id="7" name="PlaceHolder 6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3865680" y="24595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37800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3865680" y="6145920"/>
            <a:ext cx="332136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0DF50CF7-C70D-4374-B747-EA18367F3F92}" type="slidenum">
              <a:rPr/>
              <a:pPr/>
              <a:t>‹#›</a:t>
            </a:fld>
            <a:endParaRPr/>
          </a:p>
        </p:txBody>
      </p:sp>
      <p:sp>
        <p:nvSpPr>
          <p:cNvPr id="9" name="PlaceHolder 8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267912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4980600" y="24595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3780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267912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4980600" y="6145920"/>
            <a:ext cx="2191320" cy="3366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3"/>
          </p:nvPr>
        </p:nvSpPr>
        <p:spPr/>
        <p:txBody>
          <a:bodyPr/>
          <a:lstStyle/>
          <a:p>
            <a:fld id="{8805EC54-62C0-437E-B5A5-93BD608AD890}" type="slidenum">
              <a:rPr/>
              <a:pPr/>
              <a:t>‹#›</a:t>
            </a:fld>
            <a:endParaRPr/>
          </a:p>
        </p:txBody>
      </p:sp>
      <p:sp>
        <p:nvSpPr>
          <p:cNvPr id="11" name="PlaceHolder 10"/>
          <p:cNvSpPr>
            <a:spLocks noGrp="1"/>
          </p:cNvSpPr>
          <p:nvPr>
            <p:ph type="dt" idx="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6240" cy="11224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>
              <a:buNone/>
            </a:pPr>
            <a:r>
              <a:rPr lang="ru-RU" sz="2700" b="0" strike="noStrike" spc="-1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6160" cy="70574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92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buNone/>
              <a:defRPr lang="ru-RU" sz="1400" b="0" strike="noStrike" spc="-1">
                <a:solidFill>
                  <a:srgbClr val="000000"/>
                </a:solidFill>
                <a:latin typeface="Times New Roman"/>
              </a:defRPr>
            </a:lvl1pPr>
          </a:lstStyle>
          <a:p>
            <a:pPr indent="0" algn="ctr">
              <a:buNone/>
            </a:pPr>
            <a:r>
              <a:rPr lang="ru-RU" sz="1400" b="0" strike="noStrike" spc="-1">
                <a:solidFill>
                  <a:srgbClr val="000000"/>
                </a:solidFill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dt" idx="2"/>
          </p:nvPr>
        </p:nvSpPr>
        <p:spPr>
          <a:xfrm>
            <a:off x="37800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lnSpc>
                <a:spcPct val="100000"/>
              </a:lnSpc>
              <a:buNone/>
              <a:defRPr lang="en-US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>
              <a:lnSpc>
                <a:spcPct val="100000"/>
              </a:lnSpc>
              <a:buNone/>
            </a:pPr>
            <a:r>
              <a:rPr lang="en-US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t>&lt;дата/время&gt;</a:t>
            </a:r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sldNum" idx="3"/>
          </p:nvPr>
        </p:nvSpPr>
        <p:spPr>
          <a:xfrm>
            <a:off x="5445360" y="9945000"/>
            <a:ext cx="173916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def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71341AD-C040-43D4-975F-87D66723D0DD}" type="slidenum">
              <a:rPr lang="ru-RU" sz="1400" b="0" strike="noStrike" spc="-1">
                <a:solidFill>
                  <a:schemeClr val="dk1">
                    <a:tint val="75000"/>
                  </a:schemeClr>
                </a:solidFill>
                <a:latin typeface="Times New Roman"/>
              </a:rPr>
              <a:pPr indent="0" algn="r">
                <a:lnSpc>
                  <a:spcPct val="100000"/>
                </a:lnSpc>
                <a:buNone/>
              </a:pPr>
              <a:t>‹#›</a:t>
            </a:fld>
            <a:endParaRPr lang="ru-RU" sz="1400" b="0" strike="noStrike" spc="-1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object 33"/>
          <p:cNvPicPr/>
          <p:nvPr/>
        </p:nvPicPr>
        <p:blipFill>
          <a:blip r:embed="rId2"/>
          <a:stretch/>
        </p:blipFill>
        <p:spPr>
          <a:xfrm>
            <a:off x="3202186" y="133201"/>
            <a:ext cx="4218134" cy="1253060"/>
          </a:xfrm>
          <a:prstGeom prst="rect">
            <a:avLst/>
          </a:prstGeom>
          <a:ln w="0">
            <a:noFill/>
          </a:ln>
        </p:spPr>
      </p:pic>
      <p:sp>
        <p:nvSpPr>
          <p:cNvPr id="42" name="object 35"/>
          <p:cNvSpPr/>
          <p:nvPr/>
        </p:nvSpPr>
        <p:spPr>
          <a:xfrm>
            <a:off x="210960" y="7779994"/>
            <a:ext cx="7345440" cy="2752166"/>
          </a:xfrm>
          <a:custGeom>
            <a:avLst/>
            <a:gdLst>
              <a:gd name="textAreaLeft" fmla="*/ 0 w 7345440"/>
              <a:gd name="textAreaRight" fmla="*/ 7345800 w 7345440"/>
              <a:gd name="textAreaTop" fmla="*/ 0 h 3332160"/>
              <a:gd name="textAreaBottom" fmla="*/ 3332520 h 33321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43" name="Группа 1"/>
          <p:cNvGrpSpPr/>
          <p:nvPr/>
        </p:nvGrpSpPr>
        <p:grpSpPr>
          <a:xfrm>
            <a:off x="321480" y="8075520"/>
            <a:ext cx="1147680" cy="132480"/>
            <a:chOff x="321480" y="8075520"/>
            <a:chExt cx="1147680" cy="132480"/>
          </a:xfrm>
        </p:grpSpPr>
        <p:pic>
          <p:nvPicPr>
            <p:cNvPr id="44" name="object 36"/>
            <p:cNvPicPr/>
            <p:nvPr/>
          </p:nvPicPr>
          <p:blipFill>
            <a:blip r:embed="rId3"/>
            <a:stretch/>
          </p:blipFill>
          <p:spPr>
            <a:xfrm>
              <a:off x="321480" y="8075520"/>
              <a:ext cx="102960" cy="132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5" name="object 37"/>
            <p:cNvSpPr/>
            <p:nvPr/>
          </p:nvSpPr>
          <p:spPr>
            <a:xfrm>
              <a:off x="448200" y="8076960"/>
              <a:ext cx="94320" cy="12924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129240"/>
                <a:gd name="textAreaBottom" fmla="*/ 129600 h 1292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46" name="object 38"/>
            <p:cNvPicPr/>
            <p:nvPr/>
          </p:nvPicPr>
          <p:blipFill>
            <a:blip r:embed="rId4"/>
            <a:stretch/>
          </p:blipFill>
          <p:spPr>
            <a:xfrm>
              <a:off x="565920" y="8075520"/>
              <a:ext cx="291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7" name="object 39"/>
            <p:cNvPicPr/>
            <p:nvPr/>
          </p:nvPicPr>
          <p:blipFill>
            <a:blip r:embed="rId5"/>
            <a:stretch/>
          </p:blipFill>
          <p:spPr>
            <a:xfrm>
              <a:off x="878760" y="8075520"/>
              <a:ext cx="318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8" name="object 40"/>
            <p:cNvPicPr/>
            <p:nvPr/>
          </p:nvPicPr>
          <p:blipFill>
            <a:blip r:embed="rId6"/>
            <a:stretch/>
          </p:blipFill>
          <p:spPr>
            <a:xfrm>
              <a:off x="1222560" y="8077320"/>
              <a:ext cx="10980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49" name="object 41"/>
            <p:cNvPicPr/>
            <p:nvPr/>
          </p:nvPicPr>
          <p:blipFill>
            <a:blip r:embed="rId7"/>
            <a:stretch/>
          </p:blipFill>
          <p:spPr>
            <a:xfrm>
              <a:off x="1356480" y="8077320"/>
              <a:ext cx="112680" cy="130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131434" y="298015"/>
            <a:ext cx="3288886" cy="853436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l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МЕРОПРИЯТИЯ</a:t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НОЯБРЬ</a:t>
            </a: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 </a:t>
            </a:r>
            <a:r>
              <a:rPr lang="ru-RU" sz="2700" b="1" strike="noStrike" spc="-21" dirty="0" smtClean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object 43"/>
          <p:cNvSpPr/>
          <p:nvPr/>
        </p:nvSpPr>
        <p:spPr>
          <a:xfrm>
            <a:off x="357401" y="8793420"/>
            <a:ext cx="5113800" cy="167415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36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36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36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Наши</a:t>
            </a:r>
            <a:r>
              <a:rPr lang="ru-RU" sz="1300" b="0" strike="noStrike" spc="-35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1300" b="0" strike="noStrike" spc="-12" dirty="0" smtClean="0">
                <a:solidFill>
                  <a:srgbClr val="FFFFFF"/>
                </a:solidFill>
                <a:latin typeface="Calibri"/>
              </a:rPr>
              <a:t>контакты :</a:t>
            </a:r>
            <a:r>
              <a:rPr lang="ru-RU" sz="1300" b="0" strike="noStrike" spc="-12" dirty="0" err="1" smtClean="0">
                <a:solidFill>
                  <a:srgbClr val="FFFFFF"/>
                </a:solidFill>
                <a:latin typeface="Calibri"/>
              </a:rPr>
              <a:t>п.Адамовка</a:t>
            </a:r>
            <a:r>
              <a:rPr lang="ru-RU" sz="1300" b="0" strike="noStrike" spc="-12" dirty="0" smtClean="0">
                <a:solidFill>
                  <a:srgbClr val="FFFFFF"/>
                </a:solidFill>
                <a:latin typeface="Calibri"/>
              </a:rPr>
              <a:t> ул.Ленина д.32А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Контактный номер 8 35365 21353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Слободяник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Лариса Геннадьевна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2" name="object 44"/>
          <p:cNvSpPr/>
          <p:nvPr/>
        </p:nvSpPr>
        <p:spPr>
          <a:xfrm>
            <a:off x="2887020" y="7872361"/>
            <a:ext cx="363420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четверг 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53" name="object 45"/>
          <p:cNvSpPr/>
          <p:nvPr/>
        </p:nvSpPr>
        <p:spPr>
          <a:xfrm>
            <a:off x="6123240" y="8786520"/>
            <a:ext cx="9928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9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Оренбургской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54" name="object 49"/>
          <p:cNvPicPr/>
          <p:nvPr/>
        </p:nvPicPr>
        <p:blipFill>
          <a:blip r:embed="rId8"/>
          <a:stretch/>
        </p:blipFill>
        <p:spPr>
          <a:xfrm>
            <a:off x="321480" y="388776"/>
            <a:ext cx="876240" cy="781460"/>
          </a:xfrm>
          <a:prstGeom prst="rect">
            <a:avLst/>
          </a:prstGeom>
          <a:ln w="0">
            <a:noFill/>
          </a:ln>
        </p:spPr>
      </p:pic>
      <p:sp>
        <p:nvSpPr>
          <p:cNvPr id="55" name="Прямоугольник: скругленные углы 2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56" name="Овал 3"/>
          <p:cNvSpPr/>
          <p:nvPr/>
        </p:nvSpPr>
        <p:spPr>
          <a:xfrm>
            <a:off x="6521220" y="8297161"/>
            <a:ext cx="81504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57" name="object 48"/>
          <p:cNvPicPr/>
          <p:nvPr/>
        </p:nvPicPr>
        <p:blipFill>
          <a:blip r:embed="rId9"/>
          <a:stretch/>
        </p:blipFill>
        <p:spPr>
          <a:xfrm>
            <a:off x="6628838" y="8394016"/>
            <a:ext cx="601200" cy="516240"/>
          </a:xfrm>
          <a:prstGeom prst="rect">
            <a:avLst/>
          </a:prstGeom>
          <a:ln w="0">
            <a:noFill/>
          </a:ln>
        </p:spPr>
      </p:pic>
      <p:pic>
        <p:nvPicPr>
          <p:cNvPr id="58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9" name="Таблица 4"/>
          <p:cNvGraphicFramePr/>
          <p:nvPr>
            <p:extLst>
              <p:ext uri="{D42A27DB-BD31-4B8C-83A1-F6EECF244321}">
                <p14:modId xmlns:p14="http://schemas.microsoft.com/office/powerpoint/2010/main" val="1637477159"/>
              </p:ext>
            </p:extLst>
          </p:nvPr>
        </p:nvGraphicFramePr>
        <p:xfrm>
          <a:off x="597972" y="1526541"/>
          <a:ext cx="6789600" cy="649224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370800">
                <a:tc>
                  <a:txBody>
                    <a:bodyPr/>
                    <a:lstStyle/>
                    <a:p>
                      <a:endParaRPr lang="ru-RU" sz="1800" b="1" strike="noStrike" spc="-1" dirty="0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 dirty="0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95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03.11.26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«ВЕНОК ДРУЖБЫ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посвящено Дню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народного Единства  проводят активисты Движения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Первых</a:t>
                      </a:r>
                    </a:p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 Знание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лекция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«Мы - Россия: Истоки и горизонты единства народов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</a:t>
                      </a:r>
                      <a:r>
                        <a:rPr lang="ru-RU" sz="1400" b="0" strike="noStrike" spc="-26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52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05.11.26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 60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+. Проводит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 КЦСОН </a:t>
                      </a:r>
                      <a:r>
                        <a:rPr lang="ru-RU" sz="1400" b="0" strike="noStrike" spc="-1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Обзорная экскурсия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Адамовскому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району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проводиться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районном</a:t>
                      </a:r>
                      <a:r>
                        <a:rPr lang="ru-RU" sz="1400" b="0" strike="noStrike" spc="-1" baseline="0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музее. Проводит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зав.музеем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Шадловская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О.Ю.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Знание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Лекции: 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 «Служение Отечеству через профессиональное развитие: коллективный подход к раскрытию талантов».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400" b="0" strike="noStrike" spc="-1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«Профессиональное выгорание: что это такое и как с ним бороться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».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11.11.26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 60+. Проводит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КЦСОН </a:t>
                      </a:r>
                      <a:r>
                        <a:rPr lang="ru-RU" sz="14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12.11.26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Мастер-класс по изготовлению гипсовых и деревянных игрушек. Проводит руководитель КС </a:t>
                      </a:r>
                      <a:r>
                        <a:rPr lang="ru-RU" sz="1400" b="0" strike="noStrike" spc="-1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Л.Г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 Знание «Кино большой страны: Искусство, которое объединяет»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17.11.26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рамках Года единства народов России. Русская народная 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сказка: «РЕПКА» Выступает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театральное объединение 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«Браво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СОШ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 участием посетителей центра ответственная </a:t>
                      </a:r>
                      <a:r>
                        <a:rPr lang="ru-RU" sz="14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ЛГ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18.11.26</a:t>
                      </a:r>
                      <a:endParaRPr lang="ru-RU" sz="1400" b="0" strike="noStrike" spc="-1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Гимнастика 60+ Проводит 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специалист КЦСОН </a:t>
                      </a:r>
                      <a:r>
                        <a:rPr lang="ru-RU" sz="14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Жаппаспаева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Д</a:t>
                      </a: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60" name="CustomShape 5"/>
          <p:cNvSpPr/>
          <p:nvPr/>
        </p:nvSpPr>
        <p:spPr>
          <a:xfrm>
            <a:off x="1222560" y="331855"/>
            <a:ext cx="3230280" cy="130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«Целинное долголетие» </a:t>
            </a:r>
            <a:r>
              <a:rPr lang="ru-RU" sz="1800" b="0" strike="noStrike" spc="-1" dirty="0" err="1" smtClean="0">
                <a:solidFill>
                  <a:srgbClr val="000000"/>
                </a:solidFill>
                <a:latin typeface="Times New Roman"/>
                <a:ea typeface="DejaVu Sans"/>
              </a:rPr>
              <a:t>Адамовского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object 1"/>
          <p:cNvPicPr/>
          <p:nvPr/>
        </p:nvPicPr>
        <p:blipFill>
          <a:blip r:embed="rId2"/>
          <a:stretch/>
        </p:blipFill>
        <p:spPr>
          <a:xfrm>
            <a:off x="3700440" y="133200"/>
            <a:ext cx="3719880" cy="1658160"/>
          </a:xfrm>
          <a:prstGeom prst="rect">
            <a:avLst/>
          </a:prstGeom>
          <a:ln w="0">
            <a:noFill/>
          </a:ln>
        </p:spPr>
      </p:pic>
      <p:sp>
        <p:nvSpPr>
          <p:cNvPr id="62" name="object 2"/>
          <p:cNvSpPr/>
          <p:nvPr/>
        </p:nvSpPr>
        <p:spPr>
          <a:xfrm>
            <a:off x="210960" y="7200000"/>
            <a:ext cx="7345440" cy="3332160"/>
          </a:xfrm>
          <a:custGeom>
            <a:avLst/>
            <a:gdLst>
              <a:gd name="textAreaLeft" fmla="*/ 0 w 7345440"/>
              <a:gd name="textAreaRight" fmla="*/ 7345800 w 7345440"/>
              <a:gd name="textAreaTop" fmla="*/ 0 h 3332160"/>
              <a:gd name="textAreaBottom" fmla="*/ 3332520 h 333216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63" name="Группа 2"/>
          <p:cNvGrpSpPr/>
          <p:nvPr/>
        </p:nvGrpSpPr>
        <p:grpSpPr>
          <a:xfrm>
            <a:off x="321480" y="8075520"/>
            <a:ext cx="1147680" cy="132480"/>
            <a:chOff x="321480" y="8075520"/>
            <a:chExt cx="1147680" cy="132480"/>
          </a:xfrm>
        </p:grpSpPr>
        <p:pic>
          <p:nvPicPr>
            <p:cNvPr id="64" name="object 3"/>
            <p:cNvPicPr/>
            <p:nvPr/>
          </p:nvPicPr>
          <p:blipFill>
            <a:blip r:embed="rId3"/>
            <a:stretch/>
          </p:blipFill>
          <p:spPr>
            <a:xfrm>
              <a:off x="321480" y="8075520"/>
              <a:ext cx="102960" cy="1324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5" name="object 4"/>
            <p:cNvSpPr/>
            <p:nvPr/>
          </p:nvSpPr>
          <p:spPr>
            <a:xfrm>
              <a:off x="448200" y="8076960"/>
              <a:ext cx="94320" cy="129240"/>
            </a:xfrm>
            <a:custGeom>
              <a:avLst/>
              <a:gdLst>
                <a:gd name="textAreaLeft" fmla="*/ 0 w 94320"/>
                <a:gd name="textAreaRight" fmla="*/ 94680 w 94320"/>
                <a:gd name="textAreaTop" fmla="*/ 0 h 129240"/>
                <a:gd name="textAreaBottom" fmla="*/ 129600 h 12924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endParaRPr lang="ru-RU" sz="1800" b="0" strike="noStrike" spc="-1">
                <a:solidFill>
                  <a:srgbClr val="000000"/>
                </a:solidFill>
                <a:latin typeface="Arial"/>
              </a:endParaRPr>
            </a:p>
          </p:txBody>
        </p:sp>
        <p:pic>
          <p:nvPicPr>
            <p:cNvPr id="66" name="object 5"/>
            <p:cNvPicPr/>
            <p:nvPr/>
          </p:nvPicPr>
          <p:blipFill>
            <a:blip r:embed="rId4"/>
            <a:stretch/>
          </p:blipFill>
          <p:spPr>
            <a:xfrm>
              <a:off x="565920" y="8075520"/>
              <a:ext cx="291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7" name="object 6"/>
            <p:cNvPicPr/>
            <p:nvPr/>
          </p:nvPicPr>
          <p:blipFill>
            <a:blip r:embed="rId5"/>
            <a:stretch/>
          </p:blipFill>
          <p:spPr>
            <a:xfrm>
              <a:off x="878760" y="8075520"/>
              <a:ext cx="318960" cy="1324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8" name="object 7"/>
            <p:cNvPicPr/>
            <p:nvPr/>
          </p:nvPicPr>
          <p:blipFill>
            <a:blip r:embed="rId6"/>
            <a:stretch/>
          </p:blipFill>
          <p:spPr>
            <a:xfrm>
              <a:off x="1222560" y="8077320"/>
              <a:ext cx="109800" cy="12888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69" name="object 8"/>
            <p:cNvPicPr/>
            <p:nvPr/>
          </p:nvPicPr>
          <p:blipFill>
            <a:blip r:embed="rId7"/>
            <a:stretch/>
          </p:blipFill>
          <p:spPr>
            <a:xfrm>
              <a:off x="1356480" y="8077320"/>
              <a:ext cx="112680" cy="13068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066282" y="316800"/>
            <a:ext cx="3216878" cy="925444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0" algn="l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strike="noStrike" spc="-12" dirty="0">
                <a:solidFill>
                  <a:schemeClr val="lt1"/>
                </a:solidFill>
                <a:latin typeface="Calibri"/>
              </a:rPr>
              <a:t>МЕРОПРИЯТИЯ </a:t>
            </a: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/>
            </a:r>
            <a:b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</a:br>
            <a:r>
              <a:rPr lang="ru-RU" sz="2700" b="1" strike="noStrike" spc="-1" dirty="0" smtClean="0">
                <a:solidFill>
                  <a:schemeClr val="lt1"/>
                </a:solidFill>
                <a:latin typeface="Calibri"/>
              </a:rPr>
              <a:t>НА</a:t>
            </a:r>
            <a:r>
              <a:rPr lang="ru-RU" sz="2700" b="1" strike="noStrike" spc="-7" dirty="0" smtClean="0">
                <a:solidFill>
                  <a:schemeClr val="lt1"/>
                </a:solidFill>
                <a:latin typeface="Calibri"/>
              </a:rPr>
              <a:t> НОЯБРЬ</a:t>
            </a:r>
            <a:r>
              <a:rPr lang="ru-RU" sz="2700" b="1" strike="noStrike" spc="-12" dirty="0" smtClean="0">
                <a:solidFill>
                  <a:schemeClr val="lt1"/>
                </a:solidFill>
                <a:latin typeface="Calibri"/>
              </a:rPr>
              <a:t>  </a:t>
            </a:r>
            <a:r>
              <a:rPr lang="ru-RU" sz="2700" b="1" strike="noStrike" spc="-21" dirty="0">
                <a:solidFill>
                  <a:schemeClr val="lt1"/>
                </a:solidFill>
                <a:latin typeface="Calibri"/>
              </a:rPr>
              <a:t>2026</a:t>
            </a:r>
            <a:endParaRPr lang="ru-RU" sz="27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object 10"/>
          <p:cNvSpPr/>
          <p:nvPr/>
        </p:nvSpPr>
        <p:spPr>
          <a:xfrm>
            <a:off x="321480" y="8461802"/>
            <a:ext cx="5113800" cy="1933196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000" b="1" strike="noStrike" spc="-12" dirty="0">
                <a:solidFill>
                  <a:srgbClr val="FFFFFF"/>
                </a:solidFill>
                <a:latin typeface="Calibri"/>
              </a:rPr>
              <a:t>ПРИХОДИТЕ, </a:t>
            </a:r>
            <a:r>
              <a:rPr lang="ru-RU" sz="4000" b="1" strike="noStrike" spc="-1" dirty="0">
                <a:solidFill>
                  <a:srgbClr val="FFFFFF"/>
                </a:solidFill>
                <a:latin typeface="Calibri"/>
              </a:rPr>
              <a:t>МЫ</a:t>
            </a:r>
            <a:r>
              <a:rPr lang="ru-RU" sz="40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000" b="1" strike="noStrike" spc="-1" dirty="0">
                <a:solidFill>
                  <a:srgbClr val="FFFFFF"/>
                </a:solidFill>
                <a:latin typeface="Calibri"/>
              </a:rPr>
              <a:t>ВАС</a:t>
            </a:r>
            <a:r>
              <a:rPr lang="ru-RU" sz="4000" b="1" strike="noStrike" spc="-137" dirty="0">
                <a:solidFill>
                  <a:srgbClr val="FFFFFF"/>
                </a:solidFill>
                <a:latin typeface="Calibri"/>
              </a:rPr>
              <a:t> </a:t>
            </a:r>
            <a:r>
              <a:rPr lang="ru-RU" sz="4000" b="1" strike="noStrike" spc="-12" dirty="0">
                <a:solidFill>
                  <a:srgbClr val="FFFFFF"/>
                </a:solidFill>
                <a:latin typeface="Calibri"/>
              </a:rPr>
              <a:t>ЖДЕМ!</a:t>
            </a:r>
            <a:endParaRPr lang="ru-RU" sz="40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429"/>
              </a:lnSpc>
              <a:spcBef>
                <a:spcPts val="104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Наши контакты:  Клиентская служба СФР в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Адамовском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районе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Адрес: </a:t>
            </a: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п.Адамовка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ул.Ленина д.32А</a:t>
            </a:r>
            <a:r>
              <a:rPr sz="1300" dirty="0"/>
              <a:t/>
            </a:r>
            <a:br>
              <a:rPr sz="1300" dirty="0"/>
            </a:br>
            <a:r>
              <a:rPr lang="ru-RU" sz="1300" b="0" strike="noStrike" spc="-1" dirty="0">
                <a:solidFill>
                  <a:srgbClr val="FFFFFF"/>
                </a:solidFill>
                <a:latin typeface="Calibri"/>
              </a:rPr>
              <a:t>Контактный 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номер 8 3536 521353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strike="noStrike" spc="-1" dirty="0" err="1" smtClean="0">
                <a:solidFill>
                  <a:srgbClr val="FFFFFF"/>
                </a:solidFill>
                <a:latin typeface="Calibri"/>
              </a:rPr>
              <a:t>Слободяник</a:t>
            </a:r>
            <a:r>
              <a:rPr lang="ru-RU" sz="1300" b="0" strike="noStrike" spc="-1" dirty="0" smtClean="0">
                <a:solidFill>
                  <a:srgbClr val="FFFFFF"/>
                </a:solidFill>
                <a:latin typeface="Calibri"/>
              </a:rPr>
              <a:t> Лариса Геннадьевна</a:t>
            </a:r>
            <a:endParaRPr lang="ru-RU" sz="13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2" name="object 11"/>
          <p:cNvSpPr/>
          <p:nvPr/>
        </p:nvSpPr>
        <p:spPr>
          <a:xfrm>
            <a:off x="2828520" y="7118391"/>
            <a:ext cx="3634200" cy="83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Время</a:t>
            </a:r>
            <a:r>
              <a:rPr lang="ru-RU" sz="1600" b="1" strike="noStrike" spc="-66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работы: Понедельник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2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четверг 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18:00 Пятница -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09:00</a:t>
            </a:r>
            <a:r>
              <a:rPr lang="ru-RU" sz="1600" b="1" strike="noStrike" spc="-7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1" dirty="0">
                <a:solidFill>
                  <a:srgbClr val="58595B"/>
                </a:solidFill>
                <a:latin typeface="Calibri"/>
              </a:rPr>
              <a:t>–</a:t>
            </a:r>
            <a:r>
              <a:rPr lang="ru-RU" sz="1600" b="1" strike="noStrike" spc="-15" dirty="0">
                <a:solidFill>
                  <a:srgbClr val="58595B"/>
                </a:solidFill>
                <a:latin typeface="Calibri"/>
              </a:rPr>
              <a:t> </a:t>
            </a:r>
            <a:r>
              <a:rPr lang="ru-RU" sz="1600" b="1" strike="noStrike" spc="-21" dirty="0">
                <a:solidFill>
                  <a:srgbClr val="58595B"/>
                </a:solidFill>
                <a:latin typeface="Calibri"/>
              </a:rPr>
              <a:t>16:45</a:t>
            </a:r>
            <a:endParaRPr lang="ru-RU" sz="1600" b="0" strike="noStrike" spc="-1" dirty="0">
              <a:solidFill>
                <a:srgbClr val="000000"/>
              </a:solidFill>
              <a:latin typeface="Arial"/>
            </a:endParaRPr>
          </a:p>
        </p:txBody>
      </p:sp>
      <p:sp>
        <p:nvSpPr>
          <p:cNvPr id="73" name="object 12"/>
          <p:cNvSpPr/>
          <p:nvPr/>
        </p:nvSpPr>
        <p:spPr>
          <a:xfrm>
            <a:off x="6123240" y="8786520"/>
            <a:ext cx="992880" cy="641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Отделение Фонда</a:t>
            </a:r>
            <a:r>
              <a:rPr lang="ru-RU" sz="800" b="0" strike="noStrike" spc="49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пенсионного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и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 социального</a:t>
            </a:r>
            <a:r>
              <a:rPr lang="ru-RU" sz="800" b="0" strike="noStrike" spc="497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страхования</a:t>
            </a:r>
            <a:r>
              <a:rPr lang="ru-RU" sz="800" b="0" strike="noStrike" spc="9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6">
                <a:solidFill>
                  <a:srgbClr val="FFFFFF"/>
                </a:solidFill>
                <a:latin typeface="Calibri"/>
              </a:rPr>
              <a:t>РФ 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</a:rPr>
              <a:t>по</a:t>
            </a:r>
            <a:r>
              <a:rPr lang="ru-RU" sz="800" b="0" strike="noStrike" spc="43">
                <a:solidFill>
                  <a:srgbClr val="FFFFFF"/>
                </a:solidFill>
                <a:latin typeface="Calibri"/>
              </a:rPr>
              <a:t> </a:t>
            </a:r>
            <a:r>
              <a:rPr lang="ru-RU" sz="800" b="0" strike="noStrike" spc="-21">
                <a:solidFill>
                  <a:srgbClr val="FFFFFF"/>
                </a:solidFill>
                <a:latin typeface="Calibri"/>
              </a:rPr>
              <a:t>Оренбургской </a:t>
            </a:r>
            <a:r>
              <a:rPr lang="ru-RU" sz="800" b="0" strike="noStrike" spc="-12">
                <a:solidFill>
                  <a:srgbClr val="FFFFFF"/>
                </a:solidFill>
                <a:latin typeface="Calibri"/>
              </a:rPr>
              <a:t>области</a:t>
            </a:r>
            <a:endParaRPr lang="ru-RU" sz="800" b="0" strike="noStrike" spc="-1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74" name="object 13"/>
          <p:cNvPicPr/>
          <p:nvPr/>
        </p:nvPicPr>
        <p:blipFill>
          <a:blip r:embed="rId8"/>
          <a:stretch/>
        </p:blipFill>
        <p:spPr>
          <a:xfrm>
            <a:off x="321480" y="604800"/>
            <a:ext cx="1078560" cy="956880"/>
          </a:xfrm>
          <a:prstGeom prst="rect">
            <a:avLst/>
          </a:prstGeom>
          <a:ln w="0">
            <a:noFill/>
          </a:ln>
        </p:spPr>
      </p:pic>
      <p:sp>
        <p:nvSpPr>
          <p:cNvPr id="75" name="Прямоугольник: скругленные углы 1"/>
          <p:cNvSpPr/>
          <p:nvPr/>
        </p:nvSpPr>
        <p:spPr>
          <a:xfrm>
            <a:off x="6140520" y="9593640"/>
            <a:ext cx="874440" cy="858240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sp>
        <p:nvSpPr>
          <p:cNvPr id="76" name="Овал 1"/>
          <p:cNvSpPr/>
          <p:nvPr/>
        </p:nvSpPr>
        <p:spPr>
          <a:xfrm>
            <a:off x="6047640" y="7937640"/>
            <a:ext cx="815040" cy="81504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endParaRPr lang="ru-RU" sz="1800" b="0" strike="noStrike" spc="-1">
              <a:solidFill>
                <a:schemeClr val="lt1"/>
              </a:solidFill>
              <a:latin typeface="Calibri"/>
            </a:endParaRPr>
          </a:p>
        </p:txBody>
      </p:sp>
      <p:pic>
        <p:nvPicPr>
          <p:cNvPr id="77" name="object 14"/>
          <p:cNvPicPr/>
          <p:nvPr/>
        </p:nvPicPr>
        <p:blipFill>
          <a:blip r:embed="rId9"/>
          <a:stretch/>
        </p:blipFill>
        <p:spPr>
          <a:xfrm>
            <a:off x="6162120" y="8141760"/>
            <a:ext cx="601200" cy="516240"/>
          </a:xfrm>
          <a:prstGeom prst="rect">
            <a:avLst/>
          </a:prstGeom>
          <a:ln w="0">
            <a:noFill/>
          </a:ln>
        </p:spPr>
      </p:pic>
      <p:pic>
        <p:nvPicPr>
          <p:cNvPr id="78" name="Рисунок 1"/>
          <p:cNvPicPr/>
          <p:nvPr/>
        </p:nvPicPr>
        <p:blipFill>
          <a:blip r:embed="rId10"/>
          <a:stretch/>
        </p:blipFill>
        <p:spPr>
          <a:xfrm>
            <a:off x="6153120" y="9577080"/>
            <a:ext cx="861840" cy="86184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9" name="Таблица 1"/>
          <p:cNvGraphicFramePr/>
          <p:nvPr>
            <p:extLst>
              <p:ext uri="{D42A27DB-BD31-4B8C-83A1-F6EECF244321}">
                <p14:modId xmlns:p14="http://schemas.microsoft.com/office/powerpoint/2010/main" val="3268194385"/>
              </p:ext>
            </p:extLst>
          </p:nvPr>
        </p:nvGraphicFramePr>
        <p:xfrm>
          <a:off x="349200" y="2077920"/>
          <a:ext cx="6789600" cy="4668480"/>
        </p:xfrm>
        <a:graphic>
          <a:graphicData uri="http://schemas.openxmlformats.org/drawingml/2006/table">
            <a:tbl>
              <a:tblPr/>
              <a:tblGrid>
                <a:gridCol w="842400"/>
                <a:gridCol w="4796280"/>
                <a:gridCol w="1150920"/>
              </a:tblGrid>
              <a:tr h="370800">
                <a:tc>
                  <a:txBody>
                    <a:bodyPr/>
                    <a:lstStyle/>
                    <a:p>
                      <a:endParaRPr lang="ru-RU" sz="1800" b="1" strike="noStrike" spc="-1" dirty="0">
                        <a:solidFill>
                          <a:schemeClr val="lt1"/>
                        </a:solidFill>
                        <a:latin typeface="Calibri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Мероприятие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Время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strike="noStrike" spc="-1">
                          <a:solidFill>
                            <a:schemeClr val="lt1"/>
                          </a:solidFill>
                          <a:latin typeface="Calibri"/>
                        </a:rPr>
                        <a:t>начала</a:t>
                      </a:r>
                      <a:endParaRPr lang="ru-RU" sz="1800" b="0" strike="noStrike" spc="-1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/>
                    </a:solidFill>
                  </a:tcPr>
                </a:tc>
              </a:tr>
              <a:tr h="495000"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медицинской грамотности: тема « Сахарный диабет. Невидимая эпидемия» Проводит фельдшер 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Ириклинской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РБ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Салмова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О.В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ru-RU" sz="1400" b="0" strike="noStrike" spc="-12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12:</a:t>
                      </a:r>
                      <a:r>
                        <a:rPr lang="ru-RU" sz="1400" b="0" strike="noStrike" spc="-26" dirty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Школа финансовой грамотности. Лекция «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Кибербезопасность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проводит зав.филиалом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Россельхозбанка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</a:t>
                      </a:r>
                      <a:r>
                        <a:rPr lang="ru-RU" sz="1400" b="0" strike="noStrike" spc="-1" dirty="0" err="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Бакишева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Р.А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12-30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Ярмарка народных промыслов. Посвященная году Единства народов России. Ответственная руководитель КС </a:t>
                      </a:r>
                      <a:r>
                        <a:rPr lang="ru-RU" sz="14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4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Л.Г.</a:t>
                      </a:r>
                      <a:endParaRPr lang="ru-RU" sz="1400" b="0" strike="noStrike" spc="-1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0" algn="l"/>
                        </a:tabLst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Консультирование по пенсионным и социальным выплатам. Проводит руководитель КС  </a:t>
                      </a:r>
                      <a:r>
                        <a:rPr lang="ru-RU" sz="14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Слободяник</a:t>
                      </a:r>
                      <a:r>
                        <a:rPr lang="ru-RU" sz="1400" b="0" strike="noStrike" spc="-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Л.Г.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12-40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26.11.26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Материнское сердце-теплота и забота» Праздничное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мероприятие </a:t>
                      </a:r>
                      <a:r>
                        <a:rPr lang="ru-RU" sz="1400" b="0" strike="noStrike" spc="-1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посвящено Дню матери. </a:t>
                      </a: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Проводит специалист районной библиотеки .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400" b="0" strike="noStrike" spc="-1" dirty="0" smtClean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12-00</a:t>
                      </a:r>
                      <a:endParaRPr lang="ru-RU" sz="1400" b="0" strike="noStrike" spc="-1" dirty="0"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3708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lang="ru-RU" sz="1400" b="0" strike="noStrike" spc="-1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80" name="CustomShape 1"/>
          <p:cNvSpPr/>
          <p:nvPr/>
        </p:nvSpPr>
        <p:spPr>
          <a:xfrm>
            <a:off x="1413000" y="604800"/>
            <a:ext cx="3230280" cy="1304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СОЦФОНДА</a:t>
            </a:r>
          </a:p>
          <a:p>
            <a:pPr>
              <a:lnSpc>
                <a:spcPct val="100000"/>
              </a:lnSpc>
            </a:pPr>
            <a:r>
              <a:rPr lang="ru-RU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«Целинное долголетие»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 err="1" smtClean="0">
                <a:solidFill>
                  <a:srgbClr val="000000"/>
                </a:solidFill>
                <a:latin typeface="Times New Roman"/>
                <a:ea typeface="DejaVu Sans"/>
              </a:rPr>
              <a:t>Адамовского</a:t>
            </a:r>
            <a:r>
              <a:rPr lang="ru-RU" sz="1800" b="0" strike="noStrike" spc="-1" dirty="0" smtClean="0">
                <a:solidFill>
                  <a:srgbClr val="000000"/>
                </a:solid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>
                <a:solidFill>
                  <a:srgbClr val="000000"/>
                </a:solidFill>
                <a:latin typeface="Times New Roman"/>
                <a:ea typeface="DejaVu Sans"/>
              </a:rPr>
              <a:t>района</a:t>
            </a:r>
            <a:endParaRPr lang="ru-RU" sz="1800" b="0" strike="noStrike" spc="-1" dirty="0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335</TotalTime>
  <Words>373</Words>
  <Application>Microsoft Office PowerPoint</Application>
  <PresentationFormat>Произвольный</PresentationFormat>
  <Paragraphs>70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9" baseType="lpstr"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МЕРОПРИЯТИЯ НА НОЯБРЬ 2026</vt:lpstr>
      <vt:lpstr>МЕРОПРИЯТИЯ  НА НОЯБРЬ 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Голубева Татьяна Сергеевна</cp:lastModifiedBy>
  <cp:revision>48</cp:revision>
  <dcterms:created xsi:type="dcterms:W3CDTF">2025-11-06T11:20:25Z</dcterms:created>
  <dcterms:modified xsi:type="dcterms:W3CDTF">2026-10-30T10:16:33Z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