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295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Рисунок 69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  <p:pic>
        <p:nvPicPr>
          <p:cNvPr id="71" name="Рисунок 70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object 33"/>
          <p:cNvPicPr/>
          <p:nvPr/>
        </p:nvPicPr>
        <p:blipFill>
          <a:blip r:embed="rId2"/>
          <a:stretch/>
        </p:blipFill>
        <p:spPr>
          <a:xfrm>
            <a:off x="3504960" y="108000"/>
            <a:ext cx="3926160" cy="1430640"/>
          </a:xfrm>
          <a:prstGeom prst="rect">
            <a:avLst/>
          </a:prstGeom>
          <a:ln>
            <a:noFill/>
          </a:ln>
        </p:spPr>
      </p:pic>
      <p:pic>
        <p:nvPicPr>
          <p:cNvPr id="73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82440" cy="111960"/>
          </a:xfrm>
          <a:prstGeom prst="rect">
            <a:avLst/>
          </a:prstGeom>
          <a:ln>
            <a:noFill/>
          </a:ln>
        </p:spPr>
      </p:pic>
      <p:sp>
        <p:nvSpPr>
          <p:cNvPr id="74" name="CustomShape 1"/>
          <p:cNvSpPr/>
          <p:nvPr/>
        </p:nvSpPr>
        <p:spPr>
          <a:xfrm>
            <a:off x="771480" y="8178120"/>
            <a:ext cx="73800" cy="10872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71440" cy="111960"/>
          </a:xfrm>
          <a:prstGeom prst="rect">
            <a:avLst/>
          </a:prstGeom>
          <a:ln>
            <a:noFill/>
          </a:ln>
        </p:spPr>
      </p:pic>
      <p:pic>
        <p:nvPicPr>
          <p:cNvPr id="76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298440" cy="111960"/>
          </a:xfrm>
          <a:prstGeom prst="rect">
            <a:avLst/>
          </a:prstGeom>
          <a:ln>
            <a:noFill/>
          </a:ln>
        </p:spPr>
      </p:pic>
      <p:pic>
        <p:nvPicPr>
          <p:cNvPr id="77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89280" cy="108360"/>
          </a:xfrm>
          <a:prstGeom prst="rect">
            <a:avLst/>
          </a:prstGeom>
          <a:ln>
            <a:noFill/>
          </a:ln>
        </p:spPr>
      </p:pic>
      <p:pic>
        <p:nvPicPr>
          <p:cNvPr id="78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92160" cy="110160"/>
          </a:xfrm>
          <a:prstGeom prst="rect">
            <a:avLst/>
          </a:prstGeom>
          <a:ln>
            <a:noFill/>
          </a:ln>
        </p:spPr>
      </p:pic>
      <p:sp>
        <p:nvSpPr>
          <p:cNvPr id="79" name="CustomShape 2"/>
          <p:cNvSpPr/>
          <p:nvPr/>
        </p:nvSpPr>
        <p:spPr>
          <a:xfrm>
            <a:off x="4343400" y="316800"/>
            <a:ext cx="2775240" cy="184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НА АВГУСТ 2026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CustomShape 3"/>
          <p:cNvSpPr/>
          <p:nvPr/>
        </p:nvSpPr>
        <p:spPr>
          <a:xfrm>
            <a:off x="3465360" y="7632000"/>
            <a:ext cx="3720240" cy="121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Время работы: Понедельник – четверг 09:00 – 18:00 Пятница - 09:00 – 16:45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 indent="1948680">
              <a:lnSpc>
                <a:spcPct val="112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CustomShape 4"/>
          <p:cNvSpPr/>
          <p:nvPr/>
        </p:nvSpPr>
        <p:spPr>
          <a:xfrm>
            <a:off x="6123240" y="8786520"/>
            <a:ext cx="972360" cy="742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3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3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РФ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 Оренбургской области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2" name="object 49"/>
          <p:cNvPicPr/>
          <p:nvPr/>
        </p:nvPicPr>
        <p:blipFill>
          <a:blip r:embed="rId8"/>
          <a:stretch/>
        </p:blipFill>
        <p:spPr>
          <a:xfrm>
            <a:off x="133920" y="449280"/>
            <a:ext cx="967320" cy="780120"/>
          </a:xfrm>
          <a:prstGeom prst="rect">
            <a:avLst/>
          </a:prstGeom>
          <a:ln>
            <a:noFill/>
          </a:ln>
        </p:spPr>
      </p:pic>
      <p:sp>
        <p:nvSpPr>
          <p:cNvPr id="83" name="CustomShape 5"/>
          <p:cNvSpPr/>
          <p:nvPr/>
        </p:nvSpPr>
        <p:spPr>
          <a:xfrm>
            <a:off x="6047640" y="8064000"/>
            <a:ext cx="794520" cy="794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4" name="object 48"/>
          <p:cNvPicPr/>
          <p:nvPr/>
        </p:nvPicPr>
        <p:blipFill>
          <a:blip r:embed="rId9"/>
          <a:stretch/>
        </p:blipFill>
        <p:spPr>
          <a:xfrm>
            <a:off x="6162120" y="8141760"/>
            <a:ext cx="580680" cy="495720"/>
          </a:xfrm>
          <a:prstGeom prst="rect">
            <a:avLst/>
          </a:prstGeom>
          <a:ln>
            <a:noFill/>
          </a:ln>
        </p:spPr>
      </p:pic>
      <p:graphicFrame>
        <p:nvGraphicFramePr>
          <p:cNvPr id="85" name="Table 6"/>
          <p:cNvGraphicFramePr/>
          <p:nvPr>
            <p:extLst>
              <p:ext uri="{D42A27DB-BD31-4B8C-83A1-F6EECF244321}">
                <p14:modId xmlns:p14="http://schemas.microsoft.com/office/powerpoint/2010/main" val="3530446918"/>
              </p:ext>
            </p:extLst>
          </p:nvPr>
        </p:nvGraphicFramePr>
        <p:xfrm>
          <a:off x="547920" y="1810800"/>
          <a:ext cx="6789600" cy="8121275"/>
        </p:xfrm>
        <a:graphic>
          <a:graphicData uri="http://schemas.openxmlformats.org/drawingml/2006/table">
            <a:tbl>
              <a:tblPr/>
              <a:tblGrid>
                <a:gridCol w="842400"/>
                <a:gridCol w="4809960"/>
                <a:gridCol w="1137240"/>
              </a:tblGrid>
              <a:tr h="6952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Дата 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Время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начала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1886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01.08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1. День памяти российских воинов, погибших в Первой мировой войне, возложение цветов к Вечному огню с участием координатора ФЗО Прониной Г.А.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14:00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30370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05.08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2. Встреча с руководителем 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Отделения 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«Боевое братство» в честь Дня Воздушно-десантных войск (ВДВ) 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России 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Виктором Гриценко.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3. День физкультурника 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зарядка на свежем воздухе, проводит  активист ЦОСП </a:t>
                      </a:r>
                      <a:r>
                        <a:rPr lang="ru-RU" sz="1700" b="0" strike="noStrike" spc="-1" dirty="0" err="1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Кулясова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Г.Ф. 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4. Мини-лекция «Арбузные истории», посвященное Дню арбуза 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викторина и угощение, проводит руководитель 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Движения 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первых Абдурахманова С.И.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Изготовление сухого душа в помощь бойцам СВО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.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14:00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30370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12.08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6. Индивидуальное консультирование «Правовые изменения в сфере пенсионного законодательства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», 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руководитель КС Прокофьева Г.И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Индивидуальное консультирование.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7. Образовательная лекция: </a:t>
                      </a:r>
                      <a:r>
                        <a:rPr lang="ru-RU" sz="17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7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Как оформить цифровое ID в  МАХ», 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проводит зам. 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руководителя КС Багрова Е.М.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Лекция о здоровом образе жизни 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Тарелка долгожителя: принципы здорового питания после 60». Проводит зам руководителя КС Багрова Е.М.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9. 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Изготовление сухого душа в помощь бойцам СВО. 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14:00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sp>
        <p:nvSpPr>
          <p:cNvPr id="86" name="CustomShape 7"/>
          <p:cNvSpPr/>
          <p:nvPr/>
        </p:nvSpPr>
        <p:spPr>
          <a:xfrm>
            <a:off x="1109160" y="316800"/>
            <a:ext cx="3969000" cy="1428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 ОБЩЕНИЯ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СТАРШЕГО ПОКОЛЕНИЯ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«В КРУГУ ДРУЗЕЙ»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 г.Бугуруслане и Бугурусланском районе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CustomShape 8"/>
          <p:cNvSpPr/>
          <p:nvPr/>
        </p:nvSpPr>
        <p:spPr>
          <a:xfrm>
            <a:off x="547920" y="8400240"/>
            <a:ext cx="5091480" cy="203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r>
              <a:rPr lang="ru-RU" sz="4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object 33"/>
          <p:cNvPicPr/>
          <p:nvPr/>
        </p:nvPicPr>
        <p:blipFill>
          <a:blip r:embed="rId2"/>
          <a:stretch/>
        </p:blipFill>
        <p:spPr>
          <a:xfrm>
            <a:off x="3504960" y="108000"/>
            <a:ext cx="3926160" cy="1354680"/>
          </a:xfrm>
          <a:prstGeom prst="rect">
            <a:avLst/>
          </a:prstGeom>
          <a:ln>
            <a:noFill/>
          </a:ln>
        </p:spPr>
      </p:pic>
      <p:sp>
        <p:nvSpPr>
          <p:cNvPr id="89" name="CustomShape 1"/>
          <p:cNvSpPr/>
          <p:nvPr/>
        </p:nvSpPr>
        <p:spPr>
          <a:xfrm>
            <a:off x="111240" y="8176320"/>
            <a:ext cx="7319880" cy="238680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0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82440" cy="111960"/>
          </a:xfrm>
          <a:prstGeom prst="rect">
            <a:avLst/>
          </a:prstGeom>
          <a:ln>
            <a:noFill/>
          </a:ln>
        </p:spPr>
      </p:pic>
      <p:sp>
        <p:nvSpPr>
          <p:cNvPr id="91" name="CustomShape 2"/>
          <p:cNvSpPr/>
          <p:nvPr/>
        </p:nvSpPr>
        <p:spPr>
          <a:xfrm>
            <a:off x="771480" y="8178120"/>
            <a:ext cx="73800" cy="10872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2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71440" cy="111960"/>
          </a:xfrm>
          <a:prstGeom prst="rect">
            <a:avLst/>
          </a:prstGeom>
          <a:ln>
            <a:noFill/>
          </a:ln>
        </p:spPr>
      </p:pic>
      <p:pic>
        <p:nvPicPr>
          <p:cNvPr id="93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298440" cy="111960"/>
          </a:xfrm>
          <a:prstGeom prst="rect">
            <a:avLst/>
          </a:prstGeom>
          <a:ln>
            <a:noFill/>
          </a:ln>
        </p:spPr>
      </p:pic>
      <p:pic>
        <p:nvPicPr>
          <p:cNvPr id="94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89280" cy="108360"/>
          </a:xfrm>
          <a:prstGeom prst="rect">
            <a:avLst/>
          </a:prstGeom>
          <a:ln>
            <a:noFill/>
          </a:ln>
        </p:spPr>
      </p:pic>
      <p:pic>
        <p:nvPicPr>
          <p:cNvPr id="95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92160" cy="110160"/>
          </a:xfrm>
          <a:prstGeom prst="rect">
            <a:avLst/>
          </a:prstGeom>
          <a:ln>
            <a:noFill/>
          </a:ln>
        </p:spPr>
      </p:pic>
      <p:sp>
        <p:nvSpPr>
          <p:cNvPr id="96" name="CustomShape 3"/>
          <p:cNvSpPr/>
          <p:nvPr/>
        </p:nvSpPr>
        <p:spPr>
          <a:xfrm>
            <a:off x="4583160" y="144720"/>
            <a:ext cx="2775240" cy="184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НА АВГУСТ 2026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CustomShape 4"/>
          <p:cNvSpPr/>
          <p:nvPr/>
        </p:nvSpPr>
        <p:spPr>
          <a:xfrm>
            <a:off x="2772000" y="7842600"/>
            <a:ext cx="3720240" cy="986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Время работы: Понедельник – четверг 09:00 – 18:00 Пятница - 09:00 – 16:45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 indent="1948680">
              <a:lnSpc>
                <a:spcPct val="112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CustomShape 5"/>
          <p:cNvSpPr/>
          <p:nvPr/>
        </p:nvSpPr>
        <p:spPr>
          <a:xfrm>
            <a:off x="6123240" y="8786520"/>
            <a:ext cx="972360" cy="742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3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3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РФ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 Оренбургской области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9" name="object 49"/>
          <p:cNvPicPr/>
          <p:nvPr/>
        </p:nvPicPr>
        <p:blipFill>
          <a:blip r:embed="rId8"/>
          <a:stretch/>
        </p:blipFill>
        <p:spPr>
          <a:xfrm>
            <a:off x="185760" y="652320"/>
            <a:ext cx="915120" cy="810360"/>
          </a:xfrm>
          <a:prstGeom prst="rect">
            <a:avLst/>
          </a:prstGeom>
          <a:ln>
            <a:noFill/>
          </a:ln>
        </p:spPr>
      </p:pic>
      <p:sp>
        <p:nvSpPr>
          <p:cNvPr id="100" name="CustomShape 6"/>
          <p:cNvSpPr/>
          <p:nvPr/>
        </p:nvSpPr>
        <p:spPr>
          <a:xfrm>
            <a:off x="6140520" y="9593640"/>
            <a:ext cx="853920" cy="8377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1" name="CustomShape 7"/>
          <p:cNvSpPr/>
          <p:nvPr/>
        </p:nvSpPr>
        <p:spPr>
          <a:xfrm>
            <a:off x="6212160" y="8752680"/>
            <a:ext cx="794520" cy="794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2" name="object 48"/>
          <p:cNvPicPr/>
          <p:nvPr/>
        </p:nvPicPr>
        <p:blipFill>
          <a:blip r:embed="rId9"/>
          <a:stretch/>
        </p:blipFill>
        <p:spPr>
          <a:xfrm>
            <a:off x="6336000" y="9005400"/>
            <a:ext cx="580680" cy="495720"/>
          </a:xfrm>
          <a:prstGeom prst="rect">
            <a:avLst/>
          </a:prstGeom>
          <a:ln>
            <a:noFill/>
          </a:ln>
        </p:spPr>
      </p:pic>
      <p:pic>
        <p:nvPicPr>
          <p:cNvPr id="103" name="Рисунок 7"/>
          <p:cNvPicPr/>
          <p:nvPr/>
        </p:nvPicPr>
        <p:blipFill>
          <a:blip r:embed="rId10"/>
          <a:stretch/>
        </p:blipFill>
        <p:spPr>
          <a:xfrm>
            <a:off x="6153120" y="9577080"/>
            <a:ext cx="841320" cy="841320"/>
          </a:xfrm>
          <a:prstGeom prst="rect">
            <a:avLst/>
          </a:prstGeom>
          <a:ln>
            <a:noFill/>
          </a:ln>
        </p:spPr>
      </p:pic>
      <p:graphicFrame>
        <p:nvGraphicFramePr>
          <p:cNvPr id="104" name="Table 8"/>
          <p:cNvGraphicFramePr/>
          <p:nvPr>
            <p:extLst>
              <p:ext uri="{D42A27DB-BD31-4B8C-83A1-F6EECF244321}">
                <p14:modId xmlns:p14="http://schemas.microsoft.com/office/powerpoint/2010/main" val="2364322314"/>
              </p:ext>
            </p:extLst>
          </p:nvPr>
        </p:nvGraphicFramePr>
        <p:xfrm>
          <a:off x="572400" y="1865151"/>
          <a:ext cx="6786000" cy="7034128"/>
        </p:xfrm>
        <a:graphic>
          <a:graphicData uri="http://schemas.openxmlformats.org/drawingml/2006/table">
            <a:tbl>
              <a:tblPr/>
              <a:tblGrid>
                <a:gridCol w="697826"/>
                <a:gridCol w="5214551"/>
                <a:gridCol w="873623"/>
              </a:tblGrid>
              <a:tr h="5977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7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Дата 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7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7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Время</a:t>
                      </a:r>
                      <a:endParaRPr lang="ru-RU" sz="17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7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начала</a:t>
                      </a:r>
                      <a:endParaRPr lang="ru-RU" sz="17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8680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19.08</a:t>
                      </a:r>
                      <a:endParaRPr lang="ru-RU" sz="17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10. День 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Государственного 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флага РФ. 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Тематическая 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беседа, викторина, выставка рисунков. Организатор 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-активист 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ЦОСП </a:t>
                      </a:r>
                      <a:r>
                        <a:rPr lang="ru-RU" sz="1700" b="0" strike="noStrike" spc="-1" dirty="0" err="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Шабаева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Н.М.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11. 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Мастер-класс «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Кокошник: символ русской красоты»  в рамках Года единства народов 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России. Организатор - активист 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ЦОСП </a:t>
                      </a:r>
                      <a:r>
                        <a:rPr lang="ru-RU" sz="1700" b="0" strike="noStrike" spc="-1" dirty="0" err="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Свечникова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Г.В.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Изготовление сухого душа в помощь бойцам СВО.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14:00</a:t>
                      </a:r>
                      <a:endParaRPr lang="ru-RU" sz="17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13599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1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24.08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13. Лекция РО "Знание" в формате ВКС на темы: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- Цифровой </a:t>
                      </a:r>
                      <a:r>
                        <a:rPr lang="ru-RU" sz="17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суверенитет: </a:t>
                      </a:r>
                      <a:r>
                        <a:rPr lang="ru-RU" sz="17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правила безопасности в киберпространстве;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- Цифровой след госслужащего: риски и управление репутацией.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14:00</a:t>
                      </a:r>
                      <a:endParaRPr lang="ru-RU" sz="17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18680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26.08</a:t>
                      </a:r>
                      <a:endParaRPr lang="ru-RU" sz="17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14.Занятие по финансовой грамотности «Как защитить свои сбережения от мошенников» Разбор реальных схем и безопасных способов оплаты. Представитель АО </a:t>
                      </a:r>
                      <a:r>
                        <a:rPr lang="ru-RU" sz="1700" b="0" strike="noStrike" spc="-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Россельхозбанка</a:t>
                      </a:r>
                      <a:r>
                        <a:rPr lang="ru-RU" sz="17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b="0" strike="noStrike" spc="-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Афонькина</a:t>
                      </a:r>
                      <a:r>
                        <a:rPr lang="ru-RU" sz="17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 Н.В.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15. Мастер-класс «Сувенир своими руками», совместное мероприятие с ЦЗН </a:t>
                      </a:r>
                      <a:r>
                        <a:rPr lang="ru-RU" sz="1700" b="0" strike="noStrike" spc="-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г.Бугуруслана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16. 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Изготовление сухого душа в помощь бойцам СВО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.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14:00</a:t>
                      </a:r>
                      <a:endParaRPr lang="ru-RU" sz="17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7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7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12276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1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28.08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17. Концерт мордовской народной песни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выступает ансамбль «</a:t>
                      </a:r>
                      <a:r>
                        <a:rPr lang="ru-RU" sz="1700" b="0" strike="noStrike" spc="-1" dirty="0" err="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Эрзянь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b="0" strike="noStrike" spc="-1" dirty="0" err="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моро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» и татарской народной песни, ансамбль «</a:t>
                      </a:r>
                      <a:r>
                        <a:rPr lang="ru-RU" sz="1700" b="0" strike="noStrike" spc="-1" dirty="0" err="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Яшен</a:t>
                      </a: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»,  в рамках Года единства народов России</a:t>
                      </a: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18:00</a:t>
                      </a:r>
                      <a:endParaRPr lang="ru-RU" sz="17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sp>
        <p:nvSpPr>
          <p:cNvPr id="105" name="CustomShape 9"/>
          <p:cNvSpPr/>
          <p:nvPr/>
        </p:nvSpPr>
        <p:spPr>
          <a:xfrm>
            <a:off x="1201680" y="478440"/>
            <a:ext cx="3969000" cy="1428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 ОБЩЕНИЯ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СТАРШЕГО ПОКОЛЕНИЯ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«В КРУГУ ДРУЗЕЙ»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 г.Бугуруслане и Бугурусланском районе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CustomShape 10"/>
          <p:cNvSpPr/>
          <p:nvPr/>
        </p:nvSpPr>
        <p:spPr>
          <a:xfrm>
            <a:off x="336960" y="9373680"/>
            <a:ext cx="4263480" cy="1438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r>
              <a:rPr lang="ru-RU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 ВАС ЖДЕМ!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Наши контакты: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Адрес:г. Бугуруслан ул. Революционная д.5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Контактный номер: 8 (3532) 98 18 93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ФИО: Багрова Екатерина Михайловна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1176</TotalTime>
  <Words>478</Words>
  <Application>Microsoft Office PowerPoint</Application>
  <PresentationFormat>Произвольный</PresentationFormat>
  <Paragraphs>67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11" baseType="lpstr">
      <vt:lpstr>Microsoft YaHei</vt:lpstr>
      <vt:lpstr>Arial</vt:lpstr>
      <vt:lpstr>Calibri</vt:lpstr>
      <vt:lpstr>DejaVu Sans</vt:lpstr>
      <vt:lpstr>Symbol</vt:lpstr>
      <vt:lpstr>Times New Roman</vt:lpstr>
      <vt:lpstr>Wingdings</vt:lpstr>
      <vt:lpstr>Office Theme</vt:lpstr>
      <vt:lpstr>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Белова Юлия Викторовна</cp:lastModifiedBy>
  <cp:revision>146</cp:revision>
  <cp:lastPrinted>2025-12-05T14:47:26Z</cp:lastPrinted>
  <dcterms:created xsi:type="dcterms:W3CDTF">2025-11-06T11:20:25Z</dcterms:created>
  <dcterms:modified xsi:type="dcterms:W3CDTF">2026-07-23T04:55:19Z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reated">
    <vt:filetime>2025-11-06T00:00:00Z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astSaved">
    <vt:filetime>2025-11-06T00:00:00Z</vt:filetime>
  </property>
  <property fmtid="{D5CDD505-2E9C-101B-9397-08002B2CF9AE}" pid="8" name="LinksUpToDate">
    <vt:bool>false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Произвольный</vt:lpwstr>
  </property>
  <property fmtid="{D5CDD505-2E9C-101B-9397-08002B2CF9AE}" pid="12" name="Producer">
    <vt:lpwstr>Adobe PDF Library 17.0</vt:lpwstr>
  </property>
  <property fmtid="{D5CDD505-2E9C-101B-9397-08002B2CF9AE}" pid="13" name="ScaleCrop">
    <vt:bool>false</vt:bool>
  </property>
  <property fmtid="{D5CDD505-2E9C-101B-9397-08002B2CF9AE}" pid="14" name="ShareDoc">
    <vt:bool>false</vt:bool>
  </property>
  <property fmtid="{D5CDD505-2E9C-101B-9397-08002B2CF9AE}" pid="15" name="Slides">
    <vt:i4>2</vt:i4>
  </property>
</Properties>
</file>