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 descr=""/>
          <p:cNvPicPr/>
          <p:nvPr/>
        </p:nvPicPr>
        <p:blipFill>
          <a:blip r:embed="rId1"/>
          <a:stretch/>
        </p:blipFill>
        <p:spPr>
          <a:xfrm>
            <a:off x="3504960" y="108000"/>
            <a:ext cx="3928320" cy="1432800"/>
          </a:xfrm>
          <a:prstGeom prst="rect">
            <a:avLst/>
          </a:prstGeom>
          <a:ln>
            <a:noFill/>
          </a:ln>
        </p:spPr>
      </p:pic>
      <p:pic>
        <p:nvPicPr>
          <p:cNvPr id="73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84600" cy="11412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771480" y="8178120"/>
            <a:ext cx="75960" cy="11088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5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73600" cy="114120"/>
          </a:xfrm>
          <a:prstGeom prst="rect">
            <a:avLst/>
          </a:prstGeom>
          <a:ln>
            <a:noFill/>
          </a:ln>
        </p:spPr>
      </p:pic>
      <p:pic>
        <p:nvPicPr>
          <p:cNvPr id="76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0600" cy="114120"/>
          </a:xfrm>
          <a:prstGeom prst="rect">
            <a:avLst/>
          </a:prstGeom>
          <a:ln>
            <a:noFill/>
          </a:ln>
        </p:spPr>
      </p:pic>
      <p:pic>
        <p:nvPicPr>
          <p:cNvPr id="77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1440" cy="110520"/>
          </a:xfrm>
          <a:prstGeom prst="rect">
            <a:avLst/>
          </a:prstGeom>
          <a:ln>
            <a:noFill/>
          </a:ln>
        </p:spPr>
      </p:pic>
      <p:pic>
        <p:nvPicPr>
          <p:cNvPr id="78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94320" cy="11232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4343400" y="316800"/>
            <a:ext cx="2777400" cy="1848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>
              <a:lnSpc>
                <a:spcPct val="100000"/>
              </a:lnSpc>
            </a:pPr>
            <a:r>
              <a:rPr b="1" lang="ru-RU" sz="2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2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ИЮЛЬ 2026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3465360" y="7632000"/>
            <a:ext cx="3722400" cy="121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</a:pP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4"/>
          <p:cNvSpPr/>
          <p:nvPr/>
        </p:nvSpPr>
        <p:spPr>
          <a:xfrm>
            <a:off x="6123240" y="8786520"/>
            <a:ext cx="974520" cy="74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b="0" lang="ru-RU" sz="800" spc="352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b="0" lang="ru-RU" sz="800" spc="352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2" name="object 49" descr=""/>
          <p:cNvPicPr/>
          <p:nvPr/>
        </p:nvPicPr>
        <p:blipFill>
          <a:blip r:embed="rId7"/>
          <a:stretch/>
        </p:blipFill>
        <p:spPr>
          <a:xfrm>
            <a:off x="133920" y="449280"/>
            <a:ext cx="969480" cy="782280"/>
          </a:xfrm>
          <a:prstGeom prst="rect">
            <a:avLst/>
          </a:prstGeom>
          <a:ln>
            <a:noFill/>
          </a:ln>
        </p:spPr>
      </p:pic>
      <p:sp>
        <p:nvSpPr>
          <p:cNvPr id="83" name="CustomShape 5"/>
          <p:cNvSpPr/>
          <p:nvPr/>
        </p:nvSpPr>
        <p:spPr>
          <a:xfrm>
            <a:off x="6047640" y="8064000"/>
            <a:ext cx="796680" cy="796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4" name="object 48" descr=""/>
          <p:cNvPicPr/>
          <p:nvPr/>
        </p:nvPicPr>
        <p:blipFill>
          <a:blip r:embed="rId8"/>
          <a:stretch/>
        </p:blipFill>
        <p:spPr>
          <a:xfrm>
            <a:off x="6162120" y="8141760"/>
            <a:ext cx="582840" cy="497880"/>
          </a:xfrm>
          <a:prstGeom prst="rect">
            <a:avLst/>
          </a:prstGeom>
          <a:ln>
            <a:noFill/>
          </a:ln>
        </p:spPr>
      </p:pic>
      <p:graphicFrame>
        <p:nvGraphicFramePr>
          <p:cNvPr id="85" name="Table 6"/>
          <p:cNvGraphicFramePr/>
          <p:nvPr/>
        </p:nvGraphicFramePr>
        <p:xfrm>
          <a:off x="547920" y="1810800"/>
          <a:ext cx="6789240" cy="7080840"/>
        </p:xfrm>
        <a:graphic>
          <a:graphicData uri="http://schemas.openxmlformats.org/drawingml/2006/table">
            <a:tbl>
              <a:tblPr/>
              <a:tblGrid>
                <a:gridCol w="842400"/>
                <a:gridCol w="4809960"/>
                <a:gridCol w="1137240"/>
              </a:tblGrid>
              <a:tr h="6498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5580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1. Чествование Ветеранов боевых действий «Мы помним: подвиг земляков» в честь  памятной даты Оренбургской области. Встреча с участниками СВО, совместно с координатором ФЗО Прониной Г.А.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2. Мастер-класс по сборке автомата, организатор Александров А.А.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Изготовление сухого душа в помощь бойцам СВО.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1062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02.07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4. Совместная встреча активистов ЦОСП г.Бугуруслана и Красногвардейского района на базе ЦОСП Бугуруслана — «Знакомство с Бугурусланским Краем».  Демонстрация слайдов « История возникновения г. Бугуруслан» (автор Бородкина Н.В.) , чаепитие. Проводят руководители КС Прокофьева Г.И. и Колесникова В.П. 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4774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08.07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5. Мероприятие, посвященное Дню семьи, любви и верности. Вечер воспоминаний «История нашей семьи», рассказы об истории создания семьи и семейных традициях участников в рамках Года единства народов России.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6. Мастер-класс «Ромашка на счастье», открытка для внуков. Проводит Шабаева Н.М.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7. </a:t>
                      </a: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Изготовление сухого душа в помощь бойцам СВО.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22896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15.07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 marL="4752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8.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</a:t>
                      </a: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Лекция нарколога «Здоровый образ жизни», врач-психолог  филиала ГАУЗ «ООКНД» «Бугурусланский наркологический диспансер» Гаврилова М.С.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4752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9. Фольклорные посиделки «От колыбельной до частушки», Исполнение народных песен и частушек под гармонь, приурочено ко Всероссийской акции «Единый день фольклора в России» и </a:t>
                      </a: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Году Единства народов России.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Гармонист Лыков Н.П.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4752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10. Кинопоказ, посвященный дню Крещения Руси. Мастер-класс по традиционным ремеслам : «вышивка», выставка вышитых изделий.</a:t>
                      </a: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Проводит Шабаева Н.М.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 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86" name="CustomShape 7"/>
          <p:cNvSpPr/>
          <p:nvPr/>
        </p:nvSpPr>
        <p:spPr>
          <a:xfrm>
            <a:off x="1109160" y="316800"/>
            <a:ext cx="3971160" cy="1431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СТАРШЕГО ПОКОЛЕНИЯ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«В КРУГУ ДРУЗЕЙ»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 г.Бугуруслане и Бугурусланском районе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8"/>
          <p:cNvSpPr/>
          <p:nvPr/>
        </p:nvSpPr>
        <p:spPr>
          <a:xfrm>
            <a:off x="547920" y="8400240"/>
            <a:ext cx="5093640" cy="2033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</a:pPr>
            <a:r>
              <a:rPr b="1" lang="ru-RU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object 33" descr=""/>
          <p:cNvPicPr/>
          <p:nvPr/>
        </p:nvPicPr>
        <p:blipFill>
          <a:blip r:embed="rId1"/>
          <a:stretch/>
        </p:blipFill>
        <p:spPr>
          <a:xfrm>
            <a:off x="3504960" y="108000"/>
            <a:ext cx="3928320" cy="1356840"/>
          </a:xfrm>
          <a:prstGeom prst="rect">
            <a:avLst/>
          </a:prstGeom>
          <a:ln>
            <a:noFill/>
          </a:ln>
        </p:spPr>
      </p:pic>
      <p:sp>
        <p:nvSpPr>
          <p:cNvPr id="89" name="CustomShape 1"/>
          <p:cNvSpPr/>
          <p:nvPr/>
        </p:nvSpPr>
        <p:spPr>
          <a:xfrm>
            <a:off x="111240" y="8176320"/>
            <a:ext cx="7322040" cy="238896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0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84600" cy="114120"/>
          </a:xfrm>
          <a:prstGeom prst="rect">
            <a:avLst/>
          </a:prstGeom>
          <a:ln>
            <a:noFill/>
          </a:ln>
        </p:spPr>
      </p:pic>
      <p:sp>
        <p:nvSpPr>
          <p:cNvPr id="91" name="CustomShape 2"/>
          <p:cNvSpPr/>
          <p:nvPr/>
        </p:nvSpPr>
        <p:spPr>
          <a:xfrm>
            <a:off x="771480" y="8178120"/>
            <a:ext cx="75960" cy="11088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2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73600" cy="114120"/>
          </a:xfrm>
          <a:prstGeom prst="rect">
            <a:avLst/>
          </a:prstGeom>
          <a:ln>
            <a:noFill/>
          </a:ln>
        </p:spPr>
      </p:pic>
      <p:pic>
        <p:nvPicPr>
          <p:cNvPr id="93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0600" cy="114120"/>
          </a:xfrm>
          <a:prstGeom prst="rect">
            <a:avLst/>
          </a:prstGeom>
          <a:ln>
            <a:noFill/>
          </a:ln>
        </p:spPr>
      </p:pic>
      <p:pic>
        <p:nvPicPr>
          <p:cNvPr id="94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1440" cy="110520"/>
          </a:xfrm>
          <a:prstGeom prst="rect">
            <a:avLst/>
          </a:prstGeom>
          <a:ln>
            <a:noFill/>
          </a:ln>
        </p:spPr>
      </p:pic>
      <p:pic>
        <p:nvPicPr>
          <p:cNvPr id="95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94320" cy="112320"/>
          </a:xfrm>
          <a:prstGeom prst="rect">
            <a:avLst/>
          </a:prstGeom>
          <a:ln>
            <a:noFill/>
          </a:ln>
        </p:spPr>
      </p:pic>
      <p:sp>
        <p:nvSpPr>
          <p:cNvPr id="96" name="CustomShape 3"/>
          <p:cNvSpPr/>
          <p:nvPr/>
        </p:nvSpPr>
        <p:spPr>
          <a:xfrm>
            <a:off x="4583160" y="144720"/>
            <a:ext cx="2777400" cy="1848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>
              <a:lnSpc>
                <a:spcPct val="100000"/>
              </a:lnSpc>
            </a:pPr>
            <a:r>
              <a:rPr b="1" lang="ru-RU" sz="2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2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ИЮЛЬ 2026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CustomShape 4"/>
          <p:cNvSpPr/>
          <p:nvPr/>
        </p:nvSpPr>
        <p:spPr>
          <a:xfrm>
            <a:off x="2772000" y="7842600"/>
            <a:ext cx="3722400" cy="988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</a:pP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CustomShape 5"/>
          <p:cNvSpPr/>
          <p:nvPr/>
        </p:nvSpPr>
        <p:spPr>
          <a:xfrm>
            <a:off x="6123240" y="8786520"/>
            <a:ext cx="974520" cy="74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b="0" lang="ru-RU" sz="800" spc="352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b="0" lang="ru-RU" sz="800" spc="352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9" name="object 49" descr=""/>
          <p:cNvPicPr/>
          <p:nvPr/>
        </p:nvPicPr>
        <p:blipFill>
          <a:blip r:embed="rId7"/>
          <a:stretch/>
        </p:blipFill>
        <p:spPr>
          <a:xfrm>
            <a:off x="185760" y="652320"/>
            <a:ext cx="917280" cy="812520"/>
          </a:xfrm>
          <a:prstGeom prst="rect">
            <a:avLst/>
          </a:prstGeom>
          <a:ln>
            <a:noFill/>
          </a:ln>
        </p:spPr>
      </p:pic>
      <p:sp>
        <p:nvSpPr>
          <p:cNvPr id="100" name="CustomShape 6"/>
          <p:cNvSpPr/>
          <p:nvPr/>
        </p:nvSpPr>
        <p:spPr>
          <a:xfrm>
            <a:off x="6140520" y="9593640"/>
            <a:ext cx="856080" cy="839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7"/>
          <p:cNvSpPr/>
          <p:nvPr/>
        </p:nvSpPr>
        <p:spPr>
          <a:xfrm>
            <a:off x="6212160" y="8752680"/>
            <a:ext cx="796680" cy="796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2" name="object 48" descr=""/>
          <p:cNvPicPr/>
          <p:nvPr/>
        </p:nvPicPr>
        <p:blipFill>
          <a:blip r:embed="rId8"/>
          <a:stretch/>
        </p:blipFill>
        <p:spPr>
          <a:xfrm>
            <a:off x="6343920" y="9005400"/>
            <a:ext cx="582840" cy="497880"/>
          </a:xfrm>
          <a:prstGeom prst="rect">
            <a:avLst/>
          </a:prstGeom>
          <a:ln>
            <a:noFill/>
          </a:ln>
        </p:spPr>
      </p:pic>
      <p:pic>
        <p:nvPicPr>
          <p:cNvPr id="103" name="Рисунок 7" descr=""/>
          <p:cNvPicPr/>
          <p:nvPr/>
        </p:nvPicPr>
        <p:blipFill>
          <a:blip r:embed="rId9"/>
          <a:stretch/>
        </p:blipFill>
        <p:spPr>
          <a:xfrm>
            <a:off x="6153120" y="9577080"/>
            <a:ext cx="843480" cy="843480"/>
          </a:xfrm>
          <a:prstGeom prst="rect">
            <a:avLst/>
          </a:prstGeom>
          <a:ln>
            <a:noFill/>
          </a:ln>
        </p:spPr>
      </p:pic>
      <p:graphicFrame>
        <p:nvGraphicFramePr>
          <p:cNvPr id="104" name="Table 8"/>
          <p:cNvGraphicFramePr/>
          <p:nvPr/>
        </p:nvGraphicFramePr>
        <p:xfrm>
          <a:off x="574920" y="1993680"/>
          <a:ext cx="6785640" cy="2082960"/>
        </p:xfrm>
        <a:graphic>
          <a:graphicData uri="http://schemas.openxmlformats.org/drawingml/2006/table">
            <a:tbl>
              <a:tblPr/>
              <a:tblGrid>
                <a:gridCol w="842040"/>
                <a:gridCol w="4793760"/>
                <a:gridCol w="1150200"/>
              </a:tblGrid>
              <a:tr h="6498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9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22.07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11. Индивидуальное консультирование по техническим средствам реабилитации и санаторно-курортному лечению . Проводит Вайман С.В.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12. Образовательная лекция:  «Как оформить цифровое ID в  МАХ», проводит Багрова Е.М.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16. </a:t>
                      </a: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Изготовление сухого душа в помощь бойцам СВО.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29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23.07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13.Лекция заместителя управляющего ОСФР Борисова Т.Е. «История развития российской государственности»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14.Лекция: «Инвестирование средств пенсионных накоплений» (проводит нач. отдела Управления установления пенсий Бондарев А.О.)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15.Индивидуальное консультирование (проводит заместитель управляющего Борисов Т.Е. и нач. отдела Бондарев А.О.)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16.Знакомство с творчеством художницы г. Бугуруслана Иванниковой С.С., демонстрация выставки ее картин на тему «Мой родной Бугуруслан» 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1451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28.07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Microsoft YaHei"/>
                        </a:rPr>
                        <a:t>Лекции РО Знание в формате ВКС: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Microsoft YaHei"/>
                        </a:rPr>
                        <a:t>17. Цивилизация России: уникальные черты и факторы исторического развития.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Microsoft YaHei"/>
                        </a:rPr>
                        <a:t>18. Российская культура: искусство и традиции как инструмент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.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 </a:t>
                      </a: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0980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29.07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19.Совместное мероприятие, посвященное Международному Дню дружбы (связь поколений) игры на улице «Колечко», «Ручеек», «Море волнуется» проводят с Движение первых и активисты ЦОСП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20. .</a:t>
                      </a: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Изготовление сухого душа в помощь бойцам СВО.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 </a:t>
                      </a: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105" name="CustomShape 9"/>
          <p:cNvSpPr/>
          <p:nvPr/>
        </p:nvSpPr>
        <p:spPr>
          <a:xfrm>
            <a:off x="1201680" y="478440"/>
            <a:ext cx="3971160" cy="1431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СТАРШЕГО ПОКОЛЕНИЯ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«В КРУГУ ДРУЗЕЙ»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 г.Бугуруслане и Бугурусланском районе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CustomShape 10"/>
          <p:cNvSpPr/>
          <p:nvPr/>
        </p:nvSpPr>
        <p:spPr>
          <a:xfrm>
            <a:off x="336960" y="9373680"/>
            <a:ext cx="4265640" cy="144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</a:pPr>
            <a:r>
              <a:rPr b="1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 ВАС ЖДЕМ!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Адрес:г. Бугуруслан ул. Революционная д.5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 (3532) 98 18 93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Багрова Екатерина Михайловна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1135</TotalTime>
  <Application>LibreOffice/5.2.5.1$Windows_X86_64 LibreOffice_project/0312e1a284a7d50ca85a365c316c7abbf20a4d22</Application>
  <Words>557</Words>
  <Paragraphs>71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2025-12-05T14:47:26Z</cp:lastPrinted>
  <dcterms:modified xsi:type="dcterms:W3CDTF">2026-06-29T15:47:24Z</dcterms:modified>
  <cp:revision>129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2</vt:i4>
  </property>
</Properties>
</file>