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4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1200" cy="1435680"/>
          </a:xfrm>
          <a:prstGeom prst="rect">
            <a:avLst/>
          </a:prstGeom>
          <a:ln>
            <a:noFill/>
          </a:ln>
        </p:spPr>
      </p:pic>
      <p:pic>
        <p:nvPicPr>
          <p:cNvPr id="7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771480" y="8178120"/>
            <a:ext cx="78840" cy="1137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4545000" y="182520"/>
            <a:ext cx="2780280" cy="91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ИЮНЬ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3465360" y="7632000"/>
            <a:ext cx="3725280" cy="121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2" name="object 49"/>
          <p:cNvPicPr/>
          <p:nvPr/>
        </p:nvPicPr>
        <p:blipFill>
          <a:blip r:embed="rId8"/>
          <a:stretch/>
        </p:blipFill>
        <p:spPr>
          <a:xfrm>
            <a:off x="335880" y="641520"/>
            <a:ext cx="774000" cy="650880"/>
          </a:xfrm>
          <a:prstGeom prst="rect">
            <a:avLst/>
          </a:prstGeom>
          <a:ln>
            <a:noFill/>
          </a:ln>
        </p:spPr>
      </p:pic>
      <p:sp>
        <p:nvSpPr>
          <p:cNvPr id="83" name="CustomShape 5"/>
          <p:cNvSpPr/>
          <p:nvPr/>
        </p:nvSpPr>
        <p:spPr>
          <a:xfrm>
            <a:off x="6047640" y="8064000"/>
            <a:ext cx="799560" cy="799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4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85720" cy="500760"/>
          </a:xfrm>
          <a:prstGeom prst="rect">
            <a:avLst/>
          </a:prstGeom>
          <a:ln>
            <a:noFill/>
          </a:ln>
        </p:spPr>
      </p:pic>
      <p:graphicFrame>
        <p:nvGraphicFramePr>
          <p:cNvPr id="85" name="Table 6"/>
          <p:cNvGraphicFramePr/>
          <p:nvPr>
            <p:extLst>
              <p:ext uri="{D42A27DB-BD31-4B8C-83A1-F6EECF244321}">
                <p14:modId xmlns:p14="http://schemas.microsoft.com/office/powerpoint/2010/main" val="1812975558"/>
              </p:ext>
            </p:extLst>
          </p:nvPr>
        </p:nvGraphicFramePr>
        <p:xfrm>
          <a:off x="401400" y="2003040"/>
          <a:ext cx="6789600" cy="7068346"/>
        </p:xfrm>
        <a:graphic>
          <a:graphicData uri="http://schemas.openxmlformats.org/drawingml/2006/table">
            <a:tbl>
              <a:tblPr/>
              <a:tblGrid>
                <a:gridCol w="842400"/>
                <a:gridCol w="4809960"/>
                <a:gridCol w="113724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12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01.06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1. День защиты детей. Участие в праздничном концерте на центральной площади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г.Бугуруслана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. Ответственный за проведение мероприятия председатель «Движения первых»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Абдрахманова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 С.И.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2674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03.06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2. Литературный вечер «В гостях у Пушкина: путешествие по русским сказкам и стихам» Чтение стихов, викторина, проводит Бородкина Н.В.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3.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Изготовление сухого душа в помощь бойцам СВО.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41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10.06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4.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 Патриотическая лекция ко Дню России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«Россия -Родина моя: песни, традиции, история»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зам. руководителя КС Багрова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Е.М.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5. Мастер-класс по изготовлению броши с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Триколором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,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активистка </a:t>
                      </a: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Шабаева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Н.М.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marL="47520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6. Изготовление сухого душа в помощь бойцам СВО.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76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DejaVu Sans"/>
                        </a:rPr>
                        <a:t>11.06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7.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Microsoft YaHei"/>
                        </a:rPr>
                        <a:t>«Как сохранить здоровье летом?» ФП "Здоровое долголетие"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8. Индивидуальное консультирование «Правовые изменения в сфере пенсионного обеспечения: что нужно знать», руководитель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ООППЗЛиЗР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 № 6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Сахинова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 С.А.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9. Образовательная лекция:  «Как оформить цифровое ID в  МАХ»,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» зам. руководителя КС Багрова Е.М.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ea typeface="Times New Roman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86" name="CustomShape 7"/>
          <p:cNvSpPr/>
          <p:nvPr/>
        </p:nvSpPr>
        <p:spPr>
          <a:xfrm>
            <a:off x="1165680" y="460800"/>
            <a:ext cx="3974040" cy="143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8"/>
          <p:cNvSpPr/>
          <p:nvPr/>
        </p:nvSpPr>
        <p:spPr>
          <a:xfrm>
            <a:off x="547920" y="8400240"/>
            <a:ext cx="5096520" cy="203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CustomShape 4"/>
          <p:cNvSpPr/>
          <p:nvPr/>
        </p:nvSpPr>
        <p:spPr>
          <a:xfrm>
            <a:off x="2436840" y="9264960"/>
            <a:ext cx="3725280" cy="9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1200" cy="135972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111240" y="8176320"/>
            <a:ext cx="7324920" cy="2391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771480" y="8178120"/>
            <a:ext cx="78840" cy="1137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>
            <a:noFill/>
          </a:ln>
        </p:spPr>
      </p:pic>
      <p:pic>
        <p:nvPicPr>
          <p:cNvPr id="9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>
            <a:noFill/>
          </a:ln>
        </p:spPr>
      </p:pic>
      <p:pic>
        <p:nvPicPr>
          <p:cNvPr id="9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>
            <a:noFill/>
          </a:ln>
        </p:spPr>
      </p:pic>
      <p:pic>
        <p:nvPicPr>
          <p:cNvPr id="9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4583160" y="144720"/>
            <a:ext cx="2780280" cy="185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 ИЮНЬ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2712124" y="8125200"/>
            <a:ext cx="3725280" cy="99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5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9" name="object 49"/>
          <p:cNvPicPr/>
          <p:nvPr/>
        </p:nvPicPr>
        <p:blipFill>
          <a:blip r:embed="rId8"/>
          <a:stretch/>
        </p:blipFill>
        <p:spPr>
          <a:xfrm>
            <a:off x="188640" y="324720"/>
            <a:ext cx="920160" cy="815400"/>
          </a:xfrm>
          <a:prstGeom prst="rect">
            <a:avLst/>
          </a:prstGeom>
          <a:ln>
            <a:noFill/>
          </a:ln>
        </p:spPr>
      </p:pic>
      <p:sp>
        <p:nvSpPr>
          <p:cNvPr id="100" name="CustomShape 6"/>
          <p:cNvSpPr/>
          <p:nvPr/>
        </p:nvSpPr>
        <p:spPr>
          <a:xfrm>
            <a:off x="6140520" y="9593640"/>
            <a:ext cx="858960" cy="842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7"/>
          <p:cNvSpPr/>
          <p:nvPr/>
        </p:nvSpPr>
        <p:spPr>
          <a:xfrm>
            <a:off x="6212160" y="8752680"/>
            <a:ext cx="799560" cy="799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" name="object 48"/>
          <p:cNvPicPr/>
          <p:nvPr/>
        </p:nvPicPr>
        <p:blipFill>
          <a:blip r:embed="rId9"/>
          <a:stretch/>
        </p:blipFill>
        <p:spPr>
          <a:xfrm>
            <a:off x="6343920" y="9005400"/>
            <a:ext cx="585720" cy="500760"/>
          </a:xfrm>
          <a:prstGeom prst="rect">
            <a:avLst/>
          </a:prstGeom>
          <a:ln>
            <a:noFill/>
          </a:ln>
        </p:spPr>
      </p:pic>
      <p:pic>
        <p:nvPicPr>
          <p:cNvPr id="103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360" cy="846360"/>
          </a:xfrm>
          <a:prstGeom prst="rect">
            <a:avLst/>
          </a:prstGeom>
          <a:ln>
            <a:noFill/>
          </a:ln>
        </p:spPr>
      </p:pic>
      <p:graphicFrame>
        <p:nvGraphicFramePr>
          <p:cNvPr id="104" name="Table 8"/>
          <p:cNvGraphicFramePr/>
          <p:nvPr>
            <p:extLst>
              <p:ext uri="{D42A27DB-BD31-4B8C-83A1-F6EECF244321}">
                <p14:modId xmlns:p14="http://schemas.microsoft.com/office/powerpoint/2010/main" val="4046981058"/>
              </p:ext>
            </p:extLst>
          </p:nvPr>
        </p:nvGraphicFramePr>
        <p:xfrm>
          <a:off x="336960" y="1717920"/>
          <a:ext cx="6981120" cy="6472227"/>
        </p:xfrm>
        <a:graphic>
          <a:graphicData uri="http://schemas.openxmlformats.org/drawingml/2006/table">
            <a:tbl>
              <a:tblPr/>
              <a:tblGrid>
                <a:gridCol w="866160"/>
                <a:gridCol w="4888080"/>
                <a:gridCol w="1226880"/>
              </a:tblGrid>
              <a:tr h="6287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212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17.06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10. Посещение выставки в музее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г.Бугуруслана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«Благое дело — ведать  родным краем. Мордва» посвященная Году Единства народов России. Экскурсовод музея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Демакина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Н.И.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11. «Тот самый первый день», рассказ о первых днях войны, показ коротких фрагментов военной кинохроники, демонстрация фотографий и документов из местных архивов. Экскурсовод музея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Демакина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Н.И.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0322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12. Онлайн лекция: «Ценности как основа государственных решений в РФ» ФП РО Знание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13. Онлайн лекция: «Традиционные ценности: Что стоит за этим понятием» ФП РО Знание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2682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22.06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14. Онлайн лекция: «Память пылающих лет: Путь к Победе»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15. 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Участие во всероссийской патриотической акции</a:t>
                      </a: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 «Свеча памяти», совместно с партией «Единая Россия», представитель Гармаза И.В.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10:00-11:30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68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24.06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16. «Техники самопомощи для поддержания психологического состояния» </a:t>
                      </a: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Лекция психолога КЦСОН г.Бугуруслана Рядовой С.Н в рамках программы «Здоровое долголетие»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05" name="CustomShape 9"/>
          <p:cNvSpPr/>
          <p:nvPr/>
        </p:nvSpPr>
        <p:spPr>
          <a:xfrm>
            <a:off x="1168200" y="211320"/>
            <a:ext cx="3974040" cy="143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«В КРУГУ ДРУЗЕЙ»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 г.Бугуруслане и Бугурусланском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10"/>
          <p:cNvSpPr/>
          <p:nvPr/>
        </p:nvSpPr>
        <p:spPr>
          <a:xfrm>
            <a:off x="336960" y="9373680"/>
            <a:ext cx="4268520" cy="144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 ВАС 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Адрес:г. Бугуруслан ул. Революционная д.5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 (3532) 98 18 93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Багрова Екатерина Михайловна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481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112</cp:revision>
  <cp:lastPrinted>2025-12-05T14:47:26Z</cp:lastPrinted>
  <dcterms:created xsi:type="dcterms:W3CDTF">2025-11-06T11:20:25Z</dcterms:created>
  <dcterms:modified xsi:type="dcterms:W3CDTF">2026-05-26T10:38:02Z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