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5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Рисунок 33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35" name="Рисунок 34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ru-RU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5"/>
          <p:cNvSpPr>
            <a:spLocks noGrp="1"/>
          </p:cNvSpPr>
          <p:nvPr>
            <p:ph type="body"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endParaRPr lang="ru-RU" sz="2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0" name="Рисунок 69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  <p:pic>
        <p:nvPicPr>
          <p:cNvPr id="71" name="Рисунок 70"/>
          <p:cNvPicPr/>
          <p:nvPr/>
        </p:nvPicPr>
        <p:blipFill>
          <a:blip r:embed="rId2"/>
          <a:stretch/>
        </p:blipFill>
        <p:spPr>
          <a:xfrm>
            <a:off x="377640" y="2889720"/>
            <a:ext cx="6800400" cy="54255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текста заголовка щёлкните мышью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Второй уровень структуры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Третий уровень структуры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Пятый уровень структуры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Шестой уровень структуры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33"/>
          <p:cNvPicPr/>
          <p:nvPr/>
        </p:nvPicPr>
        <p:blipFill>
          <a:blip r:embed="rId2"/>
          <a:stretch/>
        </p:blipFill>
        <p:spPr>
          <a:xfrm>
            <a:off x="3384000" y="232560"/>
            <a:ext cx="3918960" cy="1423440"/>
          </a:xfrm>
          <a:prstGeom prst="rect">
            <a:avLst/>
          </a:prstGeom>
          <a:ln>
            <a:noFill/>
          </a:ln>
        </p:spPr>
      </p:pic>
      <p:pic>
        <p:nvPicPr>
          <p:cNvPr id="73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75240" cy="104760"/>
          </a:xfrm>
          <a:prstGeom prst="rect">
            <a:avLst/>
          </a:prstGeom>
          <a:ln>
            <a:noFill/>
          </a:ln>
        </p:spPr>
      </p:pic>
      <p:sp>
        <p:nvSpPr>
          <p:cNvPr id="74" name="CustomShape 1"/>
          <p:cNvSpPr/>
          <p:nvPr/>
        </p:nvSpPr>
        <p:spPr>
          <a:xfrm>
            <a:off x="771480" y="8178120"/>
            <a:ext cx="66600" cy="101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5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64240" cy="104760"/>
          </a:xfrm>
          <a:prstGeom prst="rect">
            <a:avLst/>
          </a:prstGeom>
          <a:ln>
            <a:noFill/>
          </a:ln>
        </p:spPr>
      </p:pic>
      <p:pic>
        <p:nvPicPr>
          <p:cNvPr id="76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1240" cy="104760"/>
          </a:xfrm>
          <a:prstGeom prst="rect">
            <a:avLst/>
          </a:prstGeom>
          <a:ln>
            <a:noFill/>
          </a:ln>
        </p:spPr>
      </p:pic>
      <p:pic>
        <p:nvPicPr>
          <p:cNvPr id="77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82080" cy="101160"/>
          </a:xfrm>
          <a:prstGeom prst="rect">
            <a:avLst/>
          </a:prstGeom>
          <a:ln>
            <a:noFill/>
          </a:ln>
        </p:spPr>
      </p:pic>
      <p:pic>
        <p:nvPicPr>
          <p:cNvPr id="78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84960" cy="102960"/>
          </a:xfrm>
          <a:prstGeom prst="rect">
            <a:avLst/>
          </a:prstGeom>
          <a:ln>
            <a:noFill/>
          </a:ln>
        </p:spPr>
      </p:pic>
      <p:sp>
        <p:nvSpPr>
          <p:cNvPr id="79" name="CustomShape 2"/>
          <p:cNvSpPr/>
          <p:nvPr/>
        </p:nvSpPr>
        <p:spPr>
          <a:xfrm>
            <a:off x="4267080" y="316800"/>
            <a:ext cx="2844360" cy="905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 algn="ctr"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НА НОЯБРЬ  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2997011" y="8164260"/>
            <a:ext cx="3713040" cy="87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CustomShape 4"/>
          <p:cNvSpPr/>
          <p:nvPr/>
        </p:nvSpPr>
        <p:spPr>
          <a:xfrm>
            <a:off x="6123240" y="8786520"/>
            <a:ext cx="965160" cy="73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/>
          <a:lstStyle/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27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пенсионного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279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страхования РФ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ts val="0"/>
              </a:lnSpc>
            </a:pPr>
            <a:r>
              <a:rPr lang="ru-RU" sz="8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по Оренбургской области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" name="object 49"/>
          <p:cNvPicPr/>
          <p:nvPr/>
        </p:nvPicPr>
        <p:blipFill>
          <a:blip r:embed="rId8"/>
          <a:stretch/>
        </p:blipFill>
        <p:spPr>
          <a:xfrm>
            <a:off x="133920" y="449280"/>
            <a:ext cx="960120" cy="772920"/>
          </a:xfrm>
          <a:prstGeom prst="rect">
            <a:avLst/>
          </a:prstGeom>
          <a:ln>
            <a:noFill/>
          </a:ln>
        </p:spPr>
      </p:pic>
      <p:sp>
        <p:nvSpPr>
          <p:cNvPr id="83" name="CustomShape 5"/>
          <p:cNvSpPr/>
          <p:nvPr/>
        </p:nvSpPr>
        <p:spPr>
          <a:xfrm>
            <a:off x="6595920" y="8431450"/>
            <a:ext cx="787320" cy="89002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4" name="object 48"/>
          <p:cNvPicPr/>
          <p:nvPr/>
        </p:nvPicPr>
        <p:blipFill>
          <a:blip r:embed="rId9"/>
          <a:stretch/>
        </p:blipFill>
        <p:spPr>
          <a:xfrm>
            <a:off x="6627611" y="8632204"/>
            <a:ext cx="573480" cy="488520"/>
          </a:xfrm>
          <a:prstGeom prst="rect">
            <a:avLst/>
          </a:prstGeom>
          <a:ln>
            <a:noFill/>
          </a:ln>
        </p:spPr>
      </p:pic>
      <p:graphicFrame>
        <p:nvGraphicFramePr>
          <p:cNvPr id="85" name="Table 6"/>
          <p:cNvGraphicFramePr/>
          <p:nvPr>
            <p:extLst>
              <p:ext uri="{D42A27DB-BD31-4B8C-83A1-F6EECF244321}">
                <p14:modId xmlns:p14="http://schemas.microsoft.com/office/powerpoint/2010/main" val="3435839292"/>
              </p:ext>
            </p:extLst>
          </p:nvPr>
        </p:nvGraphicFramePr>
        <p:xfrm>
          <a:off x="547920" y="1810800"/>
          <a:ext cx="6789600" cy="6255720"/>
        </p:xfrm>
        <a:graphic>
          <a:graphicData uri="http://schemas.openxmlformats.org/drawingml/2006/table">
            <a:tbl>
              <a:tblPr/>
              <a:tblGrid>
                <a:gridCol w="842400"/>
                <a:gridCol w="4809960"/>
                <a:gridCol w="1137240"/>
              </a:tblGrid>
              <a:tr h="677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725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01.11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1. 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«Покровская ярмарка» проходит в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храме Успения Пресвятой Богородицы г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Бугуруслана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, организатор воскресная школа «Горлица».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15:00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935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03.11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2. Посещение «Ночи искусств» в выставочном зале г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Бугуруслана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,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приуроченная Дню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народного единства «В единстве культур — сила народа».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Организатор партия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«Единая Россия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».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РО Знание Лекция «Мы - Россия: Истоки и горизонты единства народов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17:00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654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06.11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3. «Научись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спасать» 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практический мастер‑класс по оказанию первой помощи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пострадавшему,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 проводят волонтеры «Движения первых»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145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10.11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4. РО Знание Лекция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формате ВКС: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«Служение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Отчеству через профессиональное развитие: коллективный подход к раскрытию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талантов».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5.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«Профессиональное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выгорание: что это такое и как с ним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бороться».</a:t>
                      </a:r>
                      <a:r>
                        <a:rPr lang="ru-RU" sz="14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Проводит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психолог Лебеденко А.В.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566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11.11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6.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екция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«Цифровой рубль», проводит  специалист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финансового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отдела администрации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г.Бугуруслана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 Кораблева Л.В.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7. Просмотр видеофильма «Великий северный путь». Всероссийская общественная организация «Русское географическое общество.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8.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Изготовление сухого душа в помощь бойцам СВО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.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86" name="CustomShape 7"/>
          <p:cNvSpPr/>
          <p:nvPr/>
        </p:nvSpPr>
        <p:spPr>
          <a:xfrm>
            <a:off x="1109160" y="316800"/>
            <a:ext cx="3961800" cy="142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«В КРУГУ ДРУЗЕЙ»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в г.Бугуруслане и Бугурусланском районе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7" name="CustomShape 8"/>
          <p:cNvSpPr/>
          <p:nvPr/>
        </p:nvSpPr>
        <p:spPr>
          <a:xfrm>
            <a:off x="547920" y="8400240"/>
            <a:ext cx="5084280" cy="2023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44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8" name="CustomShape 9"/>
          <p:cNvSpPr/>
          <p:nvPr/>
        </p:nvSpPr>
        <p:spPr>
          <a:xfrm>
            <a:off x="111600" y="8176320"/>
            <a:ext cx="7313400" cy="238032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10"/>
          <p:cNvSpPr/>
          <p:nvPr/>
        </p:nvSpPr>
        <p:spPr>
          <a:xfrm>
            <a:off x="523440" y="9072000"/>
            <a:ext cx="3436200" cy="1220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12600">
              <a:lnSpc>
                <a:spcPct val="75000"/>
              </a:lnSpc>
            </a:pPr>
            <a:r>
              <a:rPr lang="ru-RU" sz="2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 ВАС ЖДЕМ!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Наши контакты: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Адрес:г. Бугуруслан ул. Революционная д.5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Контактный номер: 8 (3532) 98 18 93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ФИО: Багрова Екатерина Михайловна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90" name="Рисунок 7"/>
          <p:cNvPicPr/>
          <p:nvPr/>
        </p:nvPicPr>
        <p:blipFill>
          <a:blip r:embed="rId10"/>
          <a:stretch/>
        </p:blipFill>
        <p:spPr>
          <a:xfrm>
            <a:off x="6336000" y="9522000"/>
            <a:ext cx="834120" cy="834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object 33"/>
          <p:cNvPicPr/>
          <p:nvPr/>
        </p:nvPicPr>
        <p:blipFill>
          <a:blip r:embed="rId2"/>
          <a:stretch/>
        </p:blipFill>
        <p:spPr>
          <a:xfrm>
            <a:off x="3504960" y="108000"/>
            <a:ext cx="3918960" cy="1347480"/>
          </a:xfrm>
          <a:prstGeom prst="rect">
            <a:avLst/>
          </a:prstGeom>
          <a:ln>
            <a:noFill/>
          </a:ln>
        </p:spPr>
      </p:pic>
      <p:sp>
        <p:nvSpPr>
          <p:cNvPr id="92" name="CustomShape 1"/>
          <p:cNvSpPr/>
          <p:nvPr/>
        </p:nvSpPr>
        <p:spPr>
          <a:xfrm>
            <a:off x="111240" y="8176320"/>
            <a:ext cx="7312680" cy="23796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3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75240" cy="104760"/>
          </a:xfrm>
          <a:prstGeom prst="rect">
            <a:avLst/>
          </a:prstGeom>
          <a:ln>
            <a:noFill/>
          </a:ln>
        </p:spPr>
      </p:pic>
      <p:sp>
        <p:nvSpPr>
          <p:cNvPr id="94" name="CustomShape 2"/>
          <p:cNvSpPr/>
          <p:nvPr/>
        </p:nvSpPr>
        <p:spPr>
          <a:xfrm>
            <a:off x="771480" y="8178120"/>
            <a:ext cx="66600" cy="10152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5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64240" cy="104760"/>
          </a:xfrm>
          <a:prstGeom prst="rect">
            <a:avLst/>
          </a:prstGeom>
          <a:ln>
            <a:noFill/>
          </a:ln>
        </p:spPr>
      </p:pic>
      <p:pic>
        <p:nvPicPr>
          <p:cNvPr id="96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1240" cy="104760"/>
          </a:xfrm>
          <a:prstGeom prst="rect">
            <a:avLst/>
          </a:prstGeom>
          <a:ln>
            <a:noFill/>
          </a:ln>
        </p:spPr>
      </p:pic>
      <p:pic>
        <p:nvPicPr>
          <p:cNvPr id="97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82080" cy="101160"/>
          </a:xfrm>
          <a:prstGeom prst="rect">
            <a:avLst/>
          </a:prstGeom>
          <a:ln>
            <a:noFill/>
          </a:ln>
        </p:spPr>
      </p:pic>
      <p:pic>
        <p:nvPicPr>
          <p:cNvPr id="98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84960" cy="102960"/>
          </a:xfrm>
          <a:prstGeom prst="rect">
            <a:avLst/>
          </a:prstGeom>
          <a:ln>
            <a:noFill/>
          </a:ln>
        </p:spPr>
      </p:pic>
      <p:sp>
        <p:nvSpPr>
          <p:cNvPr id="99" name="CustomShape 3"/>
          <p:cNvSpPr/>
          <p:nvPr/>
        </p:nvSpPr>
        <p:spPr>
          <a:xfrm>
            <a:off x="4583160" y="144720"/>
            <a:ext cx="2768040" cy="1839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/>
          <a:lstStyle/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МЕРОПРИЯТИЯ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27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НА НОЯБРЬ  2026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CustomShape 4"/>
          <p:cNvSpPr/>
          <p:nvPr/>
        </p:nvSpPr>
        <p:spPr>
          <a:xfrm>
            <a:off x="3174840" y="8181720"/>
            <a:ext cx="3713040" cy="10242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/>
          <a:lstStyle/>
          <a:p>
            <a:pPr marL="12600" indent="1948680">
              <a:lnSpc>
                <a:spcPct val="112000"/>
              </a:lnSpc>
            </a:pPr>
            <a:r>
              <a:rPr lang="ru-RU" sz="1600" b="1" strike="noStrike" spc="-1" dirty="0">
                <a:solidFill>
                  <a:srgbClr val="58595B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Время работы: Понедельник – четверг 09:00 – 18:00 Пятница - 09:00 – 16:45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 indent="1948680">
              <a:lnSpc>
                <a:spcPct val="112000"/>
              </a:lnSpc>
            </a:pP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CustomShape 5"/>
          <p:cNvSpPr/>
          <p:nvPr/>
        </p:nvSpPr>
        <p:spPr>
          <a:xfrm>
            <a:off x="6140520" y="8912520"/>
            <a:ext cx="965160" cy="735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2" name="object 49"/>
          <p:cNvPicPr/>
          <p:nvPr/>
        </p:nvPicPr>
        <p:blipFill>
          <a:blip r:embed="rId8"/>
          <a:stretch/>
        </p:blipFill>
        <p:spPr>
          <a:xfrm>
            <a:off x="185760" y="652320"/>
            <a:ext cx="907920" cy="803160"/>
          </a:xfrm>
          <a:prstGeom prst="rect">
            <a:avLst/>
          </a:prstGeom>
          <a:ln>
            <a:noFill/>
          </a:ln>
        </p:spPr>
      </p:pic>
      <p:sp>
        <p:nvSpPr>
          <p:cNvPr id="103" name="CustomShape 6"/>
          <p:cNvSpPr/>
          <p:nvPr/>
        </p:nvSpPr>
        <p:spPr>
          <a:xfrm>
            <a:off x="6140520" y="9593640"/>
            <a:ext cx="846720" cy="83052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4" name="CustomShape 7"/>
          <p:cNvSpPr/>
          <p:nvPr/>
        </p:nvSpPr>
        <p:spPr>
          <a:xfrm>
            <a:off x="6696000" y="8932320"/>
            <a:ext cx="787320" cy="78732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05" name="object 48"/>
          <p:cNvPicPr/>
          <p:nvPr/>
        </p:nvPicPr>
        <p:blipFill>
          <a:blip r:embed="rId9"/>
          <a:stretch/>
        </p:blipFill>
        <p:spPr>
          <a:xfrm>
            <a:off x="6840000" y="9104760"/>
            <a:ext cx="573480" cy="488520"/>
          </a:xfrm>
          <a:prstGeom prst="rect">
            <a:avLst/>
          </a:prstGeom>
          <a:ln>
            <a:noFill/>
          </a:ln>
        </p:spPr>
      </p:pic>
      <p:pic>
        <p:nvPicPr>
          <p:cNvPr id="106" name="Рисунок 7"/>
          <p:cNvPicPr/>
          <p:nvPr/>
        </p:nvPicPr>
        <p:blipFill>
          <a:blip r:embed="rId10"/>
          <a:stretch/>
        </p:blipFill>
        <p:spPr>
          <a:xfrm>
            <a:off x="6140520" y="9593640"/>
            <a:ext cx="834120" cy="834120"/>
          </a:xfrm>
          <a:prstGeom prst="rect">
            <a:avLst/>
          </a:prstGeom>
          <a:ln>
            <a:noFill/>
          </a:ln>
        </p:spPr>
      </p:pic>
      <p:graphicFrame>
        <p:nvGraphicFramePr>
          <p:cNvPr id="107" name="Table 8"/>
          <p:cNvGraphicFramePr/>
          <p:nvPr>
            <p:extLst>
              <p:ext uri="{D42A27DB-BD31-4B8C-83A1-F6EECF244321}">
                <p14:modId xmlns:p14="http://schemas.microsoft.com/office/powerpoint/2010/main" val="2337354496"/>
              </p:ext>
            </p:extLst>
          </p:nvPr>
        </p:nvGraphicFramePr>
        <p:xfrm>
          <a:off x="574920" y="1993680"/>
          <a:ext cx="6786000" cy="5953320"/>
        </p:xfrm>
        <a:graphic>
          <a:graphicData uri="http://schemas.openxmlformats.org/drawingml/2006/table">
            <a:tbl>
              <a:tblPr/>
              <a:tblGrid>
                <a:gridCol w="842040"/>
                <a:gridCol w="4793760"/>
                <a:gridCol w="1150200"/>
              </a:tblGrid>
              <a:tr h="6498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500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12.11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9. РО Знание "Кино большой страны: искусство, которое объединяет"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10. 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Лекция и консультация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«Правовые изменения в сфере пенсионного обеспечения: что нужно знать», проводит зам руководителя КС Багрова Е.М.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11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.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Образовательная лекция:  «Как оформить цифровое ID в  МАХ»,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проводит зам руководителя КС Багрова Е.М.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Times New Roman"/>
                        </a:rPr>
                        <a:t>14:00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0980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18.11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12.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Мастер-класс «Волшебный город Деда Мороза из бумаги», при участии специалиста КЦСОН г</a:t>
                      </a:r>
                      <a:r>
                        <a:rPr lang="ru-RU" sz="14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. Бугуруслана </a:t>
                      </a:r>
                      <a:r>
                        <a:rPr lang="ru-RU" sz="1400" b="0" strike="noStrike" spc="-1" dirty="0" err="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Мусифуллиной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 Э.Р., </a:t>
                      </a:r>
                      <a:r>
                        <a:rPr lang="ru-RU" sz="1400" b="0" strike="noStrike" spc="-1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посвящено  Дню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рождения Деда Мороза.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14. Театрализованная постановка сказки «Теремок»,  в рамках всероссийской акции «Сказки народов мира».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15. </a:t>
                      </a:r>
                      <a:r>
                        <a:rPr lang="ru-RU" sz="1400" b="0" strike="noStrike" spc="-1" dirty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Изготовление сухого душа в помощь бойцам СВО.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 </a:t>
                      </a: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35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25.11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16. Тематический вечер ко дню матери «Теплые истории: мамины рецепты и семейные легенды». Семейные мини-рассказы активистов Мурзиной Н.Н, и Горбуновой Л.И. Совместно с «Движением первых».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Microsoft YaHei"/>
                        </a:rPr>
                        <a:t>17. День гармониста, музыкальный вечер «Частушечный перепляс», с участием баяниста Лыкова Н.П.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DejaVu Sans"/>
                        </a:rPr>
                        <a:t>18. Изготовление сухого душа в помощь бойцам СВО.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 </a:t>
                      </a:r>
                      <a:r>
                        <a:rPr lang="ru-RU" sz="1800" b="0" strike="noStrike" spc="-1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Calibri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108" name="CustomShape 9"/>
          <p:cNvSpPr/>
          <p:nvPr/>
        </p:nvSpPr>
        <p:spPr>
          <a:xfrm>
            <a:off x="1201680" y="478440"/>
            <a:ext cx="3961800" cy="142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«В КРУГУ ДРУЗЕЙ»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в г.Бугуруслане и Бугурусланском районе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CustomShape 10"/>
          <p:cNvSpPr/>
          <p:nvPr/>
        </p:nvSpPr>
        <p:spPr>
          <a:xfrm>
            <a:off x="336960" y="9072000"/>
            <a:ext cx="4256280" cy="173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/>
          <a:lstStyle/>
          <a:p>
            <a:pPr marL="12600">
              <a:lnSpc>
                <a:spcPct val="75000"/>
              </a:lnSpc>
            </a:pPr>
            <a:r>
              <a:rPr lang="ru-RU" sz="2000" b="1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ПРИХОДИТЕ, МЫ ВАС ЖДЕМ!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Наши контакты: 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Адрес:г. Бугуруслан ул. Революционная д.5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Контактный номер: 8 (3532) 98 18 93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12600">
              <a:lnSpc>
                <a:spcPct val="75000"/>
              </a:lnSpc>
            </a:pPr>
            <a:r>
              <a:rPr lang="ru-RU" sz="1600" b="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ФИО: Багрова Екатерина Михайловна</a:t>
            </a:r>
            <a:endParaRPr lang="ru-RU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1398</TotalTime>
  <Words>502</Words>
  <Application>Microsoft Office PowerPoint</Application>
  <PresentationFormat>Произвольный</PresentationFormat>
  <Paragraphs>71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11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192</cp:revision>
  <cp:lastPrinted>2025-12-05T14:47:26Z</cp:lastPrinted>
  <dcterms:created xsi:type="dcterms:W3CDTF">2025-11-06T11:20:25Z</dcterms:created>
  <dcterms:modified xsi:type="dcterms:W3CDTF">2026-10-30T10:26:14Z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Created">
    <vt:filetime>2025-11-06T00:00:00Z</vt:filetime>
  </property>
  <property fmtid="{D5CDD505-2E9C-101B-9397-08002B2CF9AE}" pid="4" name="Creator">
    <vt:lpwstr>Adobe InDesign 18.4 (Windows)</vt:lpwstr>
  </property>
  <property fmtid="{D5CDD505-2E9C-101B-9397-08002B2CF9AE}" pid="5" name="HiddenSlides">
    <vt:i4>0</vt:i4>
  </property>
  <property fmtid="{D5CDD505-2E9C-101B-9397-08002B2CF9AE}" pid="6" name="HyperlinksChanged">
    <vt:bool>false</vt:bool>
  </property>
  <property fmtid="{D5CDD505-2E9C-101B-9397-08002B2CF9AE}" pid="7" name="LastSaved">
    <vt:filetime>2025-11-06T00:00:00Z</vt:filetime>
  </property>
  <property fmtid="{D5CDD505-2E9C-101B-9397-08002B2CF9AE}" pid="8" name="LinksUpToDate">
    <vt:bool>false</vt:bool>
  </property>
  <property fmtid="{D5CDD505-2E9C-101B-9397-08002B2CF9AE}" pid="9" name="MMClips">
    <vt:i4>0</vt:i4>
  </property>
  <property fmtid="{D5CDD505-2E9C-101B-9397-08002B2CF9AE}" pid="10" name="Notes">
    <vt:i4>0</vt:i4>
  </property>
  <property fmtid="{D5CDD505-2E9C-101B-9397-08002B2CF9AE}" pid="11" name="PresentationFormat">
    <vt:lpwstr>Произвольный</vt:lpwstr>
  </property>
  <property fmtid="{D5CDD505-2E9C-101B-9397-08002B2CF9AE}" pid="12" name="Producer">
    <vt:lpwstr>Adobe PDF Library 17.0</vt:lpwstr>
  </property>
  <property fmtid="{D5CDD505-2E9C-101B-9397-08002B2CF9AE}" pid="13" name="ScaleCrop">
    <vt:bool>false</vt:bool>
  </property>
  <property fmtid="{D5CDD505-2E9C-101B-9397-08002B2CF9AE}" pid="14" name="ShareDoc">
    <vt:bool>false</vt:bool>
  </property>
  <property fmtid="{D5CDD505-2E9C-101B-9397-08002B2CF9AE}" pid="15" name="Slides">
    <vt:i4>2</vt:i4>
  </property>
</Properties>
</file>