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2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ject 33"/>
          <p:cNvPicPr/>
          <p:nvPr/>
        </p:nvPicPr>
        <p:blipFill>
          <a:blip r:embed="rId2"/>
          <a:stretch/>
        </p:blipFill>
        <p:spPr>
          <a:xfrm>
            <a:off x="3504960" y="108000"/>
            <a:ext cx="3922560" cy="1634040"/>
          </a:xfrm>
          <a:prstGeom prst="rect">
            <a:avLst/>
          </a:prstGeom>
          <a:ln>
            <a:noFill/>
          </a:ln>
        </p:spPr>
      </p:pic>
      <p:pic>
        <p:nvPicPr>
          <p:cNvPr id="73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78840" cy="108360"/>
          </a:xfrm>
          <a:prstGeom prst="rect">
            <a:avLst/>
          </a:prstGeom>
          <a:ln>
            <a:noFill/>
          </a:ln>
        </p:spPr>
      </p:pic>
      <p:sp>
        <p:nvSpPr>
          <p:cNvPr id="74" name="CustomShape 1"/>
          <p:cNvSpPr/>
          <p:nvPr/>
        </p:nvSpPr>
        <p:spPr>
          <a:xfrm>
            <a:off x="771480" y="8178120"/>
            <a:ext cx="70200" cy="1051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67840" cy="108360"/>
          </a:xfrm>
          <a:prstGeom prst="rect">
            <a:avLst/>
          </a:prstGeom>
          <a:ln>
            <a:noFill/>
          </a:ln>
        </p:spPr>
      </p:pic>
      <p:pic>
        <p:nvPicPr>
          <p:cNvPr id="76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4840" cy="108360"/>
          </a:xfrm>
          <a:prstGeom prst="rect">
            <a:avLst/>
          </a:prstGeom>
          <a:ln>
            <a:noFill/>
          </a:ln>
        </p:spPr>
      </p:pic>
      <p:pic>
        <p:nvPicPr>
          <p:cNvPr id="77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85680" cy="104760"/>
          </a:xfrm>
          <a:prstGeom prst="rect">
            <a:avLst/>
          </a:prstGeom>
          <a:ln>
            <a:noFill/>
          </a:ln>
        </p:spPr>
      </p:pic>
      <p:pic>
        <p:nvPicPr>
          <p:cNvPr id="78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88560" cy="106560"/>
          </a:xfrm>
          <a:prstGeom prst="rect">
            <a:avLst/>
          </a:prstGeom>
          <a:ln>
            <a:noFill/>
          </a:ln>
        </p:spPr>
      </p:pic>
      <p:sp>
        <p:nvSpPr>
          <p:cNvPr id="79" name="CustomShape 2"/>
          <p:cNvSpPr/>
          <p:nvPr/>
        </p:nvSpPr>
        <p:spPr>
          <a:xfrm>
            <a:off x="4008120" y="228420"/>
            <a:ext cx="3639460" cy="121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НА </a:t>
            </a: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СЕНТЯБРЬ  </a:t>
            </a: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3"/>
          <p:cNvSpPr/>
          <p:nvPr/>
        </p:nvSpPr>
        <p:spPr>
          <a:xfrm>
            <a:off x="2734020" y="8207280"/>
            <a:ext cx="3716640" cy="120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4"/>
          <p:cNvSpPr/>
          <p:nvPr/>
        </p:nvSpPr>
        <p:spPr>
          <a:xfrm>
            <a:off x="6123240" y="8786520"/>
            <a:ext cx="968760" cy="73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07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07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" name="object 49"/>
          <p:cNvPicPr/>
          <p:nvPr/>
        </p:nvPicPr>
        <p:blipFill>
          <a:blip r:embed="rId8"/>
          <a:stretch/>
        </p:blipFill>
        <p:spPr>
          <a:xfrm>
            <a:off x="133920" y="449280"/>
            <a:ext cx="963720" cy="776520"/>
          </a:xfrm>
          <a:prstGeom prst="rect">
            <a:avLst/>
          </a:prstGeom>
          <a:ln>
            <a:noFill/>
          </a:ln>
        </p:spPr>
      </p:pic>
      <p:sp>
        <p:nvSpPr>
          <p:cNvPr id="83" name="CustomShape 5"/>
          <p:cNvSpPr/>
          <p:nvPr/>
        </p:nvSpPr>
        <p:spPr>
          <a:xfrm>
            <a:off x="6047640" y="8064000"/>
            <a:ext cx="790920" cy="7909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4" name="object 48"/>
          <p:cNvPicPr/>
          <p:nvPr/>
        </p:nvPicPr>
        <p:blipFill>
          <a:blip r:embed="rId9"/>
          <a:stretch/>
        </p:blipFill>
        <p:spPr>
          <a:xfrm>
            <a:off x="6514920" y="8663760"/>
            <a:ext cx="577080" cy="492120"/>
          </a:xfrm>
          <a:prstGeom prst="rect">
            <a:avLst/>
          </a:prstGeom>
          <a:ln>
            <a:noFill/>
          </a:ln>
        </p:spPr>
      </p:pic>
      <p:graphicFrame>
        <p:nvGraphicFramePr>
          <p:cNvPr id="85" name="Table 6"/>
          <p:cNvGraphicFramePr/>
          <p:nvPr>
            <p:extLst>
              <p:ext uri="{D42A27DB-BD31-4B8C-83A1-F6EECF244321}">
                <p14:modId xmlns:p14="http://schemas.microsoft.com/office/powerpoint/2010/main" val="2904754521"/>
              </p:ext>
            </p:extLst>
          </p:nvPr>
        </p:nvGraphicFramePr>
        <p:xfrm>
          <a:off x="547920" y="1810800"/>
          <a:ext cx="6789600" cy="6372240"/>
        </p:xfrm>
        <a:graphic>
          <a:graphicData uri="http://schemas.openxmlformats.org/drawingml/2006/table">
            <a:tbl>
              <a:tblPr/>
              <a:tblGrid>
                <a:gridCol w="842400"/>
                <a:gridCol w="4809960"/>
                <a:gridCol w="1137240"/>
              </a:tblGrid>
              <a:tr h="649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80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02.09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1.Лекция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врача-онколога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ГБУЗ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Городской больницы  г. Бугуруслана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 </a:t>
                      </a:r>
                      <a:r>
                        <a:rPr lang="ru-RU" sz="14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Хайсанова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Алмаза </a:t>
                      </a:r>
                      <a:r>
                        <a:rPr lang="ru-RU" sz="14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Гумаровича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2.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День знаний: когда опыт встречается с молодостью! (</a:t>
                      </a:r>
                      <a:r>
                        <a:rPr lang="ru-RU" sz="1400" b="0" strike="noStrike" spc="-1" dirty="0" err="1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совместноемероприятие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с «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Движение Первых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»).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3.Лекция «Правила покупки товаров дистанционным способом»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специалист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центра гигиены и </a:t>
                      </a:r>
                      <a:r>
                        <a:rPr lang="ru-RU" sz="14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эпидемиалогии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14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Мусифулина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А.В.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DejaVu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764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03.09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4. Онлайн-лекция Москва РО Знание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Тема: Голосуем сердцем — воспитываем примером: выборы в России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10:00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8954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09.09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5. Игра-викторина «Пословицы и поговорки: мудрость наших предков» ко Дню языков народов РФ, в рамках Года единства народов России, проводит зам руководителя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клиентской службы 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Багрова Е.М.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6.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«От счетной машинки до сенсорного экрана: урок цифровой грамотности ко Дню программиста! проводит специалист </a:t>
                      </a:r>
                      <a:r>
                        <a:rPr lang="ru-RU" sz="14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соцфонда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Васильева А.В.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7.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Изготовление сухого душа в помощь бойцам СВО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477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8. Лекции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 "Знание" в формате ВКС на темы: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Угрозы единству России: механизмы противодействия разжиганию межнациональной и межконфессиональной розни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Информационная война как элемент гибридной войны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9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Изготовление сухого душа в помощь бойцам СВО.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86" name="CustomShape 7"/>
          <p:cNvSpPr/>
          <p:nvPr/>
        </p:nvSpPr>
        <p:spPr>
          <a:xfrm>
            <a:off x="1109160" y="316800"/>
            <a:ext cx="3965400" cy="142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«В КРУГУ ДРУЗЕЙ»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в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г.Бугуруслане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и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Бугурусланском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районе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8"/>
          <p:cNvSpPr/>
          <p:nvPr/>
        </p:nvSpPr>
        <p:spPr>
          <a:xfrm>
            <a:off x="547920" y="8400240"/>
            <a:ext cx="5087880" cy="202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CustomShape 1"/>
          <p:cNvSpPr/>
          <p:nvPr/>
        </p:nvSpPr>
        <p:spPr>
          <a:xfrm>
            <a:off x="111240" y="8176320"/>
            <a:ext cx="7316280" cy="23832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400" y="9204538"/>
            <a:ext cx="4401693" cy="1432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object 33"/>
          <p:cNvPicPr/>
          <p:nvPr/>
        </p:nvPicPr>
        <p:blipFill>
          <a:blip r:embed="rId2"/>
          <a:stretch/>
        </p:blipFill>
        <p:spPr>
          <a:xfrm>
            <a:off x="3504960" y="108000"/>
            <a:ext cx="3922560" cy="1684800"/>
          </a:xfrm>
          <a:prstGeom prst="rect">
            <a:avLst/>
          </a:prstGeom>
          <a:ln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111240" y="8176320"/>
            <a:ext cx="7316280" cy="23832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0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78840" cy="108360"/>
          </a:xfrm>
          <a:prstGeom prst="rect">
            <a:avLst/>
          </a:prstGeom>
          <a:ln>
            <a:noFill/>
          </a:ln>
        </p:spPr>
      </p:pic>
      <p:sp>
        <p:nvSpPr>
          <p:cNvPr id="91" name="CustomShape 2"/>
          <p:cNvSpPr/>
          <p:nvPr/>
        </p:nvSpPr>
        <p:spPr>
          <a:xfrm>
            <a:off x="771480" y="8178120"/>
            <a:ext cx="70200" cy="1051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2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67840" cy="108360"/>
          </a:xfrm>
          <a:prstGeom prst="rect">
            <a:avLst/>
          </a:prstGeom>
          <a:ln>
            <a:noFill/>
          </a:ln>
        </p:spPr>
      </p:pic>
      <p:pic>
        <p:nvPicPr>
          <p:cNvPr id="93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4840" cy="108360"/>
          </a:xfrm>
          <a:prstGeom prst="rect">
            <a:avLst/>
          </a:prstGeom>
          <a:ln>
            <a:noFill/>
          </a:ln>
        </p:spPr>
      </p:pic>
      <p:pic>
        <p:nvPicPr>
          <p:cNvPr id="94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85680" cy="104760"/>
          </a:xfrm>
          <a:prstGeom prst="rect">
            <a:avLst/>
          </a:prstGeom>
          <a:ln>
            <a:noFill/>
          </a:ln>
        </p:spPr>
      </p:pic>
      <p:pic>
        <p:nvPicPr>
          <p:cNvPr id="95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88560" cy="106560"/>
          </a:xfrm>
          <a:prstGeom prst="rect">
            <a:avLst/>
          </a:prstGeom>
          <a:ln>
            <a:noFill/>
          </a:ln>
        </p:spPr>
      </p:pic>
      <p:sp>
        <p:nvSpPr>
          <p:cNvPr id="96" name="CustomShape 3"/>
          <p:cNvSpPr/>
          <p:nvPr/>
        </p:nvSpPr>
        <p:spPr>
          <a:xfrm>
            <a:off x="3769380" y="217500"/>
            <a:ext cx="4100280" cy="145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НА </a:t>
            </a: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СЕНТЯБРЬ 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4"/>
          <p:cNvSpPr/>
          <p:nvPr/>
        </p:nvSpPr>
        <p:spPr>
          <a:xfrm>
            <a:off x="2602620" y="8085780"/>
            <a:ext cx="3716640" cy="98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5"/>
          <p:cNvSpPr/>
          <p:nvPr/>
        </p:nvSpPr>
        <p:spPr>
          <a:xfrm>
            <a:off x="6123240" y="8786520"/>
            <a:ext cx="968760" cy="73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07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07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9" name="object 49"/>
          <p:cNvPicPr/>
          <p:nvPr/>
        </p:nvPicPr>
        <p:blipFill>
          <a:blip r:embed="rId8"/>
          <a:stretch/>
        </p:blipFill>
        <p:spPr>
          <a:xfrm>
            <a:off x="185760" y="652320"/>
            <a:ext cx="911520" cy="806760"/>
          </a:xfrm>
          <a:prstGeom prst="rect">
            <a:avLst/>
          </a:prstGeom>
          <a:ln>
            <a:noFill/>
          </a:ln>
        </p:spPr>
      </p:pic>
      <p:sp>
        <p:nvSpPr>
          <p:cNvPr id="100" name="CustomShape 6"/>
          <p:cNvSpPr/>
          <p:nvPr/>
        </p:nvSpPr>
        <p:spPr>
          <a:xfrm>
            <a:off x="6140520" y="9593640"/>
            <a:ext cx="850320" cy="8341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1" name="CustomShape 7"/>
          <p:cNvSpPr/>
          <p:nvPr/>
        </p:nvSpPr>
        <p:spPr>
          <a:xfrm>
            <a:off x="6212160" y="8752680"/>
            <a:ext cx="790920" cy="7909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2" name="object 48"/>
          <p:cNvPicPr/>
          <p:nvPr/>
        </p:nvPicPr>
        <p:blipFill>
          <a:blip r:embed="rId9"/>
          <a:stretch/>
        </p:blipFill>
        <p:spPr>
          <a:xfrm>
            <a:off x="6336000" y="9005400"/>
            <a:ext cx="577080" cy="492120"/>
          </a:xfrm>
          <a:prstGeom prst="rect">
            <a:avLst/>
          </a:prstGeom>
          <a:ln>
            <a:noFill/>
          </a:ln>
        </p:spPr>
      </p:pic>
      <p:pic>
        <p:nvPicPr>
          <p:cNvPr id="103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37720" cy="837720"/>
          </a:xfrm>
          <a:prstGeom prst="rect">
            <a:avLst/>
          </a:prstGeom>
          <a:ln>
            <a:noFill/>
          </a:ln>
        </p:spPr>
      </p:pic>
      <p:graphicFrame>
        <p:nvGraphicFramePr>
          <p:cNvPr id="104" name="Table 8"/>
          <p:cNvGraphicFramePr/>
          <p:nvPr>
            <p:extLst>
              <p:ext uri="{D42A27DB-BD31-4B8C-83A1-F6EECF244321}">
                <p14:modId xmlns:p14="http://schemas.microsoft.com/office/powerpoint/2010/main" val="2315566653"/>
              </p:ext>
            </p:extLst>
          </p:nvPr>
        </p:nvGraphicFramePr>
        <p:xfrm>
          <a:off x="568800" y="2169407"/>
          <a:ext cx="6786000" cy="5886553"/>
        </p:xfrm>
        <a:graphic>
          <a:graphicData uri="http://schemas.openxmlformats.org/drawingml/2006/table">
            <a:tbl>
              <a:tblPr/>
              <a:tblGrid>
                <a:gridCol w="842040"/>
                <a:gridCol w="4793760"/>
                <a:gridCol w="1150200"/>
              </a:tblGrid>
              <a:tr h="5868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3551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16.09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10.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Мини-лекция «Азбука безопасности: профилактика Гриппа и </a:t>
                      </a:r>
                      <a:r>
                        <a:rPr lang="ru-RU" sz="14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Covid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посвящена 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Дню федерального государственного санитарно-эпидемиологического надзора,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проводит специалист Центра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гигиены и </a:t>
                      </a:r>
                      <a:r>
                        <a:rPr lang="ru-RU" sz="1400" b="0" strike="noStrike" spc="-1" dirty="0" err="1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эпидемиалогии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, 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врач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общей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гигиены </a:t>
                      </a:r>
                      <a:r>
                        <a:rPr lang="ru-RU" sz="14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Хуснуллин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А.И.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11.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Изготовление сухого душа в помощь бойцам СВО.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14:00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2202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23.09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12.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Консультация «Правовые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изменения в сфере пенсионного обеспечения: что нужно знать», проводит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начальник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ОУП № 2 </a:t>
                      </a:r>
                      <a:r>
                        <a:rPr lang="ru-RU" sz="14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Пузырникова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 Н.Ю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.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13.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Лекция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:  «Как оформить цифровое ID в  МАХ»,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проводит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Багрова Е.М.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14. Клуб путешественников: «Духовные тропы России»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Встреча, посвященная Дню туризма, с участием специалиста по туризму Т.В.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Фатахутдиновой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.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15. Встреча-беседа:  «Мы вместе».  Посвящена Дню воссоединения ДНР, ЛНР, Запорожской и Херсонской областей с Российской Федерацией. С участием представителя партии «Единая Россия» И.В.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Гармаза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2231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30.09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16. Участие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в фестивале «Вера, надежда.,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любовь. Серебряное сердце.»  </a:t>
                      </a:r>
                      <a:r>
                        <a:rPr lang="ru-RU" sz="14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с.Плешаново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под руководством В.П. Колесниковой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105" name="CustomShape 9"/>
          <p:cNvSpPr/>
          <p:nvPr/>
        </p:nvSpPr>
        <p:spPr>
          <a:xfrm>
            <a:off x="1201680" y="478440"/>
            <a:ext cx="3965400" cy="142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«В КРУГУ ДРУЗЕЙ»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в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г.Бугуруслане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и </a:t>
            </a: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Бугурусланском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районе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10"/>
          <p:cNvSpPr/>
          <p:nvPr/>
        </p:nvSpPr>
        <p:spPr>
          <a:xfrm>
            <a:off x="336960" y="9373680"/>
            <a:ext cx="4259880" cy="143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 ВАС ЖДЕМ!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Адрес:г</a:t>
            </a:r>
            <a:r>
              <a:rPr lang="ru-RU" sz="13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 Бугуруслан ул. Революционная д.5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номер: 8 (3532) 98 18 93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ФИО: Багрова Екатерина Михайловна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</TotalTime>
  <Words>476</Words>
  <Application>Microsoft Office PowerPoint</Application>
  <PresentationFormat>Произвольный</PresentationFormat>
  <Paragraphs>70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Голубева Татьяна Сергеевна</cp:lastModifiedBy>
  <cp:revision>168</cp:revision>
  <cp:lastPrinted>2025-12-05T14:47:26Z</cp:lastPrinted>
  <dcterms:created xsi:type="dcterms:W3CDTF">2025-11-06T11:20:25Z</dcterms:created>
  <dcterms:modified xsi:type="dcterms:W3CDTF">2026-08-28T05:37:38Z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2</vt:i4>
  </property>
</Properties>
</file>