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sldIdLst>
    <p:sldId id="256" r:id="rId3"/>
    <p:sldId id="257" r:id="rId4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4" d="100"/>
          <a:sy n="54" d="100"/>
        </p:scale>
        <p:origin x="108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4" name="Рисунок 33"/>
          <p:cNvPicPr/>
          <p:nvPr/>
        </p:nvPicPr>
        <p:blipFill>
          <a:blip r:embed="rId2"/>
          <a:stretch/>
        </p:blipFill>
        <p:spPr>
          <a:xfrm>
            <a:off x="377640" y="2889720"/>
            <a:ext cx="6800400" cy="5425560"/>
          </a:xfrm>
          <a:prstGeom prst="rect">
            <a:avLst/>
          </a:prstGeom>
          <a:ln>
            <a:noFill/>
          </a:ln>
        </p:spPr>
      </p:pic>
      <p:pic>
        <p:nvPicPr>
          <p:cNvPr id="35" name="Рисунок 34"/>
          <p:cNvPicPr/>
          <p:nvPr/>
        </p:nvPicPr>
        <p:blipFill>
          <a:blip r:embed="rId2"/>
          <a:stretch/>
        </p:blipFill>
        <p:spPr>
          <a:xfrm>
            <a:off x="377640" y="2889720"/>
            <a:ext cx="6800400" cy="54255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4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9" name="PlaceHolder 3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0" name="PlaceHolder 4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5" name="PlaceHolder 4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6" name="PlaceHolder 5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70" name="Рисунок 69"/>
          <p:cNvPicPr/>
          <p:nvPr/>
        </p:nvPicPr>
        <p:blipFill>
          <a:blip r:embed="rId2"/>
          <a:stretch/>
        </p:blipFill>
        <p:spPr>
          <a:xfrm>
            <a:off x="377640" y="2889720"/>
            <a:ext cx="6800400" cy="5425560"/>
          </a:xfrm>
          <a:prstGeom prst="rect">
            <a:avLst/>
          </a:prstGeom>
          <a:ln>
            <a:noFill/>
          </a:ln>
        </p:spPr>
      </p:pic>
      <p:pic>
        <p:nvPicPr>
          <p:cNvPr id="71" name="Рисунок 70"/>
          <p:cNvPicPr/>
          <p:nvPr/>
        </p:nvPicPr>
        <p:blipFill>
          <a:blip r:embed="rId2"/>
          <a:stretch/>
        </p:blipFill>
        <p:spPr>
          <a:xfrm>
            <a:off x="377640" y="2889720"/>
            <a:ext cx="6800400" cy="54255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ru-RU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Для правки текста заголовка щёлкните мышью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Второй уровень структуры</a:t>
            </a: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Третий уровень структуры</a:t>
            </a: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Пятый уровень структуры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Шестой уровень структуры</a:t>
            </a:r>
          </a:p>
          <a:p>
            <a:pPr marL="3024000" lvl="6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ru-RU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Для правки текста заголовка щёлкните мышью</a:t>
            </a:r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Второй уровень структуры</a:t>
            </a: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Третий уровень структуры</a:t>
            </a: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Пятый уровень структуры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Шестой уровень структуры</a:t>
            </a:r>
          </a:p>
          <a:p>
            <a:pPr marL="3024000" lvl="6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object 33"/>
          <p:cNvPicPr/>
          <p:nvPr/>
        </p:nvPicPr>
        <p:blipFill>
          <a:blip r:embed="rId2"/>
          <a:stretch/>
        </p:blipFill>
        <p:spPr>
          <a:xfrm>
            <a:off x="3504960" y="108000"/>
            <a:ext cx="3937320" cy="1784160"/>
          </a:xfrm>
          <a:prstGeom prst="rect">
            <a:avLst/>
          </a:prstGeom>
          <a:ln>
            <a:noFill/>
          </a:ln>
        </p:spPr>
      </p:pic>
      <p:sp>
        <p:nvSpPr>
          <p:cNvPr id="73" name="CustomShape 1"/>
          <p:cNvSpPr/>
          <p:nvPr/>
        </p:nvSpPr>
        <p:spPr>
          <a:xfrm>
            <a:off x="11259" y="6999480"/>
            <a:ext cx="7331040" cy="357408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74" name="object 36"/>
          <p:cNvPicPr/>
          <p:nvPr/>
        </p:nvPicPr>
        <p:blipFill>
          <a:blip r:embed="rId3"/>
          <a:stretch/>
        </p:blipFill>
        <p:spPr>
          <a:xfrm>
            <a:off x="644400" y="8176320"/>
            <a:ext cx="93600" cy="123120"/>
          </a:xfrm>
          <a:prstGeom prst="rect">
            <a:avLst/>
          </a:prstGeom>
          <a:ln>
            <a:noFill/>
          </a:ln>
        </p:spPr>
      </p:pic>
      <p:sp>
        <p:nvSpPr>
          <p:cNvPr id="75" name="CustomShape 2"/>
          <p:cNvSpPr/>
          <p:nvPr/>
        </p:nvSpPr>
        <p:spPr>
          <a:xfrm>
            <a:off x="771480" y="8178120"/>
            <a:ext cx="84960" cy="119880"/>
          </a:xfrm>
          <a:custGeom>
            <a:avLst/>
            <a:gdLst/>
            <a:ahLst/>
            <a:cxnLst/>
            <a:rect l="l" t="t" r="r" b="b"/>
            <a:pathLst>
              <a:path w="94615" h="129540">
                <a:moveTo>
                  <a:pt x="94272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52" y="129540"/>
                </a:lnTo>
                <a:lnTo>
                  <a:pt x="23952" y="80010"/>
                </a:lnTo>
                <a:lnTo>
                  <a:pt x="86321" y="80010"/>
                </a:lnTo>
                <a:lnTo>
                  <a:pt x="86321" y="59690"/>
                </a:lnTo>
                <a:lnTo>
                  <a:pt x="23952" y="59690"/>
                </a:lnTo>
                <a:lnTo>
                  <a:pt x="23952" y="20320"/>
                </a:lnTo>
                <a:lnTo>
                  <a:pt x="94272" y="20320"/>
                </a:lnTo>
                <a:lnTo>
                  <a:pt x="9427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76" name="object 38"/>
          <p:cNvPicPr/>
          <p:nvPr/>
        </p:nvPicPr>
        <p:blipFill>
          <a:blip r:embed="rId4"/>
          <a:stretch/>
        </p:blipFill>
        <p:spPr>
          <a:xfrm>
            <a:off x="888840" y="8176320"/>
            <a:ext cx="282600" cy="123120"/>
          </a:xfrm>
          <a:prstGeom prst="rect">
            <a:avLst/>
          </a:prstGeom>
          <a:ln>
            <a:noFill/>
          </a:ln>
        </p:spPr>
      </p:pic>
      <p:pic>
        <p:nvPicPr>
          <p:cNvPr id="77" name="object 39"/>
          <p:cNvPicPr/>
          <p:nvPr/>
        </p:nvPicPr>
        <p:blipFill>
          <a:blip r:embed="rId5"/>
          <a:stretch/>
        </p:blipFill>
        <p:spPr>
          <a:xfrm>
            <a:off x="1201680" y="8176320"/>
            <a:ext cx="309600" cy="123120"/>
          </a:xfrm>
          <a:prstGeom prst="rect">
            <a:avLst/>
          </a:prstGeom>
          <a:ln>
            <a:noFill/>
          </a:ln>
        </p:spPr>
      </p:pic>
      <p:pic>
        <p:nvPicPr>
          <p:cNvPr id="78" name="object 40"/>
          <p:cNvPicPr/>
          <p:nvPr/>
        </p:nvPicPr>
        <p:blipFill>
          <a:blip r:embed="rId6"/>
          <a:stretch/>
        </p:blipFill>
        <p:spPr>
          <a:xfrm>
            <a:off x="1545480" y="8178120"/>
            <a:ext cx="100440" cy="119520"/>
          </a:xfrm>
          <a:prstGeom prst="rect">
            <a:avLst/>
          </a:prstGeom>
          <a:ln>
            <a:noFill/>
          </a:ln>
        </p:spPr>
      </p:pic>
      <p:pic>
        <p:nvPicPr>
          <p:cNvPr id="79" name="object 41"/>
          <p:cNvPicPr/>
          <p:nvPr/>
        </p:nvPicPr>
        <p:blipFill>
          <a:blip r:embed="rId7"/>
          <a:stretch/>
        </p:blipFill>
        <p:spPr>
          <a:xfrm>
            <a:off x="1679400" y="8178120"/>
            <a:ext cx="103320" cy="121320"/>
          </a:xfrm>
          <a:prstGeom prst="rect">
            <a:avLst/>
          </a:prstGeom>
          <a:ln>
            <a:noFill/>
          </a:ln>
        </p:spPr>
      </p:pic>
      <p:sp>
        <p:nvSpPr>
          <p:cNvPr id="80" name="CustomShape 3"/>
          <p:cNvSpPr/>
          <p:nvPr/>
        </p:nvSpPr>
        <p:spPr>
          <a:xfrm>
            <a:off x="4343400" y="316800"/>
            <a:ext cx="2786400" cy="1857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81360" rIns="0" bIns="0"/>
          <a:lstStyle/>
          <a:p>
            <a:pPr>
              <a:lnSpc>
                <a:spcPct val="100000"/>
              </a:lnSpc>
            </a:pPr>
            <a:r>
              <a:rPr lang="ru-RU" sz="27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МЕРОПРИЯТИЯ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27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НА АПРЕЛЬ 2026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1" name="CustomShape 4"/>
          <p:cNvSpPr/>
          <p:nvPr/>
        </p:nvSpPr>
        <p:spPr>
          <a:xfrm>
            <a:off x="3465360" y="7632000"/>
            <a:ext cx="3731400" cy="1221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/>
          <a:lstStyle/>
          <a:p>
            <a:pPr marL="12600" indent="1948680">
              <a:lnSpc>
                <a:spcPct val="112000"/>
              </a:lnSpc>
            </a:pPr>
            <a:r>
              <a:rPr lang="ru-RU" sz="1600" b="1" strike="noStrike" spc="-1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Время работы: Понедельник – четверг 09:00 – 18:00 Пятница - 09:00 – 16:45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 indent="1948680">
              <a:lnSpc>
                <a:spcPct val="112000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2" name="CustomShape 5"/>
          <p:cNvSpPr/>
          <p:nvPr/>
        </p:nvSpPr>
        <p:spPr>
          <a:xfrm>
            <a:off x="6123240" y="8786520"/>
            <a:ext cx="983520" cy="753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/>
          <a:lstStyle/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423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пенсионного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и социального</a:t>
            </a:r>
            <a:r>
              <a:rPr lang="ru-RU" sz="800" b="0" strike="noStrike" spc="423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страхования РФ 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по Оренбургской области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83" name="object 49"/>
          <p:cNvPicPr/>
          <p:nvPr/>
        </p:nvPicPr>
        <p:blipFill>
          <a:blip r:embed="rId8"/>
          <a:stretch/>
        </p:blipFill>
        <p:spPr>
          <a:xfrm>
            <a:off x="133920" y="771840"/>
            <a:ext cx="1037520" cy="947520"/>
          </a:xfrm>
          <a:prstGeom prst="rect">
            <a:avLst/>
          </a:prstGeom>
          <a:ln>
            <a:noFill/>
          </a:ln>
        </p:spPr>
      </p:pic>
      <p:sp>
        <p:nvSpPr>
          <p:cNvPr id="84" name="CustomShape 6"/>
          <p:cNvSpPr/>
          <p:nvPr/>
        </p:nvSpPr>
        <p:spPr>
          <a:xfrm>
            <a:off x="6140520" y="9593640"/>
            <a:ext cx="865080" cy="84888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5" name="CustomShape 7"/>
          <p:cNvSpPr/>
          <p:nvPr/>
        </p:nvSpPr>
        <p:spPr>
          <a:xfrm>
            <a:off x="6047640" y="8064000"/>
            <a:ext cx="805680" cy="80568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86" name="object 48"/>
          <p:cNvPicPr/>
          <p:nvPr/>
        </p:nvPicPr>
        <p:blipFill>
          <a:blip r:embed="rId9"/>
          <a:stretch/>
        </p:blipFill>
        <p:spPr>
          <a:xfrm>
            <a:off x="6162120" y="8141760"/>
            <a:ext cx="591840" cy="506880"/>
          </a:xfrm>
          <a:prstGeom prst="rect">
            <a:avLst/>
          </a:prstGeom>
          <a:ln>
            <a:noFill/>
          </a:ln>
        </p:spPr>
      </p:pic>
      <p:pic>
        <p:nvPicPr>
          <p:cNvPr id="87" name="Рисунок 7"/>
          <p:cNvPicPr/>
          <p:nvPr/>
        </p:nvPicPr>
        <p:blipFill>
          <a:blip r:embed="rId10"/>
          <a:stretch/>
        </p:blipFill>
        <p:spPr>
          <a:xfrm>
            <a:off x="6153120" y="9577080"/>
            <a:ext cx="852480" cy="852480"/>
          </a:xfrm>
          <a:prstGeom prst="rect">
            <a:avLst/>
          </a:prstGeom>
          <a:ln>
            <a:noFill/>
          </a:ln>
        </p:spPr>
      </p:pic>
      <p:graphicFrame>
        <p:nvGraphicFramePr>
          <p:cNvPr id="88" name="Table 8"/>
          <p:cNvGraphicFramePr/>
          <p:nvPr/>
        </p:nvGraphicFramePr>
        <p:xfrm>
          <a:off x="525960" y="1978560"/>
          <a:ext cx="6789600" cy="7177080"/>
        </p:xfrm>
        <a:graphic>
          <a:graphicData uri="http://schemas.openxmlformats.org/drawingml/2006/table">
            <a:tbl>
              <a:tblPr/>
              <a:tblGrid>
                <a:gridCol w="842400"/>
                <a:gridCol w="4809960"/>
                <a:gridCol w="1137240"/>
              </a:tblGrid>
              <a:tr h="588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strike="noStrike" spc="-1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Дата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Мероприятие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Время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начала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15822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01.04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1. Мероприятие, посвященное "Году единства народов России», в рамках акции «Сказки народов мира», на тему "Сказки Александра Роу" совместно с Центральной библиотекой г.Бугуруслана им.Ленина.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2. </a:t>
                      </a:r>
                      <a:r>
                        <a:rPr lang="ru-RU" sz="1600" b="0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Музыкально-юмористическая программа «Старые песни о главном с юмором»  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14:00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1104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07.04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3. Спортивный забег, посвященный Всемирному дню здоровья. При участии местного отделения «Движение первых» в г.Бугуруслане, председатель Абдурахманова С.И.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14:00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25056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08.04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4. </a:t>
                      </a:r>
                      <a:r>
                        <a:rPr lang="ru-RU" sz="1600" b="0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Лекция по повышению финансовой грамотности: «Ведение личного бюджета, планирование расходов, инфляция и защита сбережений» с руководителем НАНО офиса Альфа-Банка Уманской А.Н.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5. Викторина «Космический эрудит», ко Дню Космонавтики.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6. Индивидуальное консультирование по вопросам социального и пенсионного обеспечения. 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Руководитель КС Прокофьева Г.И.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14:00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4010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15.04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7. </a:t>
                      </a:r>
                      <a:r>
                        <a:rPr lang="ru-RU" sz="1600" b="0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«Чернобыль: горькая память и вечная боль» Встреча с супругой (вдовой) ликвидатора последствий аварии на ЧАЭС </a:t>
                      </a:r>
                      <a:r>
                        <a:rPr lang="ru-RU" sz="1600" b="0" strike="noStrike" spc="-1" dirty="0" err="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Семагиной</a:t>
                      </a: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 В.И.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8. Изготовление сухого душа от активистов центра в помощь бойцам СВО.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14:00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  <p:sp>
        <p:nvSpPr>
          <p:cNvPr id="89" name="CustomShape 9"/>
          <p:cNvSpPr/>
          <p:nvPr/>
        </p:nvSpPr>
        <p:spPr>
          <a:xfrm>
            <a:off x="1176840" y="559080"/>
            <a:ext cx="3980160" cy="1440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ЦЕНТР ОБЩЕНИЯ 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СТАРШЕГО ПОКОЛЕНИЯ 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«В КРУГУ ДРУЗЕЙ» 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в г.Бугуруслане и Бугурусланском районе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0" name="CustomShape 10"/>
          <p:cNvSpPr/>
          <p:nvPr/>
        </p:nvSpPr>
        <p:spPr>
          <a:xfrm>
            <a:off x="515930" y="9163260"/>
            <a:ext cx="5102640" cy="1630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/>
          <a:lstStyle/>
          <a:p>
            <a:pPr marL="12600">
              <a:lnSpc>
                <a:spcPct val="75000"/>
              </a:lnSpc>
            </a:pPr>
            <a:r>
              <a:rPr lang="ru-RU" sz="28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ПРИХОДИТЕ, МЫ</a:t>
            </a:r>
            <a:r>
              <a:rPr lang="ru-RU" sz="2800" b="1" strike="noStrike" spc="-49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28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ВАС</a:t>
            </a:r>
            <a:r>
              <a:rPr lang="ru-RU" sz="2800" b="1" strike="noStrike" spc="-49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28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ЖДЕМ!</a:t>
            </a:r>
            <a:endParaRPr lang="ru-RU" sz="2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Наши контакты: 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 dirty="0" err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Адрес:г</a:t>
            </a:r>
            <a:r>
              <a:rPr lang="ru-RU" sz="1300" b="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. Бугуруслан ул. Революционная д.5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Контактный номер: 8 (3532) 98 18 93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ФИО: Багрова Екатерина Михайловна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" name="object 33"/>
          <p:cNvPicPr/>
          <p:nvPr/>
        </p:nvPicPr>
        <p:blipFill>
          <a:blip r:embed="rId2"/>
          <a:stretch/>
        </p:blipFill>
        <p:spPr>
          <a:xfrm>
            <a:off x="3504960" y="108000"/>
            <a:ext cx="3937320" cy="1784160"/>
          </a:xfrm>
          <a:prstGeom prst="rect">
            <a:avLst/>
          </a:prstGeom>
          <a:ln>
            <a:noFill/>
          </a:ln>
        </p:spPr>
      </p:pic>
      <p:sp>
        <p:nvSpPr>
          <p:cNvPr id="92" name="CustomShape 1"/>
          <p:cNvSpPr/>
          <p:nvPr/>
        </p:nvSpPr>
        <p:spPr>
          <a:xfrm>
            <a:off x="111240" y="7000200"/>
            <a:ext cx="7331040" cy="357408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93" name="object 36"/>
          <p:cNvPicPr/>
          <p:nvPr/>
        </p:nvPicPr>
        <p:blipFill>
          <a:blip r:embed="rId3"/>
          <a:stretch/>
        </p:blipFill>
        <p:spPr>
          <a:xfrm>
            <a:off x="644400" y="8176320"/>
            <a:ext cx="93600" cy="123120"/>
          </a:xfrm>
          <a:prstGeom prst="rect">
            <a:avLst/>
          </a:prstGeom>
          <a:ln>
            <a:noFill/>
          </a:ln>
        </p:spPr>
      </p:pic>
      <p:sp>
        <p:nvSpPr>
          <p:cNvPr id="94" name="CustomShape 2"/>
          <p:cNvSpPr/>
          <p:nvPr/>
        </p:nvSpPr>
        <p:spPr>
          <a:xfrm>
            <a:off x="771480" y="8178120"/>
            <a:ext cx="84960" cy="119880"/>
          </a:xfrm>
          <a:custGeom>
            <a:avLst/>
            <a:gdLst/>
            <a:ahLst/>
            <a:cxnLst/>
            <a:rect l="l" t="t" r="r" b="b"/>
            <a:pathLst>
              <a:path w="94615" h="129540">
                <a:moveTo>
                  <a:pt x="94272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52" y="129540"/>
                </a:lnTo>
                <a:lnTo>
                  <a:pt x="23952" y="80010"/>
                </a:lnTo>
                <a:lnTo>
                  <a:pt x="86321" y="80010"/>
                </a:lnTo>
                <a:lnTo>
                  <a:pt x="86321" y="59690"/>
                </a:lnTo>
                <a:lnTo>
                  <a:pt x="23952" y="59690"/>
                </a:lnTo>
                <a:lnTo>
                  <a:pt x="23952" y="20320"/>
                </a:lnTo>
                <a:lnTo>
                  <a:pt x="94272" y="20320"/>
                </a:lnTo>
                <a:lnTo>
                  <a:pt x="9427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95" name="object 38"/>
          <p:cNvPicPr/>
          <p:nvPr/>
        </p:nvPicPr>
        <p:blipFill>
          <a:blip r:embed="rId4"/>
          <a:stretch/>
        </p:blipFill>
        <p:spPr>
          <a:xfrm>
            <a:off x="888840" y="8176320"/>
            <a:ext cx="282600" cy="123120"/>
          </a:xfrm>
          <a:prstGeom prst="rect">
            <a:avLst/>
          </a:prstGeom>
          <a:ln>
            <a:noFill/>
          </a:ln>
        </p:spPr>
      </p:pic>
      <p:pic>
        <p:nvPicPr>
          <p:cNvPr id="96" name="object 39"/>
          <p:cNvPicPr/>
          <p:nvPr/>
        </p:nvPicPr>
        <p:blipFill>
          <a:blip r:embed="rId5"/>
          <a:stretch/>
        </p:blipFill>
        <p:spPr>
          <a:xfrm>
            <a:off x="1201680" y="8176320"/>
            <a:ext cx="309600" cy="123120"/>
          </a:xfrm>
          <a:prstGeom prst="rect">
            <a:avLst/>
          </a:prstGeom>
          <a:ln>
            <a:noFill/>
          </a:ln>
        </p:spPr>
      </p:pic>
      <p:pic>
        <p:nvPicPr>
          <p:cNvPr id="97" name="object 40"/>
          <p:cNvPicPr/>
          <p:nvPr/>
        </p:nvPicPr>
        <p:blipFill>
          <a:blip r:embed="rId6"/>
          <a:stretch/>
        </p:blipFill>
        <p:spPr>
          <a:xfrm>
            <a:off x="1545480" y="8178120"/>
            <a:ext cx="100440" cy="119520"/>
          </a:xfrm>
          <a:prstGeom prst="rect">
            <a:avLst/>
          </a:prstGeom>
          <a:ln>
            <a:noFill/>
          </a:ln>
        </p:spPr>
      </p:pic>
      <p:pic>
        <p:nvPicPr>
          <p:cNvPr id="98" name="object 41"/>
          <p:cNvPicPr/>
          <p:nvPr/>
        </p:nvPicPr>
        <p:blipFill>
          <a:blip r:embed="rId7"/>
          <a:stretch/>
        </p:blipFill>
        <p:spPr>
          <a:xfrm>
            <a:off x="1679400" y="8178120"/>
            <a:ext cx="103320" cy="121320"/>
          </a:xfrm>
          <a:prstGeom prst="rect">
            <a:avLst/>
          </a:prstGeom>
          <a:ln>
            <a:noFill/>
          </a:ln>
        </p:spPr>
      </p:pic>
      <p:sp>
        <p:nvSpPr>
          <p:cNvPr id="99" name="CustomShape 3"/>
          <p:cNvSpPr/>
          <p:nvPr/>
        </p:nvSpPr>
        <p:spPr>
          <a:xfrm>
            <a:off x="4343400" y="316800"/>
            <a:ext cx="2786400" cy="1857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81360" rIns="0" bIns="0"/>
          <a:lstStyle/>
          <a:p>
            <a:pPr>
              <a:lnSpc>
                <a:spcPct val="100000"/>
              </a:lnSpc>
            </a:pPr>
            <a:r>
              <a:rPr lang="ru-RU" sz="27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МЕРОПРИЯТИЯ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27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НА АПРЕЛЬ 2026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0" name="CustomShape 4"/>
          <p:cNvSpPr/>
          <p:nvPr/>
        </p:nvSpPr>
        <p:spPr>
          <a:xfrm>
            <a:off x="3375360" y="7437600"/>
            <a:ext cx="3731400" cy="997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/>
          <a:lstStyle/>
          <a:p>
            <a:pPr marL="12600" indent="1948680">
              <a:lnSpc>
                <a:spcPct val="112000"/>
              </a:lnSpc>
            </a:pPr>
            <a:r>
              <a:rPr lang="ru-RU" sz="1600" b="1" strike="noStrike" spc="-1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Время работы: Понедельник – четверг 09:00 – 18:00 Пятница - 09:00 – 16:45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 indent="1948680">
              <a:lnSpc>
                <a:spcPct val="112000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1" name="CustomShape 5"/>
          <p:cNvSpPr/>
          <p:nvPr/>
        </p:nvSpPr>
        <p:spPr>
          <a:xfrm>
            <a:off x="6123240" y="8786520"/>
            <a:ext cx="983520" cy="753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/>
          <a:lstStyle/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423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пенсионного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и социального</a:t>
            </a:r>
            <a:r>
              <a:rPr lang="ru-RU" sz="800" b="0" strike="noStrike" spc="423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страхования РФ 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по Оренбургской области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02" name="object 49"/>
          <p:cNvPicPr/>
          <p:nvPr/>
        </p:nvPicPr>
        <p:blipFill>
          <a:blip r:embed="rId8"/>
          <a:stretch/>
        </p:blipFill>
        <p:spPr>
          <a:xfrm>
            <a:off x="172440" y="526320"/>
            <a:ext cx="1037520" cy="947520"/>
          </a:xfrm>
          <a:prstGeom prst="rect">
            <a:avLst/>
          </a:prstGeom>
          <a:ln>
            <a:noFill/>
          </a:ln>
        </p:spPr>
      </p:pic>
      <p:sp>
        <p:nvSpPr>
          <p:cNvPr id="103" name="CustomShape 6"/>
          <p:cNvSpPr/>
          <p:nvPr/>
        </p:nvSpPr>
        <p:spPr>
          <a:xfrm>
            <a:off x="6140520" y="9593640"/>
            <a:ext cx="865080" cy="84888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04" name="CustomShape 7"/>
          <p:cNvSpPr/>
          <p:nvPr/>
        </p:nvSpPr>
        <p:spPr>
          <a:xfrm>
            <a:off x="6047640" y="7937640"/>
            <a:ext cx="805680" cy="80568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05" name="object 48"/>
          <p:cNvPicPr/>
          <p:nvPr/>
        </p:nvPicPr>
        <p:blipFill>
          <a:blip r:embed="rId9"/>
          <a:stretch/>
        </p:blipFill>
        <p:spPr>
          <a:xfrm>
            <a:off x="6162120" y="8141760"/>
            <a:ext cx="591840" cy="506880"/>
          </a:xfrm>
          <a:prstGeom prst="rect">
            <a:avLst/>
          </a:prstGeom>
          <a:ln>
            <a:noFill/>
          </a:ln>
        </p:spPr>
      </p:pic>
      <p:pic>
        <p:nvPicPr>
          <p:cNvPr id="106" name="Рисунок 7"/>
          <p:cNvPicPr/>
          <p:nvPr/>
        </p:nvPicPr>
        <p:blipFill>
          <a:blip r:embed="rId10"/>
          <a:stretch/>
        </p:blipFill>
        <p:spPr>
          <a:xfrm>
            <a:off x="6153120" y="9577080"/>
            <a:ext cx="852480" cy="852480"/>
          </a:xfrm>
          <a:prstGeom prst="rect">
            <a:avLst/>
          </a:prstGeom>
          <a:ln>
            <a:noFill/>
          </a:ln>
        </p:spPr>
      </p:pic>
      <p:graphicFrame>
        <p:nvGraphicFramePr>
          <p:cNvPr id="107" name="Table 8"/>
          <p:cNvGraphicFramePr/>
          <p:nvPr/>
        </p:nvGraphicFramePr>
        <p:xfrm>
          <a:off x="432000" y="1887480"/>
          <a:ext cx="6785640" cy="5188680"/>
        </p:xfrm>
        <a:graphic>
          <a:graphicData uri="http://schemas.openxmlformats.org/drawingml/2006/table">
            <a:tbl>
              <a:tblPr/>
              <a:tblGrid>
                <a:gridCol w="842040"/>
                <a:gridCol w="4793760"/>
                <a:gridCol w="1150200"/>
              </a:tblGrid>
              <a:tr h="7696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Дата 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Мероприятие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Время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начала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15710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16.04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9. Онлайн лекция РГО «ЗНАНИЕ» «Эхо Чернобыля. Подвиг ликвидаторов»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с 10:00 до 11:30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15710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22.04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10. Физкультурно-оздоровительное мероприятие «Гимнастика для мышц шеи по методу доктора Ю.А. Шишонина»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11. </a:t>
                      </a: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Изготовление сухого душа от активистов центра в помощь бойцам СВО. 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 </a:t>
                      </a: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14:00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12769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29.04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12. Мероприятие, посвященное Году Единства народов России на  тему «</a:t>
                      </a: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Microsoft YaHei"/>
                        </a:rPr>
                        <a:t>День коренных малочисленных народов России». История, традиции, интересные факты.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14:00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  <p:sp>
        <p:nvSpPr>
          <p:cNvPr id="108" name="CustomShape 9"/>
          <p:cNvSpPr/>
          <p:nvPr/>
        </p:nvSpPr>
        <p:spPr>
          <a:xfrm>
            <a:off x="1216800" y="452160"/>
            <a:ext cx="3980160" cy="1440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ЦЕНТР ОБЩЕНИЯ 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СТАРШЕГО ПОКОЛЕНИЯ 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«В КРУГУ ДРУЗЕЙ» 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в г.Бугуруслане и Бугурусланском районе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9" name="CustomShape 10"/>
          <p:cNvSpPr/>
          <p:nvPr/>
        </p:nvSpPr>
        <p:spPr>
          <a:xfrm>
            <a:off x="547920" y="8400240"/>
            <a:ext cx="5102640" cy="204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/>
          <a:lstStyle/>
          <a:p>
            <a:pPr marL="12600">
              <a:lnSpc>
                <a:spcPct val="75000"/>
              </a:lnSpc>
            </a:pPr>
            <a:r>
              <a:rPr lang="ru-RU" sz="44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ПРИХОДИТЕ, МЫ</a:t>
            </a:r>
            <a:r>
              <a:rPr lang="ru-RU" sz="4400" b="1" strike="noStrike" spc="-49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ВАС</a:t>
            </a:r>
            <a:r>
              <a:rPr lang="ru-RU" sz="4400" b="1" strike="noStrike" spc="-49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ЖДЕМ!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Наши контакты: 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Адрес:г. Бугуруслан ул. Революционная д.5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Контактный номер: 8 (3532) 98 18 93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ФИО: Багрова Екатерина Михайловна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373</TotalTime>
  <Words>407</Words>
  <Application>Microsoft Office PowerPoint</Application>
  <PresentationFormat>Произвольный</PresentationFormat>
  <Paragraphs>65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</vt:i4>
      </vt:variant>
    </vt:vector>
  </HeadingPairs>
  <TitlesOfParts>
    <vt:vector size="11" baseType="lpstr">
      <vt:lpstr>Microsoft YaHei</vt:lpstr>
      <vt:lpstr>Arial</vt:lpstr>
      <vt:lpstr>Calibri</vt:lpstr>
      <vt:lpstr>DejaVu Sans</vt:lpstr>
      <vt:lpstr>Symbol</vt:lpstr>
      <vt:lpstr>Times New Roman</vt:lpstr>
      <vt:lpstr>Wingdings</vt:lpstr>
      <vt:lpstr>Office Theme</vt:lpstr>
      <vt:lpstr>Office Theme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subject/>
  <dc:creator>Пользователь</dc:creator>
  <dc:description/>
  <cp:lastModifiedBy>Голубева Татьяна Сергеевна</cp:lastModifiedBy>
  <cp:revision>76</cp:revision>
  <cp:lastPrinted>2025-12-05T14:47:26Z</cp:lastPrinted>
  <dcterms:created xsi:type="dcterms:W3CDTF">2025-11-06T11:20:25Z</dcterms:created>
  <dcterms:modified xsi:type="dcterms:W3CDTF">2026-03-25T08:48:04Z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Created">
    <vt:filetime>2025-11-06T00:00:00Z</vt:filetime>
  </property>
  <property fmtid="{D5CDD505-2E9C-101B-9397-08002B2CF9AE}" pid="4" name="Creator">
    <vt:lpwstr>Adobe InDesign 18.4 (Windows)</vt:lpwstr>
  </property>
  <property fmtid="{D5CDD505-2E9C-101B-9397-08002B2CF9AE}" pid="5" name="HiddenSlides">
    <vt:i4>0</vt:i4>
  </property>
  <property fmtid="{D5CDD505-2E9C-101B-9397-08002B2CF9AE}" pid="6" name="HyperlinksChanged">
    <vt:bool>false</vt:bool>
  </property>
  <property fmtid="{D5CDD505-2E9C-101B-9397-08002B2CF9AE}" pid="7" name="LastSaved">
    <vt:filetime>2025-11-06T00:00:00Z</vt:filetime>
  </property>
  <property fmtid="{D5CDD505-2E9C-101B-9397-08002B2CF9AE}" pid="8" name="LinksUpToDate">
    <vt:bool>false</vt:bool>
  </property>
  <property fmtid="{D5CDD505-2E9C-101B-9397-08002B2CF9AE}" pid="9" name="MMClips">
    <vt:i4>0</vt:i4>
  </property>
  <property fmtid="{D5CDD505-2E9C-101B-9397-08002B2CF9AE}" pid="10" name="Notes">
    <vt:i4>0</vt:i4>
  </property>
  <property fmtid="{D5CDD505-2E9C-101B-9397-08002B2CF9AE}" pid="11" name="PresentationFormat">
    <vt:lpwstr>Произвольный</vt:lpwstr>
  </property>
  <property fmtid="{D5CDD505-2E9C-101B-9397-08002B2CF9AE}" pid="12" name="Producer">
    <vt:lpwstr>Adobe PDF Library 17.0</vt:lpwstr>
  </property>
  <property fmtid="{D5CDD505-2E9C-101B-9397-08002B2CF9AE}" pid="13" name="ScaleCrop">
    <vt:bool>false</vt:bool>
  </property>
  <property fmtid="{D5CDD505-2E9C-101B-9397-08002B2CF9AE}" pid="14" name="ShareDoc">
    <vt:bool>false</vt:bool>
  </property>
  <property fmtid="{D5CDD505-2E9C-101B-9397-08002B2CF9AE}" pid="15" name="Slides">
    <vt:i4>2</vt:i4>
  </property>
</Properties>
</file>