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1" r:id="rId2"/>
  </p:sldMasterIdLst>
  <p:sldIdLst>
    <p:sldId id="256" r:id="rId3"/>
    <p:sldId id="257" r:id="rId4"/>
  </p:sldIdLst>
  <p:sldSz cx="7556500" cy="10693400"/>
  <p:notesSz cx="7559675" cy="106918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3216" y="156"/>
      </p:cViewPr>
      <p:guideLst>
        <p:guide orient="horz" pos="3368"/>
        <p:guide pos="23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6800400" cy="29581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377640" y="5741640"/>
            <a:ext cx="6800400" cy="29581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 type="body"/>
          </p:nvPr>
        </p:nvSpPr>
        <p:spPr>
          <a:xfrm>
            <a:off x="3862440" y="5741640"/>
            <a:ext cx="3318480" cy="29581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 type="body"/>
          </p:nvPr>
        </p:nvSpPr>
        <p:spPr>
          <a:xfrm>
            <a:off x="377640" y="5741640"/>
            <a:ext cx="3318480" cy="29581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 type="body"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34" name="Рисунок 33"/>
          <p:cNvPicPr/>
          <p:nvPr/>
        </p:nvPicPr>
        <p:blipFill>
          <a:blip r:embed="rId2"/>
          <a:stretch/>
        </p:blipFill>
        <p:spPr>
          <a:xfrm>
            <a:off x="377640" y="2889720"/>
            <a:ext cx="6800400" cy="5425560"/>
          </a:xfrm>
          <a:prstGeom prst="rect">
            <a:avLst/>
          </a:prstGeom>
          <a:ln>
            <a:noFill/>
          </a:ln>
        </p:spPr>
      </p:pic>
      <p:pic>
        <p:nvPicPr>
          <p:cNvPr id="35" name="Рисунок 34"/>
          <p:cNvPicPr/>
          <p:nvPr/>
        </p:nvPicPr>
        <p:blipFill>
          <a:blip r:embed="rId2"/>
          <a:stretch/>
        </p:blipFill>
        <p:spPr>
          <a:xfrm>
            <a:off x="377640" y="2889720"/>
            <a:ext cx="6800400" cy="542556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9" name="PlaceHolder 2"/>
          <p:cNvSpPr>
            <a:spLocks noGrp="1"/>
          </p:cNvSpPr>
          <p:nvPr>
            <p:ph type="subTitle"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1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3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3318480" cy="62017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4" name="PlaceHolder 3"/>
          <p:cNvSpPr>
            <a:spLocks noGrp="1"/>
          </p:cNvSpPr>
          <p:nvPr>
            <p:ph type="body"/>
          </p:nvPr>
        </p:nvSpPr>
        <p:spPr>
          <a:xfrm>
            <a:off x="3862440" y="2502000"/>
            <a:ext cx="3318480" cy="62017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subTitle"/>
          </p:nvPr>
        </p:nvSpPr>
        <p:spPr>
          <a:xfrm>
            <a:off x="377640" y="426600"/>
            <a:ext cx="6800400" cy="82767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8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9" name="PlaceHolder 3"/>
          <p:cNvSpPr>
            <a:spLocks noGrp="1"/>
          </p:cNvSpPr>
          <p:nvPr>
            <p:ph type="body"/>
          </p:nvPr>
        </p:nvSpPr>
        <p:spPr>
          <a:xfrm>
            <a:off x="377640" y="5741640"/>
            <a:ext cx="3318480" cy="29581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0" name="PlaceHolder 4"/>
          <p:cNvSpPr>
            <a:spLocks noGrp="1"/>
          </p:cNvSpPr>
          <p:nvPr>
            <p:ph type="body"/>
          </p:nvPr>
        </p:nvSpPr>
        <p:spPr>
          <a:xfrm>
            <a:off x="3862440" y="2502000"/>
            <a:ext cx="3318480" cy="62017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2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3318480" cy="62017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3" name="PlaceHolder 3"/>
          <p:cNvSpPr>
            <a:spLocks noGrp="1"/>
          </p:cNvSpPr>
          <p:nvPr>
            <p:ph type="body"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4" name="PlaceHolder 4"/>
          <p:cNvSpPr>
            <a:spLocks noGrp="1"/>
          </p:cNvSpPr>
          <p:nvPr>
            <p:ph type="body"/>
          </p:nvPr>
        </p:nvSpPr>
        <p:spPr>
          <a:xfrm>
            <a:off x="3862440" y="5741640"/>
            <a:ext cx="3318480" cy="29581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6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7" name="PlaceHolder 3"/>
          <p:cNvSpPr>
            <a:spLocks noGrp="1"/>
          </p:cNvSpPr>
          <p:nvPr>
            <p:ph type="body"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8" name="PlaceHolder 4"/>
          <p:cNvSpPr>
            <a:spLocks noGrp="1"/>
          </p:cNvSpPr>
          <p:nvPr>
            <p:ph type="body"/>
          </p:nvPr>
        </p:nvSpPr>
        <p:spPr>
          <a:xfrm>
            <a:off x="377640" y="5741640"/>
            <a:ext cx="6800400" cy="29581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0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6800400" cy="29581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1" name="PlaceHolder 3"/>
          <p:cNvSpPr>
            <a:spLocks noGrp="1"/>
          </p:cNvSpPr>
          <p:nvPr>
            <p:ph type="body"/>
          </p:nvPr>
        </p:nvSpPr>
        <p:spPr>
          <a:xfrm>
            <a:off x="377640" y="5741640"/>
            <a:ext cx="6800400" cy="29581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3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4" name="PlaceHolder 3"/>
          <p:cNvSpPr>
            <a:spLocks noGrp="1"/>
          </p:cNvSpPr>
          <p:nvPr>
            <p:ph type="body"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5" name="PlaceHolder 4"/>
          <p:cNvSpPr>
            <a:spLocks noGrp="1"/>
          </p:cNvSpPr>
          <p:nvPr>
            <p:ph type="body"/>
          </p:nvPr>
        </p:nvSpPr>
        <p:spPr>
          <a:xfrm>
            <a:off x="3862440" y="5741640"/>
            <a:ext cx="3318480" cy="29581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6" name="PlaceHolder 5"/>
          <p:cNvSpPr>
            <a:spLocks noGrp="1"/>
          </p:cNvSpPr>
          <p:nvPr>
            <p:ph type="body"/>
          </p:nvPr>
        </p:nvSpPr>
        <p:spPr>
          <a:xfrm>
            <a:off x="377640" y="5741640"/>
            <a:ext cx="3318480" cy="29581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8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9" name="PlaceHolder 3"/>
          <p:cNvSpPr>
            <a:spLocks noGrp="1"/>
          </p:cNvSpPr>
          <p:nvPr>
            <p:ph type="body"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70" name="Рисунок 69"/>
          <p:cNvPicPr/>
          <p:nvPr/>
        </p:nvPicPr>
        <p:blipFill>
          <a:blip r:embed="rId2"/>
          <a:stretch/>
        </p:blipFill>
        <p:spPr>
          <a:xfrm>
            <a:off x="377640" y="2889720"/>
            <a:ext cx="6800400" cy="5425560"/>
          </a:xfrm>
          <a:prstGeom prst="rect">
            <a:avLst/>
          </a:prstGeom>
          <a:ln>
            <a:noFill/>
          </a:ln>
        </p:spPr>
      </p:pic>
      <p:pic>
        <p:nvPicPr>
          <p:cNvPr id="71" name="Рисунок 70"/>
          <p:cNvPicPr/>
          <p:nvPr/>
        </p:nvPicPr>
        <p:blipFill>
          <a:blip r:embed="rId2"/>
          <a:stretch/>
        </p:blipFill>
        <p:spPr>
          <a:xfrm>
            <a:off x="377640" y="2889720"/>
            <a:ext cx="6800400" cy="542556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3318480" cy="62017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body"/>
          </p:nvPr>
        </p:nvSpPr>
        <p:spPr>
          <a:xfrm>
            <a:off x="3862440" y="2502000"/>
            <a:ext cx="3318480" cy="62017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377640" y="426600"/>
            <a:ext cx="6800400" cy="82767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 type="body"/>
          </p:nvPr>
        </p:nvSpPr>
        <p:spPr>
          <a:xfrm>
            <a:off x="377640" y="5741640"/>
            <a:ext cx="3318480" cy="29581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 type="body"/>
          </p:nvPr>
        </p:nvSpPr>
        <p:spPr>
          <a:xfrm>
            <a:off x="3862440" y="2502000"/>
            <a:ext cx="3318480" cy="62017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3318480" cy="62017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body"/>
          </p:nvPr>
        </p:nvSpPr>
        <p:spPr>
          <a:xfrm>
            <a:off x="3862440" y="5741640"/>
            <a:ext cx="3318480" cy="29581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377640" y="5741640"/>
            <a:ext cx="6800400" cy="29581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</p:spPr>
        <p:txBody>
          <a:bodyPr lIns="0" tIns="0" rIns="0" bIns="0" anchor="ctr"/>
          <a:lstStyle/>
          <a:p>
            <a:r>
              <a:rPr lang="ru-RU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Для правки текста заголовка щёлкните мышью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</p:spPr>
        <p:txBody>
          <a:bodyPr lIns="0" tIns="0" rIns="0" bIns="0"/>
          <a:lstStyle/>
          <a:p>
            <a:pPr marL="432000" indent="-324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Второй уровень структуры</a:t>
            </a:r>
          </a:p>
          <a:p>
            <a:pPr marL="1296000" lvl="2" indent="-288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Третий уровень структуры</a:t>
            </a:r>
          </a:p>
          <a:p>
            <a:pPr marL="1728000" lvl="3" indent="-216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Четвёртый уровень структуры</a:t>
            </a:r>
          </a:p>
          <a:p>
            <a:pPr marL="2160000" lvl="4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Пятый уровень структуры</a:t>
            </a:r>
          </a:p>
          <a:p>
            <a:pPr marL="2592000" lvl="5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Шестой уровень структуры</a:t>
            </a:r>
          </a:p>
          <a:p>
            <a:pPr marL="3024000" lvl="6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Седьмой уровень структуры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/>
    <p:bodyStyle/>
    <p:otherStyle/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</p:spPr>
        <p:txBody>
          <a:bodyPr lIns="0" tIns="0" rIns="0" bIns="0" anchor="ctr"/>
          <a:lstStyle/>
          <a:p>
            <a:r>
              <a:rPr lang="ru-RU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Для правки текста заголовка щёлкните мышью</a:t>
            </a:r>
          </a:p>
        </p:txBody>
      </p:sp>
      <p:sp>
        <p:nvSpPr>
          <p:cNvPr id="37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</p:spPr>
        <p:txBody>
          <a:bodyPr lIns="0" tIns="0" rIns="0" bIns="0"/>
          <a:lstStyle/>
          <a:p>
            <a:pPr marL="432000" indent="-324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Второй уровень структуры</a:t>
            </a:r>
          </a:p>
          <a:p>
            <a:pPr marL="1296000" lvl="2" indent="-288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Третий уровень структуры</a:t>
            </a:r>
          </a:p>
          <a:p>
            <a:pPr marL="1728000" lvl="3" indent="-216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Четвёртый уровень структуры</a:t>
            </a:r>
          </a:p>
          <a:p>
            <a:pPr marL="2160000" lvl="4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Пятый уровень структуры</a:t>
            </a:r>
          </a:p>
          <a:p>
            <a:pPr marL="2592000" lvl="5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Шестой уровень структуры</a:t>
            </a:r>
          </a:p>
          <a:p>
            <a:pPr marL="3024000" lvl="6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Седьмой уровень структуры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10" Type="http://schemas.openxmlformats.org/officeDocument/2006/relationships/image" Target="../media/image10.png"/><Relationship Id="rId4" Type="http://schemas.openxmlformats.org/officeDocument/2006/relationships/image" Target="../media/image4.png"/><Relationship Id="rId9" Type="http://schemas.openxmlformats.org/officeDocument/2006/relationships/image" Target="../media/image9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10" Type="http://schemas.openxmlformats.org/officeDocument/2006/relationships/image" Target="../media/image10.png"/><Relationship Id="rId4" Type="http://schemas.openxmlformats.org/officeDocument/2006/relationships/image" Target="../media/image4.png"/><Relationship Id="rId9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2" name="object 33"/>
          <p:cNvPicPr/>
          <p:nvPr/>
        </p:nvPicPr>
        <p:blipFill>
          <a:blip r:embed="rId2"/>
          <a:stretch/>
        </p:blipFill>
        <p:spPr>
          <a:xfrm>
            <a:off x="3504960" y="108000"/>
            <a:ext cx="3939480" cy="1786320"/>
          </a:xfrm>
          <a:prstGeom prst="rect">
            <a:avLst/>
          </a:prstGeom>
          <a:ln>
            <a:noFill/>
          </a:ln>
        </p:spPr>
      </p:pic>
      <p:sp>
        <p:nvSpPr>
          <p:cNvPr id="73" name="CustomShape 1"/>
          <p:cNvSpPr/>
          <p:nvPr/>
        </p:nvSpPr>
        <p:spPr>
          <a:xfrm>
            <a:off x="111240" y="7000200"/>
            <a:ext cx="7333200" cy="35762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pic>
        <p:nvPicPr>
          <p:cNvPr id="74" name="object 36"/>
          <p:cNvPicPr/>
          <p:nvPr/>
        </p:nvPicPr>
        <p:blipFill>
          <a:blip r:embed="rId3"/>
          <a:stretch/>
        </p:blipFill>
        <p:spPr>
          <a:xfrm>
            <a:off x="644400" y="8176320"/>
            <a:ext cx="95760" cy="125280"/>
          </a:xfrm>
          <a:prstGeom prst="rect">
            <a:avLst/>
          </a:prstGeom>
          <a:ln>
            <a:noFill/>
          </a:ln>
        </p:spPr>
      </p:pic>
      <p:sp>
        <p:nvSpPr>
          <p:cNvPr id="75" name="CustomShape 2"/>
          <p:cNvSpPr/>
          <p:nvPr/>
        </p:nvSpPr>
        <p:spPr>
          <a:xfrm>
            <a:off x="771480" y="8178120"/>
            <a:ext cx="87120" cy="122040"/>
          </a:xfrm>
          <a:custGeom>
            <a:avLst/>
            <a:gdLst/>
            <a:ahLst/>
            <a:cxnLst/>
            <a:rect l="l" t="t" r="r" b="b"/>
            <a:pathLst>
              <a:path w="94615" h="129540">
                <a:moveTo>
                  <a:pt x="94272" y="0"/>
                </a:moveTo>
                <a:lnTo>
                  <a:pt x="0" y="0"/>
                </a:lnTo>
                <a:lnTo>
                  <a:pt x="0" y="20320"/>
                </a:lnTo>
                <a:lnTo>
                  <a:pt x="0" y="59690"/>
                </a:lnTo>
                <a:lnTo>
                  <a:pt x="0" y="80010"/>
                </a:lnTo>
                <a:lnTo>
                  <a:pt x="0" y="129540"/>
                </a:lnTo>
                <a:lnTo>
                  <a:pt x="23952" y="129540"/>
                </a:lnTo>
                <a:lnTo>
                  <a:pt x="23952" y="80010"/>
                </a:lnTo>
                <a:lnTo>
                  <a:pt x="86321" y="80010"/>
                </a:lnTo>
                <a:lnTo>
                  <a:pt x="86321" y="59690"/>
                </a:lnTo>
                <a:lnTo>
                  <a:pt x="23952" y="59690"/>
                </a:lnTo>
                <a:lnTo>
                  <a:pt x="23952" y="20320"/>
                </a:lnTo>
                <a:lnTo>
                  <a:pt x="94272" y="20320"/>
                </a:lnTo>
                <a:lnTo>
                  <a:pt x="94272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pic>
        <p:nvPicPr>
          <p:cNvPr id="76" name="object 38"/>
          <p:cNvPicPr/>
          <p:nvPr/>
        </p:nvPicPr>
        <p:blipFill>
          <a:blip r:embed="rId4"/>
          <a:stretch/>
        </p:blipFill>
        <p:spPr>
          <a:xfrm>
            <a:off x="888840" y="8176320"/>
            <a:ext cx="284760" cy="125280"/>
          </a:xfrm>
          <a:prstGeom prst="rect">
            <a:avLst/>
          </a:prstGeom>
          <a:ln>
            <a:noFill/>
          </a:ln>
        </p:spPr>
      </p:pic>
      <p:pic>
        <p:nvPicPr>
          <p:cNvPr id="77" name="object 39"/>
          <p:cNvPicPr/>
          <p:nvPr/>
        </p:nvPicPr>
        <p:blipFill>
          <a:blip r:embed="rId5"/>
          <a:stretch/>
        </p:blipFill>
        <p:spPr>
          <a:xfrm>
            <a:off x="1201680" y="8176320"/>
            <a:ext cx="311760" cy="125280"/>
          </a:xfrm>
          <a:prstGeom prst="rect">
            <a:avLst/>
          </a:prstGeom>
          <a:ln>
            <a:noFill/>
          </a:ln>
        </p:spPr>
      </p:pic>
      <p:pic>
        <p:nvPicPr>
          <p:cNvPr id="78" name="object 40"/>
          <p:cNvPicPr/>
          <p:nvPr/>
        </p:nvPicPr>
        <p:blipFill>
          <a:blip r:embed="rId6"/>
          <a:stretch/>
        </p:blipFill>
        <p:spPr>
          <a:xfrm>
            <a:off x="1545480" y="8178120"/>
            <a:ext cx="102600" cy="121680"/>
          </a:xfrm>
          <a:prstGeom prst="rect">
            <a:avLst/>
          </a:prstGeom>
          <a:ln>
            <a:noFill/>
          </a:ln>
        </p:spPr>
      </p:pic>
      <p:pic>
        <p:nvPicPr>
          <p:cNvPr id="79" name="object 41"/>
          <p:cNvPicPr/>
          <p:nvPr/>
        </p:nvPicPr>
        <p:blipFill>
          <a:blip r:embed="rId7"/>
          <a:stretch/>
        </p:blipFill>
        <p:spPr>
          <a:xfrm>
            <a:off x="1679400" y="8178120"/>
            <a:ext cx="105480" cy="123480"/>
          </a:xfrm>
          <a:prstGeom prst="rect">
            <a:avLst/>
          </a:prstGeom>
          <a:ln>
            <a:noFill/>
          </a:ln>
        </p:spPr>
      </p:pic>
      <p:sp>
        <p:nvSpPr>
          <p:cNvPr id="80" name="CustomShape 3"/>
          <p:cNvSpPr/>
          <p:nvPr/>
        </p:nvSpPr>
        <p:spPr>
          <a:xfrm>
            <a:off x="4343400" y="316800"/>
            <a:ext cx="2788560" cy="18597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81360" rIns="0" bIns="0"/>
          <a:lstStyle/>
          <a:p>
            <a:pPr>
              <a:lnSpc>
                <a:spcPct val="100000"/>
              </a:lnSpc>
            </a:pPr>
            <a:r>
              <a:rPr lang="ru-RU" sz="2700" b="1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МЕРОПРИЯТИЯ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ru-RU" sz="2700" b="1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НА МАРТ 2026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1" name="CustomShape 4"/>
          <p:cNvSpPr/>
          <p:nvPr/>
        </p:nvSpPr>
        <p:spPr>
          <a:xfrm>
            <a:off x="3323200" y="7689780"/>
            <a:ext cx="3733560" cy="12236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2600" rIns="0" bIns="0"/>
          <a:lstStyle/>
          <a:p>
            <a:pPr marL="12600" indent="1948680">
              <a:lnSpc>
                <a:spcPct val="112000"/>
              </a:lnSpc>
            </a:pPr>
            <a:r>
              <a:rPr lang="ru-RU" sz="1600" b="1" strike="noStrike" spc="-1" dirty="0"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Время</a:t>
            </a:r>
            <a:r>
              <a:rPr lang="ru-RU" sz="1600" b="1" strike="noStrike" spc="-7" dirty="0"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ru-RU" sz="1600" b="1" strike="noStrike" spc="-1" dirty="0"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работы: Понедельник – четверг 09:00 – 18:00 Пятница - 09:00 – 16:45</a:t>
            </a:r>
            <a:endParaRPr lang="ru-RU" sz="1800" b="0" strike="noStrike" spc="-1" dirty="0"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2600" indent="1948680">
              <a:lnSpc>
                <a:spcPct val="112000"/>
              </a:lnSpc>
            </a:pPr>
            <a:endParaRPr lang="ru-RU" sz="1800" b="0" strike="noStrike" spc="-1" dirty="0"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2" name="CustomShape 5"/>
          <p:cNvSpPr/>
          <p:nvPr/>
        </p:nvSpPr>
        <p:spPr>
          <a:xfrm>
            <a:off x="6123240" y="8786520"/>
            <a:ext cx="985680" cy="7556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33120" rIns="0" bIns="0"/>
          <a:lstStyle/>
          <a:p>
            <a:pPr marL="12600">
              <a:lnSpc>
                <a:spcPts val="0"/>
              </a:lnSpc>
            </a:pPr>
            <a:r>
              <a:rPr lang="ru-RU" sz="8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Отделение Фонда</a:t>
            </a:r>
            <a:r>
              <a:rPr lang="ru-RU" sz="800" b="0" strike="noStrike" spc="44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ru-RU" sz="8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пенсионного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2600">
              <a:lnSpc>
                <a:spcPts val="0"/>
              </a:lnSpc>
            </a:pPr>
            <a:r>
              <a:rPr lang="ru-RU" sz="8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и социального</a:t>
            </a:r>
            <a:r>
              <a:rPr lang="ru-RU" sz="800" b="0" strike="noStrike" spc="44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ru-RU" sz="8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страхования РФ 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2600">
              <a:lnSpc>
                <a:spcPts val="0"/>
              </a:lnSpc>
            </a:pPr>
            <a:r>
              <a:rPr lang="ru-RU" sz="8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по Оренбургской области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83" name="object 49"/>
          <p:cNvPicPr/>
          <p:nvPr/>
        </p:nvPicPr>
        <p:blipFill>
          <a:blip r:embed="rId8"/>
          <a:stretch/>
        </p:blipFill>
        <p:spPr>
          <a:xfrm>
            <a:off x="172440" y="526320"/>
            <a:ext cx="1039680" cy="949680"/>
          </a:xfrm>
          <a:prstGeom prst="rect">
            <a:avLst/>
          </a:prstGeom>
          <a:ln>
            <a:noFill/>
          </a:ln>
        </p:spPr>
      </p:pic>
      <p:sp>
        <p:nvSpPr>
          <p:cNvPr id="84" name="CustomShape 6"/>
          <p:cNvSpPr/>
          <p:nvPr/>
        </p:nvSpPr>
        <p:spPr>
          <a:xfrm>
            <a:off x="6140520" y="9593640"/>
            <a:ext cx="867240" cy="851040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85" name="CustomShape 7"/>
          <p:cNvSpPr/>
          <p:nvPr/>
        </p:nvSpPr>
        <p:spPr>
          <a:xfrm>
            <a:off x="6047640" y="8064000"/>
            <a:ext cx="807840" cy="80784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pic>
        <p:nvPicPr>
          <p:cNvPr id="86" name="object 48"/>
          <p:cNvPicPr/>
          <p:nvPr/>
        </p:nvPicPr>
        <p:blipFill>
          <a:blip r:embed="rId9"/>
          <a:stretch/>
        </p:blipFill>
        <p:spPr>
          <a:xfrm>
            <a:off x="6162120" y="8141760"/>
            <a:ext cx="594000" cy="509040"/>
          </a:xfrm>
          <a:prstGeom prst="rect">
            <a:avLst/>
          </a:prstGeom>
          <a:ln>
            <a:noFill/>
          </a:ln>
        </p:spPr>
      </p:pic>
      <p:pic>
        <p:nvPicPr>
          <p:cNvPr id="87" name="Рисунок 7"/>
          <p:cNvPicPr/>
          <p:nvPr/>
        </p:nvPicPr>
        <p:blipFill>
          <a:blip r:embed="rId10"/>
          <a:stretch/>
        </p:blipFill>
        <p:spPr>
          <a:xfrm>
            <a:off x="6153120" y="9577080"/>
            <a:ext cx="854640" cy="854640"/>
          </a:xfrm>
          <a:prstGeom prst="rect">
            <a:avLst/>
          </a:prstGeom>
          <a:ln>
            <a:noFill/>
          </a:ln>
        </p:spPr>
      </p:pic>
      <p:graphicFrame>
        <p:nvGraphicFramePr>
          <p:cNvPr id="88" name="Table 8"/>
          <p:cNvGraphicFramePr/>
          <p:nvPr>
            <p:extLst>
              <p:ext uri="{D42A27DB-BD31-4B8C-83A1-F6EECF244321}">
                <p14:modId xmlns:p14="http://schemas.microsoft.com/office/powerpoint/2010/main" val="2148262310"/>
              </p:ext>
            </p:extLst>
          </p:nvPr>
        </p:nvGraphicFramePr>
        <p:xfrm>
          <a:off x="547920" y="1870940"/>
          <a:ext cx="6789600" cy="6145920"/>
        </p:xfrm>
        <a:graphic>
          <a:graphicData uri="http://schemas.openxmlformats.org/drawingml/2006/table">
            <a:tbl>
              <a:tblPr/>
              <a:tblGrid>
                <a:gridCol w="842400"/>
                <a:gridCol w="4809960"/>
                <a:gridCol w="1137240"/>
              </a:tblGrid>
              <a:tr h="6498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 dirty="0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DejaVu Sans"/>
                        </a:rPr>
                        <a:t>Дата 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DejaVu Sans"/>
                        </a:rPr>
                        <a:t>Мероприятие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DejaVu Sans"/>
                        </a:rPr>
                        <a:t>Время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DejaVu Sans"/>
                        </a:rPr>
                        <a:t>начала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</a:tr>
              <a:tr h="12078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DejaVu Sans"/>
                        </a:rPr>
                        <a:t>04.03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 dirty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Times New Roman"/>
                        </a:rPr>
                        <a:t>1. Лекция работника Сбербанка </a:t>
                      </a:r>
                      <a:r>
                        <a:rPr lang="ru-RU" sz="1800" b="0" strike="noStrike" spc="-1" dirty="0" err="1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Times New Roman"/>
                        </a:rPr>
                        <a:t>Турковой</a:t>
                      </a:r>
                      <a:r>
                        <a:rPr lang="ru-RU" sz="1800" b="0" strike="noStrike" spc="-1" dirty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Times New Roman"/>
                        </a:rPr>
                        <a:t> О.А.  по теме  «Финансовая грамотность» 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  <a:p>
                      <a:pPr marL="0" marR="0" indent="0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trike="noStrike" spc="-1" dirty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DejaVu Sans"/>
                        </a:rPr>
                        <a:t>2. </a:t>
                      </a:r>
                      <a:r>
                        <a:rPr lang="ru-RU" sz="1800" b="0" strike="noStrike" spc="-1" dirty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Times New Roman"/>
                        </a:rPr>
                        <a:t>«Для Вас, прекрасные дамы..» Международный женский день, праздничный </a:t>
                      </a: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Times New Roman"/>
                        </a:rPr>
                        <a:t>концерт</a:t>
                      </a:r>
                      <a:r>
                        <a:rPr lang="ru-RU" sz="1800" b="0" strike="noStrike" spc="-1" baseline="0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Times New Roman"/>
                        </a:rPr>
                        <a:t> </a:t>
                      </a: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Times New Roman"/>
                        </a:rPr>
                        <a:t>с </a:t>
                      </a:r>
                      <a:r>
                        <a:rPr lang="ru-RU" sz="1800" b="0" strike="noStrike" spc="-1" dirty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Times New Roman"/>
                        </a:rPr>
                        <a:t>участием представителя партии «Единая Россия» </a:t>
                      </a:r>
                      <a:r>
                        <a:rPr lang="ru-RU" sz="1800" b="0" strike="noStrike" spc="-1" dirty="0" err="1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Times New Roman"/>
                        </a:rPr>
                        <a:t>Гармаза</a:t>
                      </a:r>
                      <a:r>
                        <a:rPr lang="ru-RU" sz="1800" b="0" strike="noStrike" spc="-1" dirty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Times New Roman"/>
                        </a:rPr>
                        <a:t> И.В. </a:t>
                      </a:r>
                      <a:r>
                        <a:rPr lang="ru-RU" sz="1800" b="0" strike="noStrike" spc="-1" baseline="0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Times New Roman"/>
                        </a:rPr>
                        <a:t>(</a:t>
                      </a: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Times New Roman"/>
                          <a:cs typeface="+mn-cs"/>
                        </a:rPr>
                        <a:t>в рамках реализации Всероссийской акции «Вам, Любимые!»)</a:t>
                      </a:r>
                      <a:r>
                        <a:rPr lang="ru-RU" sz="1800" b="0" strike="noStrike" spc="-1" baseline="0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Times New Roman"/>
                          <a:cs typeface="+mn-cs"/>
                        </a:rPr>
                        <a:t> 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DejaVu Sans"/>
                        </a:rPr>
                        <a:t>14-00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17658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1" strike="noStrike" spc="-1" dirty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DejaVu Sans"/>
                        </a:rPr>
                        <a:t>11.03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 dirty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DejaVu Sans"/>
                        </a:rPr>
                        <a:t>1</a:t>
                      </a: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DejaVu Sans"/>
                        </a:rPr>
                        <a:t>. </a:t>
                      </a:r>
                      <a:r>
                        <a:rPr lang="ru-RU" sz="1800" b="0" strike="noStrike" spc="-1" dirty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Times New Roman"/>
                        </a:rPr>
                        <a:t>«Здоровый образ жизни» консультация с </a:t>
                      </a:r>
                      <a:r>
                        <a:rPr lang="ru-RU" sz="1800" b="0" strike="noStrike" spc="-1" dirty="0" err="1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Times New Roman"/>
                        </a:rPr>
                        <a:t>врачем</a:t>
                      </a:r>
                      <a:r>
                        <a:rPr lang="ru-RU" sz="1800" b="0" strike="noStrike" spc="-1" dirty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Times New Roman"/>
                        </a:rPr>
                        <a:t>-терапевтом ГБУЗ ЦГБ </a:t>
                      </a:r>
                      <a:r>
                        <a:rPr lang="ru-RU" sz="1800" b="0" strike="noStrike" spc="-1" dirty="0" err="1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Times New Roman"/>
                        </a:rPr>
                        <a:t>г.Бугуруслана</a:t>
                      </a:r>
                      <a:r>
                        <a:rPr lang="ru-RU" sz="1800" b="0" strike="noStrike" spc="-1" dirty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Times New Roman"/>
                        </a:rPr>
                        <a:t>  </a:t>
                      </a:r>
                      <a:r>
                        <a:rPr lang="ru-RU" sz="1800" b="0" strike="noStrike" spc="-1" dirty="0" err="1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Times New Roman"/>
                        </a:rPr>
                        <a:t>Астаевой</a:t>
                      </a:r>
                      <a:r>
                        <a:rPr lang="ru-RU" sz="1800" b="0" strike="noStrike" spc="-1" dirty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Times New Roman"/>
                        </a:rPr>
                        <a:t> А.А.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 dirty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Times New Roman"/>
                        </a:rPr>
                        <a:t>2</a:t>
                      </a: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Times New Roman"/>
                        </a:rPr>
                        <a:t>. </a:t>
                      </a:r>
                      <a:r>
                        <a:rPr lang="ru-RU" sz="1800" b="0" strike="noStrike" spc="-1" dirty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Times New Roman"/>
                        </a:rPr>
                        <a:t>Обучающий семинар «Преимущества сетевого </a:t>
                      </a:r>
                      <a:r>
                        <a:rPr lang="ru-RU" sz="1800" b="0" strike="noStrike" spc="-1" dirty="0" err="1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Times New Roman"/>
                        </a:rPr>
                        <a:t>месcенджера</a:t>
                      </a:r>
                      <a:r>
                        <a:rPr lang="ru-RU" sz="1800" b="0" strike="noStrike" spc="-1" dirty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Times New Roman"/>
                        </a:rPr>
                        <a:t> MAX». 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 dirty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Times New Roman"/>
                        </a:rPr>
                        <a:t>3</a:t>
                      </a: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Times New Roman"/>
                        </a:rPr>
                        <a:t>. </a:t>
                      </a:r>
                      <a:r>
                        <a:rPr lang="ru-RU" sz="1800" b="0" strike="noStrike" spc="-1" dirty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Times New Roman"/>
                        </a:rPr>
                        <a:t>Индивидуальное консультирование по вопросам социального и пенсионного обеспечения. </a:t>
                      </a: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Times New Roman"/>
                        </a:rPr>
                        <a:t>Зам</a:t>
                      </a:r>
                      <a:r>
                        <a:rPr lang="ru-RU" sz="1800" b="0" strike="noStrike" spc="-1" dirty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Times New Roman"/>
                        </a:rPr>
                        <a:t>. Руководителя КС Багрова Е.М.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Times New Roman"/>
                        </a:rPr>
                        <a:t>14-00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6498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DejaVu Sans"/>
                        </a:rPr>
                        <a:t>12.03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 dirty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Times New Roman"/>
                        </a:rPr>
                        <a:t>1</a:t>
                      </a: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Times New Roman"/>
                        </a:rPr>
                        <a:t>. </a:t>
                      </a:r>
                      <a:r>
                        <a:rPr lang="ru-RU" sz="1800" b="0" strike="noStrike" spc="-1" dirty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Times New Roman"/>
                        </a:rPr>
                        <a:t>РГО «ЗНАНИЕ» «В здравом уме и твердой памяти: практики для активного долголетия»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 dirty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Times New Roman"/>
                        </a:rPr>
                        <a:t>с </a:t>
                      </a: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Times New Roman"/>
                        </a:rPr>
                        <a:t>10-00 </a:t>
                      </a:r>
                      <a:r>
                        <a:rPr lang="ru-RU" sz="1800" b="0" strike="noStrike" spc="-1" dirty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Times New Roman"/>
                        </a:rPr>
                        <a:t>до </a:t>
                      </a: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Times New Roman"/>
                        </a:rPr>
                        <a:t>11-30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</a:tbl>
          </a:graphicData>
        </a:graphic>
      </p:graphicFrame>
      <p:sp>
        <p:nvSpPr>
          <p:cNvPr id="89" name="CustomShape 9"/>
          <p:cNvSpPr/>
          <p:nvPr/>
        </p:nvSpPr>
        <p:spPr>
          <a:xfrm>
            <a:off x="1176840" y="452160"/>
            <a:ext cx="3982320" cy="14421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ru-RU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ЦЕНТР ОБЩЕНИЯ 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ru-RU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СТАРШЕГО ПОКОЛЕНИЯ 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ru-RU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«В КРУГУ ДРУЗЕЙ» 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ru-RU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в г.Бугуруслане и Бугурусланском районе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90" name="CustomShape 10"/>
          <p:cNvSpPr/>
          <p:nvPr/>
        </p:nvSpPr>
        <p:spPr>
          <a:xfrm>
            <a:off x="547920" y="8400240"/>
            <a:ext cx="5104800" cy="20444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74600" rIns="0" bIns="0"/>
          <a:lstStyle/>
          <a:p>
            <a:pPr marL="12600">
              <a:lnSpc>
                <a:spcPct val="75000"/>
              </a:lnSpc>
            </a:pPr>
            <a:r>
              <a:rPr lang="ru-RU" sz="4400" b="1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ПРИХОДИТЕ, МЫ</a:t>
            </a:r>
            <a:r>
              <a:rPr lang="ru-RU" sz="4400" b="1" strike="noStrike" spc="-66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ru-RU" sz="4400" b="1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ВАС</a:t>
            </a:r>
            <a:r>
              <a:rPr lang="ru-RU" sz="4400" b="1" strike="noStrike" spc="-66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ru-RU" sz="4400" b="1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ЖДЕМ!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2600">
              <a:lnSpc>
                <a:spcPct val="75000"/>
              </a:lnSpc>
            </a:pPr>
            <a:r>
              <a:rPr lang="ru-RU" sz="13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Наши контакты: 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2600">
              <a:lnSpc>
                <a:spcPct val="75000"/>
              </a:lnSpc>
            </a:pPr>
            <a:r>
              <a:rPr lang="ru-RU" sz="13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Адрес:г. Бугуруслан ул. Революционная д.5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2600">
              <a:lnSpc>
                <a:spcPct val="75000"/>
              </a:lnSpc>
            </a:pPr>
            <a:r>
              <a:rPr lang="ru-RU" sz="13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Контактный номер: 8 (3532) 98 18 93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2600">
              <a:lnSpc>
                <a:spcPct val="75000"/>
              </a:lnSpc>
            </a:pPr>
            <a:r>
              <a:rPr lang="ru-RU" sz="13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ФИО: Багрова Екатерина Михайловна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1" name="object 33"/>
          <p:cNvPicPr/>
          <p:nvPr/>
        </p:nvPicPr>
        <p:blipFill>
          <a:blip r:embed="rId2"/>
          <a:stretch/>
        </p:blipFill>
        <p:spPr>
          <a:xfrm>
            <a:off x="3504960" y="108000"/>
            <a:ext cx="3939480" cy="1786320"/>
          </a:xfrm>
          <a:prstGeom prst="rect">
            <a:avLst/>
          </a:prstGeom>
          <a:ln>
            <a:noFill/>
          </a:ln>
        </p:spPr>
      </p:pic>
      <p:sp>
        <p:nvSpPr>
          <p:cNvPr id="92" name="CustomShape 1"/>
          <p:cNvSpPr/>
          <p:nvPr/>
        </p:nvSpPr>
        <p:spPr>
          <a:xfrm>
            <a:off x="111240" y="7000200"/>
            <a:ext cx="7333200" cy="35762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pic>
        <p:nvPicPr>
          <p:cNvPr id="93" name="object 36"/>
          <p:cNvPicPr/>
          <p:nvPr/>
        </p:nvPicPr>
        <p:blipFill>
          <a:blip r:embed="rId3"/>
          <a:stretch/>
        </p:blipFill>
        <p:spPr>
          <a:xfrm>
            <a:off x="644400" y="8176320"/>
            <a:ext cx="95760" cy="125280"/>
          </a:xfrm>
          <a:prstGeom prst="rect">
            <a:avLst/>
          </a:prstGeom>
          <a:ln>
            <a:noFill/>
          </a:ln>
        </p:spPr>
      </p:pic>
      <p:sp>
        <p:nvSpPr>
          <p:cNvPr id="94" name="CustomShape 2"/>
          <p:cNvSpPr/>
          <p:nvPr/>
        </p:nvSpPr>
        <p:spPr>
          <a:xfrm>
            <a:off x="771480" y="8178120"/>
            <a:ext cx="87120" cy="122040"/>
          </a:xfrm>
          <a:custGeom>
            <a:avLst/>
            <a:gdLst/>
            <a:ahLst/>
            <a:cxnLst/>
            <a:rect l="l" t="t" r="r" b="b"/>
            <a:pathLst>
              <a:path w="94615" h="129540">
                <a:moveTo>
                  <a:pt x="94272" y="0"/>
                </a:moveTo>
                <a:lnTo>
                  <a:pt x="0" y="0"/>
                </a:lnTo>
                <a:lnTo>
                  <a:pt x="0" y="20320"/>
                </a:lnTo>
                <a:lnTo>
                  <a:pt x="0" y="59690"/>
                </a:lnTo>
                <a:lnTo>
                  <a:pt x="0" y="80010"/>
                </a:lnTo>
                <a:lnTo>
                  <a:pt x="0" y="129540"/>
                </a:lnTo>
                <a:lnTo>
                  <a:pt x="23952" y="129540"/>
                </a:lnTo>
                <a:lnTo>
                  <a:pt x="23952" y="80010"/>
                </a:lnTo>
                <a:lnTo>
                  <a:pt x="86321" y="80010"/>
                </a:lnTo>
                <a:lnTo>
                  <a:pt x="86321" y="59690"/>
                </a:lnTo>
                <a:lnTo>
                  <a:pt x="23952" y="59690"/>
                </a:lnTo>
                <a:lnTo>
                  <a:pt x="23952" y="20320"/>
                </a:lnTo>
                <a:lnTo>
                  <a:pt x="94272" y="20320"/>
                </a:lnTo>
                <a:lnTo>
                  <a:pt x="94272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pic>
        <p:nvPicPr>
          <p:cNvPr id="95" name="object 38"/>
          <p:cNvPicPr/>
          <p:nvPr/>
        </p:nvPicPr>
        <p:blipFill>
          <a:blip r:embed="rId4"/>
          <a:stretch/>
        </p:blipFill>
        <p:spPr>
          <a:xfrm>
            <a:off x="888840" y="8176320"/>
            <a:ext cx="284760" cy="125280"/>
          </a:xfrm>
          <a:prstGeom prst="rect">
            <a:avLst/>
          </a:prstGeom>
          <a:ln>
            <a:noFill/>
          </a:ln>
        </p:spPr>
      </p:pic>
      <p:pic>
        <p:nvPicPr>
          <p:cNvPr id="96" name="object 39"/>
          <p:cNvPicPr/>
          <p:nvPr/>
        </p:nvPicPr>
        <p:blipFill>
          <a:blip r:embed="rId5"/>
          <a:stretch/>
        </p:blipFill>
        <p:spPr>
          <a:xfrm>
            <a:off x="1201680" y="8176320"/>
            <a:ext cx="311760" cy="125280"/>
          </a:xfrm>
          <a:prstGeom prst="rect">
            <a:avLst/>
          </a:prstGeom>
          <a:ln>
            <a:noFill/>
          </a:ln>
        </p:spPr>
      </p:pic>
      <p:pic>
        <p:nvPicPr>
          <p:cNvPr id="97" name="object 40"/>
          <p:cNvPicPr/>
          <p:nvPr/>
        </p:nvPicPr>
        <p:blipFill>
          <a:blip r:embed="rId6"/>
          <a:stretch/>
        </p:blipFill>
        <p:spPr>
          <a:xfrm>
            <a:off x="1545480" y="8178120"/>
            <a:ext cx="102600" cy="121680"/>
          </a:xfrm>
          <a:prstGeom prst="rect">
            <a:avLst/>
          </a:prstGeom>
          <a:ln>
            <a:noFill/>
          </a:ln>
        </p:spPr>
      </p:pic>
      <p:pic>
        <p:nvPicPr>
          <p:cNvPr id="98" name="object 41"/>
          <p:cNvPicPr/>
          <p:nvPr/>
        </p:nvPicPr>
        <p:blipFill>
          <a:blip r:embed="rId7"/>
          <a:stretch/>
        </p:blipFill>
        <p:spPr>
          <a:xfrm>
            <a:off x="1679400" y="8178120"/>
            <a:ext cx="105480" cy="123480"/>
          </a:xfrm>
          <a:prstGeom prst="rect">
            <a:avLst/>
          </a:prstGeom>
          <a:ln>
            <a:noFill/>
          </a:ln>
        </p:spPr>
      </p:pic>
      <p:sp>
        <p:nvSpPr>
          <p:cNvPr id="99" name="CustomShape 3"/>
          <p:cNvSpPr/>
          <p:nvPr/>
        </p:nvSpPr>
        <p:spPr>
          <a:xfrm>
            <a:off x="4343400" y="316800"/>
            <a:ext cx="2788560" cy="18597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81360" rIns="0" bIns="0"/>
          <a:lstStyle/>
          <a:p>
            <a:pPr>
              <a:lnSpc>
                <a:spcPct val="100000"/>
              </a:lnSpc>
            </a:pPr>
            <a:r>
              <a:rPr lang="ru-RU" sz="2700" b="1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МЕРОПРИЯТИЯ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ru-RU" sz="2700" b="1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НА МАРТ 2026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0" name="CustomShape 4"/>
          <p:cNvSpPr/>
          <p:nvPr/>
        </p:nvSpPr>
        <p:spPr>
          <a:xfrm>
            <a:off x="3375360" y="7437600"/>
            <a:ext cx="3733560" cy="9997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2600" rIns="0" bIns="0"/>
          <a:lstStyle/>
          <a:p>
            <a:pPr marL="12600" indent="1948680">
              <a:lnSpc>
                <a:spcPct val="112000"/>
              </a:lnSpc>
            </a:pPr>
            <a:r>
              <a:rPr lang="ru-RU" sz="1600" b="1" strike="noStrike" spc="-1">
                <a:solidFill>
                  <a:srgbClr val="58595B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Время</a:t>
            </a:r>
            <a:r>
              <a:rPr lang="ru-RU" sz="1600" b="1" strike="noStrike" spc="-7">
                <a:solidFill>
                  <a:srgbClr val="58595B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ru-RU" sz="1600" b="1" strike="noStrike" spc="-1">
                <a:solidFill>
                  <a:srgbClr val="58595B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работы: Понедельник – четверг 09:00 – 18:00 Пятница - 09:00 – 16:45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2600" indent="1948680">
              <a:lnSpc>
                <a:spcPct val="112000"/>
              </a:lnSpc>
            </a:pP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1" name="CustomShape 5"/>
          <p:cNvSpPr/>
          <p:nvPr/>
        </p:nvSpPr>
        <p:spPr>
          <a:xfrm>
            <a:off x="6123240" y="8786520"/>
            <a:ext cx="985680" cy="7556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33120" rIns="0" bIns="0"/>
          <a:lstStyle/>
          <a:p>
            <a:pPr marL="12600">
              <a:lnSpc>
                <a:spcPts val="0"/>
              </a:lnSpc>
            </a:pPr>
            <a:r>
              <a:rPr lang="ru-RU" sz="8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Отделение Фонда</a:t>
            </a:r>
            <a:r>
              <a:rPr lang="ru-RU" sz="800" b="0" strike="noStrike" spc="44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ru-RU" sz="8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пенсионного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2600">
              <a:lnSpc>
                <a:spcPts val="0"/>
              </a:lnSpc>
            </a:pPr>
            <a:r>
              <a:rPr lang="ru-RU" sz="8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и социального</a:t>
            </a:r>
            <a:r>
              <a:rPr lang="ru-RU" sz="800" b="0" strike="noStrike" spc="44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ru-RU" sz="8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страхования РФ 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2600">
              <a:lnSpc>
                <a:spcPts val="0"/>
              </a:lnSpc>
            </a:pPr>
            <a:r>
              <a:rPr lang="ru-RU" sz="8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по Оренбургской области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102" name="object 49"/>
          <p:cNvPicPr/>
          <p:nvPr/>
        </p:nvPicPr>
        <p:blipFill>
          <a:blip r:embed="rId8"/>
          <a:stretch/>
        </p:blipFill>
        <p:spPr>
          <a:xfrm>
            <a:off x="172440" y="526320"/>
            <a:ext cx="1039680" cy="949680"/>
          </a:xfrm>
          <a:prstGeom prst="rect">
            <a:avLst/>
          </a:prstGeom>
          <a:ln>
            <a:noFill/>
          </a:ln>
        </p:spPr>
      </p:pic>
      <p:sp>
        <p:nvSpPr>
          <p:cNvPr id="103" name="CustomShape 6"/>
          <p:cNvSpPr/>
          <p:nvPr/>
        </p:nvSpPr>
        <p:spPr>
          <a:xfrm>
            <a:off x="6140520" y="9593640"/>
            <a:ext cx="867240" cy="851040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04" name="CustomShape 7"/>
          <p:cNvSpPr/>
          <p:nvPr/>
        </p:nvSpPr>
        <p:spPr>
          <a:xfrm>
            <a:off x="6047640" y="7937640"/>
            <a:ext cx="807840" cy="80784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pic>
        <p:nvPicPr>
          <p:cNvPr id="105" name="object 48"/>
          <p:cNvPicPr/>
          <p:nvPr/>
        </p:nvPicPr>
        <p:blipFill>
          <a:blip r:embed="rId9"/>
          <a:stretch/>
        </p:blipFill>
        <p:spPr>
          <a:xfrm>
            <a:off x="6162120" y="8141760"/>
            <a:ext cx="594000" cy="509040"/>
          </a:xfrm>
          <a:prstGeom prst="rect">
            <a:avLst/>
          </a:prstGeom>
          <a:ln>
            <a:noFill/>
          </a:ln>
        </p:spPr>
      </p:pic>
      <p:pic>
        <p:nvPicPr>
          <p:cNvPr id="106" name="Рисунок 7"/>
          <p:cNvPicPr/>
          <p:nvPr/>
        </p:nvPicPr>
        <p:blipFill>
          <a:blip r:embed="rId10"/>
          <a:stretch/>
        </p:blipFill>
        <p:spPr>
          <a:xfrm>
            <a:off x="6153120" y="9577080"/>
            <a:ext cx="854640" cy="854640"/>
          </a:xfrm>
          <a:prstGeom prst="rect">
            <a:avLst/>
          </a:prstGeom>
          <a:ln>
            <a:noFill/>
          </a:ln>
        </p:spPr>
      </p:pic>
      <p:graphicFrame>
        <p:nvGraphicFramePr>
          <p:cNvPr id="107" name="Table 8"/>
          <p:cNvGraphicFramePr/>
          <p:nvPr>
            <p:extLst>
              <p:ext uri="{D42A27DB-BD31-4B8C-83A1-F6EECF244321}">
                <p14:modId xmlns:p14="http://schemas.microsoft.com/office/powerpoint/2010/main" val="584204255"/>
              </p:ext>
            </p:extLst>
          </p:nvPr>
        </p:nvGraphicFramePr>
        <p:xfrm>
          <a:off x="542160" y="2034360"/>
          <a:ext cx="6786000" cy="5134320"/>
        </p:xfrm>
        <a:graphic>
          <a:graphicData uri="http://schemas.openxmlformats.org/drawingml/2006/table">
            <a:tbl>
              <a:tblPr/>
              <a:tblGrid>
                <a:gridCol w="842040"/>
                <a:gridCol w="4793760"/>
                <a:gridCol w="1150200"/>
              </a:tblGrid>
              <a:tr h="720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 dirty="0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DejaVu Sans"/>
                        </a:rPr>
                        <a:t>Дата 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DejaVu Sans"/>
                        </a:rPr>
                        <a:t>Мероприятие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DejaVu Sans"/>
                        </a:rPr>
                        <a:t>Время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DejaVu Sans"/>
                        </a:rPr>
                        <a:t>начала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</a:tr>
              <a:tr h="11941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DejaVu Sans"/>
                        </a:rPr>
                        <a:t>13.03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 dirty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Times New Roman"/>
                        </a:rPr>
                        <a:t>1</a:t>
                      </a: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Times New Roman"/>
                        </a:rPr>
                        <a:t>. </a:t>
                      </a:r>
                      <a:r>
                        <a:rPr lang="ru-RU" sz="1800" b="0" strike="noStrike" spc="-1" dirty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Times New Roman"/>
                        </a:rPr>
                        <a:t>Совместное мероприятие с ГБУСО КЦСОН в г. Бугуруслане и </a:t>
                      </a:r>
                      <a:r>
                        <a:rPr lang="ru-RU" sz="1800" b="0" strike="noStrike" spc="-1" dirty="0" err="1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Times New Roman"/>
                        </a:rPr>
                        <a:t>Бугурусланском</a:t>
                      </a:r>
                      <a:r>
                        <a:rPr lang="ru-RU" sz="1800" b="0" strike="noStrike" spc="-1" dirty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Times New Roman"/>
                        </a:rPr>
                        <a:t> районе, мастер-класс Аппликация «Котёнок».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DejaVu Sans"/>
                        </a:rPr>
                        <a:t>14-00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19900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DejaVu Sans"/>
                        </a:rPr>
                        <a:t>18.03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 dirty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Times New Roman"/>
                        </a:rPr>
                        <a:t>1</a:t>
                      </a: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Times New Roman"/>
                        </a:rPr>
                        <a:t>. </a:t>
                      </a:r>
                      <a:r>
                        <a:rPr lang="ru-RU" sz="1800" b="0" strike="noStrike" spc="-1" dirty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Times New Roman"/>
                        </a:rPr>
                        <a:t>Мероприятие, посвященное Единству народов России. Мастер-класс «Национальные костюмы народов Оренбургской области».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 dirty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Times New Roman"/>
                        </a:rPr>
                        <a:t>2</a:t>
                      </a: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Times New Roman"/>
                        </a:rPr>
                        <a:t>. </a:t>
                      </a:r>
                      <a:r>
                        <a:rPr lang="ru-RU" sz="1800" b="0" strike="noStrike" spc="-1" dirty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DejaVu Sans"/>
                        </a:rPr>
                        <a:t>Изготовление сухого душа от активистов центра в помощь бойцам СВО. 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lang="ru-RU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 </a:t>
                      </a: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DejaVu Sans"/>
                        </a:rPr>
                        <a:t>14-00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12078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DejaVu Sans"/>
                        </a:rPr>
                        <a:t>25.03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Times New Roman"/>
                        </a:rPr>
                        <a:t>1. </a:t>
                      </a:r>
                      <a:r>
                        <a:rPr lang="ru-RU" sz="1800" b="0" strike="noStrike" spc="-1" dirty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Times New Roman"/>
                        </a:rPr>
                        <a:t>Мероприятие, посвященное Дню работника культуры с участием краеведа </a:t>
                      </a:r>
                      <a:r>
                        <a:rPr lang="ru-RU" sz="1800" b="0" strike="noStrike" spc="-1" dirty="0" err="1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Times New Roman"/>
                        </a:rPr>
                        <a:t>с.Аксаково</a:t>
                      </a:r>
                      <a:r>
                        <a:rPr lang="ru-RU" sz="1800" b="0" strike="noStrike" spc="-1" dirty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Times New Roman"/>
                        </a:rPr>
                        <a:t> Кудашевой Н.Н. с выставкой фарфоровых кукол, чтение стихов собственного сочинения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DejaVu Sans"/>
                        </a:rPr>
                        <a:t>14-00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</a:tbl>
          </a:graphicData>
        </a:graphic>
      </p:graphicFrame>
      <p:sp>
        <p:nvSpPr>
          <p:cNvPr id="108" name="CustomShape 9"/>
          <p:cNvSpPr/>
          <p:nvPr/>
        </p:nvSpPr>
        <p:spPr>
          <a:xfrm>
            <a:off x="1212840" y="452160"/>
            <a:ext cx="3982320" cy="14421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ru-RU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ЦЕНТР ОБЩЕНИЯ 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ru-RU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СТАРШЕГО ПОКОЛЕНИЯ 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ru-RU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«В КРУГУ ДРУЗЕЙ» 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ru-RU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в г.Бугуруслане и Бугурусланском районе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9" name="CustomShape 10"/>
          <p:cNvSpPr/>
          <p:nvPr/>
        </p:nvSpPr>
        <p:spPr>
          <a:xfrm>
            <a:off x="547920" y="8400240"/>
            <a:ext cx="5104800" cy="20444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74600" rIns="0" bIns="0"/>
          <a:lstStyle/>
          <a:p>
            <a:pPr marL="12600">
              <a:lnSpc>
                <a:spcPct val="75000"/>
              </a:lnSpc>
            </a:pPr>
            <a:r>
              <a:rPr lang="ru-RU" sz="4400" b="1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ПРИХОДИТЕ, МЫ</a:t>
            </a:r>
            <a:r>
              <a:rPr lang="ru-RU" sz="4400" b="1" strike="noStrike" spc="-66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ru-RU" sz="4400" b="1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ВАС</a:t>
            </a:r>
            <a:r>
              <a:rPr lang="ru-RU" sz="4400" b="1" strike="noStrike" spc="-66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ru-RU" sz="4400" b="1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ЖДЕМ!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2600">
              <a:lnSpc>
                <a:spcPct val="75000"/>
              </a:lnSpc>
            </a:pPr>
            <a:r>
              <a:rPr lang="ru-RU" sz="13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Наши контакты: 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2600">
              <a:lnSpc>
                <a:spcPct val="75000"/>
              </a:lnSpc>
            </a:pPr>
            <a:r>
              <a:rPr lang="ru-RU" sz="13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Адрес:г. Бугуруслан ул. Революционная д.5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2600">
              <a:lnSpc>
                <a:spcPct val="75000"/>
              </a:lnSpc>
            </a:pPr>
            <a:r>
              <a:rPr lang="ru-RU" sz="13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Контактный номер: 8 (3532) 98 18 93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2600">
              <a:lnSpc>
                <a:spcPct val="75000"/>
              </a:lnSpc>
            </a:pPr>
            <a:r>
              <a:rPr lang="ru-RU" sz="13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ФИО: Багрова Екатерина Михайловна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264</TotalTime>
  <Words>360</Words>
  <Application>Microsoft Office PowerPoint</Application>
  <PresentationFormat>Произвольный</PresentationFormat>
  <Paragraphs>60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2</vt:i4>
      </vt:variant>
      <vt:variant>
        <vt:lpstr>Заголовки слайдов</vt:lpstr>
      </vt:variant>
      <vt:variant>
        <vt:i4>2</vt:i4>
      </vt:variant>
    </vt:vector>
  </HeadingPairs>
  <TitlesOfParts>
    <vt:vector size="4" baseType="lpstr">
      <vt:lpstr>Office Theme</vt:lpstr>
      <vt:lpstr>Office Theme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subject/>
  <dc:creator>Пользователь</dc:creator>
  <dc:description/>
  <cp:lastModifiedBy>Шурыгина Злата Михайловна</cp:lastModifiedBy>
  <cp:revision>69</cp:revision>
  <cp:lastPrinted>2025-12-05T14:47:26Z</cp:lastPrinted>
  <dcterms:created xsi:type="dcterms:W3CDTF">2025-11-06T11:20:25Z</dcterms:created>
  <dcterms:modified xsi:type="dcterms:W3CDTF">2026-02-27T05:58:56Z</dcterms:modified>
  <dc:language>ru-RU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14.0000</vt:lpwstr>
  </property>
  <property fmtid="{D5CDD505-2E9C-101B-9397-08002B2CF9AE}" pid="3" name="Created">
    <vt:filetime>2025-11-06T00:00:00Z</vt:filetime>
  </property>
  <property fmtid="{D5CDD505-2E9C-101B-9397-08002B2CF9AE}" pid="4" name="Creator">
    <vt:lpwstr>Adobe InDesign 18.4 (Windows)</vt:lpwstr>
  </property>
  <property fmtid="{D5CDD505-2E9C-101B-9397-08002B2CF9AE}" pid="5" name="HiddenSlides">
    <vt:i4>0</vt:i4>
  </property>
  <property fmtid="{D5CDD505-2E9C-101B-9397-08002B2CF9AE}" pid="6" name="HyperlinksChanged">
    <vt:bool>false</vt:bool>
  </property>
  <property fmtid="{D5CDD505-2E9C-101B-9397-08002B2CF9AE}" pid="7" name="LastSaved">
    <vt:filetime>2025-11-06T00:00:00Z</vt:filetime>
  </property>
  <property fmtid="{D5CDD505-2E9C-101B-9397-08002B2CF9AE}" pid="8" name="LinksUpToDate">
    <vt:bool>false</vt:bool>
  </property>
  <property fmtid="{D5CDD505-2E9C-101B-9397-08002B2CF9AE}" pid="9" name="MMClips">
    <vt:i4>0</vt:i4>
  </property>
  <property fmtid="{D5CDD505-2E9C-101B-9397-08002B2CF9AE}" pid="10" name="Notes">
    <vt:i4>0</vt:i4>
  </property>
  <property fmtid="{D5CDD505-2E9C-101B-9397-08002B2CF9AE}" pid="11" name="PresentationFormat">
    <vt:lpwstr>Произвольный</vt:lpwstr>
  </property>
  <property fmtid="{D5CDD505-2E9C-101B-9397-08002B2CF9AE}" pid="12" name="Producer">
    <vt:lpwstr>Adobe PDF Library 17.0</vt:lpwstr>
  </property>
  <property fmtid="{D5CDD505-2E9C-101B-9397-08002B2CF9AE}" pid="13" name="ScaleCrop">
    <vt:bool>false</vt:bool>
  </property>
  <property fmtid="{D5CDD505-2E9C-101B-9397-08002B2CF9AE}" pid="14" name="ShareDoc">
    <vt:bool>false</vt:bool>
  </property>
  <property fmtid="{D5CDD505-2E9C-101B-9397-08002B2CF9AE}" pid="15" name="Slides">
    <vt:i4>2</vt:i4>
  </property>
</Properties>
</file>