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2958" y="120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object 33"/>
          <p:cNvPicPr/>
          <p:nvPr/>
        </p:nvPicPr>
        <p:blipFill>
          <a:blip r:embed="rId2"/>
          <a:stretch/>
        </p:blipFill>
        <p:spPr>
          <a:xfrm>
            <a:off x="3327120" y="235414"/>
            <a:ext cx="4098193" cy="1122739"/>
          </a:xfrm>
          <a:prstGeom prst="rect">
            <a:avLst/>
          </a:prstGeom>
          <a:ln w="0">
            <a:noFill/>
          </a:ln>
        </p:spPr>
      </p:pic>
      <p:sp>
        <p:nvSpPr>
          <p:cNvPr id="79" name="CustomShape 1"/>
          <p:cNvSpPr/>
          <p:nvPr/>
        </p:nvSpPr>
        <p:spPr>
          <a:xfrm>
            <a:off x="0" y="7923500"/>
            <a:ext cx="7342920" cy="2769900"/>
          </a:xfrm>
          <a:custGeom>
            <a:avLst/>
            <a:gdLst>
              <a:gd name="textAreaLeft" fmla="*/ 0 w 7342920"/>
              <a:gd name="textAreaRight" fmla="*/ 7343280 w 7342920"/>
              <a:gd name="textAreaTop" fmla="*/ 0 h 3580920"/>
              <a:gd name="textAreaBottom" fmla="*/ 3581280 h 358092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CustomShape 2"/>
          <p:cNvSpPr/>
          <p:nvPr/>
        </p:nvSpPr>
        <p:spPr>
          <a:xfrm>
            <a:off x="771480" y="8178120"/>
            <a:ext cx="91800" cy="126720"/>
          </a:xfrm>
          <a:custGeom>
            <a:avLst/>
            <a:gdLst>
              <a:gd name="textAreaLeft" fmla="*/ 0 w 91800"/>
              <a:gd name="textAreaRight" fmla="*/ 92160 w 91800"/>
              <a:gd name="textAreaTop" fmla="*/ 0 h 126720"/>
              <a:gd name="textAreaBottom" fmla="*/ 127080 h 126720"/>
            </a:gdLst>
            <a:ahLst/>
            <a:cxnLst/>
            <a:rect l="textAreaLeft" t="textAreaTop" r="textAreaRight" b="textAreaBottom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2" name="object 38"/>
          <p:cNvPicPr/>
          <p:nvPr/>
        </p:nvPicPr>
        <p:blipFill>
          <a:blip r:embed="rId3"/>
          <a:stretch/>
        </p:blipFill>
        <p:spPr>
          <a:xfrm>
            <a:off x="888840" y="8176320"/>
            <a:ext cx="289440" cy="129960"/>
          </a:xfrm>
          <a:prstGeom prst="rect">
            <a:avLst/>
          </a:prstGeom>
          <a:ln w="0">
            <a:noFill/>
          </a:ln>
        </p:spPr>
      </p:pic>
      <p:pic>
        <p:nvPicPr>
          <p:cNvPr id="83" name="object 39"/>
          <p:cNvPicPr/>
          <p:nvPr/>
        </p:nvPicPr>
        <p:blipFill>
          <a:blip r:embed="rId4"/>
          <a:stretch/>
        </p:blipFill>
        <p:spPr>
          <a:xfrm>
            <a:off x="1201680" y="8176320"/>
            <a:ext cx="316440" cy="129960"/>
          </a:xfrm>
          <a:prstGeom prst="rect">
            <a:avLst/>
          </a:prstGeom>
          <a:ln w="0">
            <a:noFill/>
          </a:ln>
        </p:spPr>
      </p:pic>
      <p:pic>
        <p:nvPicPr>
          <p:cNvPr id="84" name="object 40"/>
          <p:cNvPicPr/>
          <p:nvPr/>
        </p:nvPicPr>
        <p:blipFill>
          <a:blip r:embed="rId5"/>
          <a:stretch/>
        </p:blipFill>
        <p:spPr>
          <a:xfrm>
            <a:off x="1545480" y="8178120"/>
            <a:ext cx="107280" cy="126360"/>
          </a:xfrm>
          <a:prstGeom prst="rect">
            <a:avLst/>
          </a:prstGeom>
          <a:ln w="0">
            <a:noFill/>
          </a:ln>
        </p:spPr>
      </p:pic>
      <p:pic>
        <p:nvPicPr>
          <p:cNvPr id="85" name="object 41"/>
          <p:cNvPicPr/>
          <p:nvPr/>
        </p:nvPicPr>
        <p:blipFill>
          <a:blip r:embed="rId6"/>
          <a:stretch/>
        </p:blipFill>
        <p:spPr>
          <a:xfrm>
            <a:off x="1679400" y="8178120"/>
            <a:ext cx="110160" cy="128160"/>
          </a:xfrm>
          <a:prstGeom prst="rect">
            <a:avLst/>
          </a:prstGeom>
          <a:ln w="0">
            <a:noFill/>
          </a:ln>
        </p:spPr>
      </p:pic>
      <p:sp>
        <p:nvSpPr>
          <p:cNvPr id="87" name="CustomShape 4"/>
          <p:cNvSpPr/>
          <p:nvPr/>
        </p:nvSpPr>
        <p:spPr>
          <a:xfrm>
            <a:off x="129218" y="8953795"/>
            <a:ext cx="5111280" cy="150554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noAutofit/>
          </a:bodyPr>
          <a:lstStyle/>
          <a:p>
            <a:pPr marL="12600">
              <a:lnSpc>
                <a:spcPct val="75000"/>
              </a:lnSpc>
            </a:pPr>
            <a:r>
              <a:rPr lang="ru-RU" sz="32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ПРИХОДИТЕ, МЫ</a:t>
            </a:r>
            <a:r>
              <a:rPr lang="ru-RU" sz="3200" b="1" strike="noStrike" spc="-117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32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3200" b="1" strike="noStrike" spc="-117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32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ЖДЕМ</a:t>
            </a:r>
            <a:r>
              <a:rPr lang="ru-RU" sz="3200" b="1" strike="noStrike" spc="-1" dirty="0" smtClean="0">
                <a:solidFill>
                  <a:srgbClr val="FFFFFF"/>
                </a:solidFill>
                <a:latin typeface="Calibri"/>
                <a:ea typeface="DejaVu Sans"/>
              </a:rPr>
              <a:t>!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</a:p>
          <a:p>
            <a:pPr marL="12600">
              <a:lnSpc>
                <a:spcPct val="75000"/>
              </a:lnSpc>
            </a:pP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lang="ru-RU" sz="1300" b="0" strike="noStrike" spc="-15" dirty="0" smtClean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контакты: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  <a:ea typeface="DejaVu Sans"/>
              </a:rPr>
              <a:t>8-3532-322572</a:t>
            </a:r>
          </a:p>
          <a:p>
            <a:pPr marL="12600">
              <a:lnSpc>
                <a:spcPct val="75000"/>
              </a:lnSpc>
            </a:pP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  <a:ea typeface="DejaVu Sans"/>
              </a:rPr>
              <a:t>Адрес: г.Гай, ул.Молодежная, 6</a:t>
            </a:r>
          </a:p>
          <a:p>
            <a:pPr marL="12600">
              <a:lnSpc>
                <a:spcPct val="75000"/>
              </a:lnSpc>
            </a:pPr>
            <a:r>
              <a:rPr lang="ru-RU" sz="1300" spc="-1" dirty="0" err="1" smtClean="0">
                <a:solidFill>
                  <a:srgbClr val="FFFFFF"/>
                </a:solidFill>
                <a:latin typeface="Calibri"/>
                <a:ea typeface="DejaVu Sans"/>
              </a:rPr>
              <a:t>Сапугольцева</a:t>
            </a:r>
            <a:r>
              <a:rPr lang="ru-RU" sz="1300" spc="-1" dirty="0" smtClean="0">
                <a:solidFill>
                  <a:srgbClr val="FFFFFF"/>
                </a:solidFill>
                <a:latin typeface="Calibri"/>
                <a:ea typeface="DejaVu Sans"/>
              </a:rPr>
              <a:t> Н.Г.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CustomShape 5"/>
          <p:cNvSpPr/>
          <p:nvPr/>
        </p:nvSpPr>
        <p:spPr>
          <a:xfrm>
            <a:off x="2871989" y="7843235"/>
            <a:ext cx="3763250" cy="99167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noAutofit/>
          </a:bodyPr>
          <a:lstStyle/>
          <a:p>
            <a:pPr marL="12600" indent="1948680">
              <a:lnSpc>
                <a:spcPct val="112000"/>
              </a:lnSpc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600" b="1" strike="noStrike" spc="-46" dirty="0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– четверг 09:00 – 18:00 Пятница - 09:00 – </a:t>
            </a:r>
            <a:r>
              <a:rPr lang="ru-RU" sz="1600" b="1" strike="noStrike" spc="-1" dirty="0" smtClean="0">
                <a:solidFill>
                  <a:srgbClr val="58595B"/>
                </a:solidFill>
                <a:latin typeface="Calibri"/>
                <a:ea typeface="DejaVu Sans"/>
              </a:rPr>
              <a:t>16:45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CustomShape 6"/>
          <p:cNvSpPr/>
          <p:nvPr/>
        </p:nvSpPr>
        <p:spPr>
          <a:xfrm>
            <a:off x="6123240" y="8786520"/>
            <a:ext cx="990360" cy="760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noAutofit/>
          </a:bodyPr>
          <a:lstStyle/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7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и социального</a:t>
            </a:r>
            <a:r>
              <a:rPr lang="ru-RU" sz="800" b="0" strike="noStrike" spc="47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страхования </a:t>
            </a:r>
            <a:r>
              <a:rPr lang="ru-RU" sz="800" b="0" strike="noStrike" spc="-7">
                <a:solidFill>
                  <a:srgbClr val="FFFFFF"/>
                </a:solidFill>
                <a:latin typeface="Calibri"/>
                <a:ea typeface="DejaVu Sans"/>
              </a:rPr>
              <a:t>РФ 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по</a:t>
            </a:r>
            <a:r>
              <a:rPr lang="ru-RU" sz="800" b="0" strike="noStrike" spc="24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Оренбургской области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0" name="object 49"/>
          <p:cNvPicPr/>
          <p:nvPr/>
        </p:nvPicPr>
        <p:blipFill>
          <a:blip r:embed="rId7"/>
          <a:stretch/>
        </p:blipFill>
        <p:spPr>
          <a:xfrm>
            <a:off x="129218" y="276191"/>
            <a:ext cx="904342" cy="954360"/>
          </a:xfrm>
          <a:prstGeom prst="rect">
            <a:avLst/>
          </a:prstGeom>
          <a:ln w="0">
            <a:noFill/>
          </a:ln>
        </p:spPr>
      </p:pic>
      <p:sp>
        <p:nvSpPr>
          <p:cNvPr id="91" name="CustomShape 7"/>
          <p:cNvSpPr/>
          <p:nvPr/>
        </p:nvSpPr>
        <p:spPr>
          <a:xfrm>
            <a:off x="6140520" y="9593640"/>
            <a:ext cx="871920" cy="8557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CustomShape 8"/>
          <p:cNvSpPr/>
          <p:nvPr/>
        </p:nvSpPr>
        <p:spPr>
          <a:xfrm>
            <a:off x="6270435" y="8300746"/>
            <a:ext cx="812520" cy="812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3" name="object 48"/>
          <p:cNvPicPr/>
          <p:nvPr/>
        </p:nvPicPr>
        <p:blipFill>
          <a:blip r:embed="rId8"/>
          <a:stretch/>
        </p:blipFill>
        <p:spPr>
          <a:xfrm>
            <a:off x="6622053" y="8446898"/>
            <a:ext cx="598680" cy="513720"/>
          </a:xfrm>
          <a:prstGeom prst="rect">
            <a:avLst/>
          </a:prstGeom>
          <a:ln w="0">
            <a:noFill/>
          </a:ln>
        </p:spPr>
      </p:pic>
      <p:pic>
        <p:nvPicPr>
          <p:cNvPr id="94" name="Рисунок 7"/>
          <p:cNvPicPr/>
          <p:nvPr/>
        </p:nvPicPr>
        <p:blipFill>
          <a:blip r:embed="rId9"/>
          <a:stretch/>
        </p:blipFill>
        <p:spPr>
          <a:xfrm>
            <a:off x="6114484" y="9589958"/>
            <a:ext cx="859320" cy="8593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95" name="Table 9"/>
          <p:cNvGraphicFramePr/>
          <p:nvPr>
            <p:extLst>
              <p:ext uri="{D42A27DB-BD31-4B8C-83A1-F6EECF244321}">
                <p14:modId xmlns:p14="http://schemas.microsoft.com/office/powerpoint/2010/main" val="4281473414"/>
              </p:ext>
            </p:extLst>
          </p:nvPr>
        </p:nvGraphicFramePr>
        <p:xfrm>
          <a:off x="321972" y="1435947"/>
          <a:ext cx="6903076" cy="6441074"/>
        </p:xfrm>
        <a:graphic>
          <a:graphicData uri="http://schemas.openxmlformats.org/drawingml/2006/table">
            <a:tbl>
              <a:tblPr/>
              <a:tblGrid>
                <a:gridCol w="740709"/>
                <a:gridCol w="5461687"/>
                <a:gridCol w="700680"/>
              </a:tblGrid>
              <a:tr h="6263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Время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начала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12122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itchFamily="18" charset="0"/>
                          <a:cs typeface="Times New Roman" pitchFamily="18" charset="0"/>
                        </a:rPr>
                        <a:t>03.08.26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Международный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день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светофора: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равила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уличного движения. Проводит руководитель КС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Сапугольцева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Н.Г.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 Консультирование по пенсионным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вопросам,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МАХу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Проводит руководитель КС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Сапугольцева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Н.Г.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15:00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600" b="0" strike="noStrike" spc="-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16:00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13421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itchFamily="18" charset="0"/>
                          <a:cs typeface="Times New Roman" pitchFamily="18" charset="0"/>
                        </a:rPr>
                        <a:t>05.08.26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Мастер класс: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«День бумажных салфеток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».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Проводит руководитель КС Сапугольцева Н.Г.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Мастер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класс: «Международный день консервирования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». 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Проводят активисты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ЦОСП.</a:t>
                      </a:r>
                      <a:endParaRPr lang="ru-RU" sz="16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Консультация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мессенджеру 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MAX.  Проводит руководитель КС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Сапугольцева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Н.Г.</a:t>
                      </a:r>
                      <a:endParaRPr lang="ru-RU" sz="1600" b="0" strike="noStrike" spc="-1" baseline="0" dirty="0" smtClean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itchFamily="18" charset="0"/>
                        <a:ea typeface="DejaVu Sans"/>
                        <a:cs typeface="Times New Roman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15:00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600" b="0" strike="noStrike" spc="-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16:00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600" b="0" strike="noStrike" spc="-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17:00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5787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itchFamily="18" charset="0"/>
                          <a:cs typeface="Times New Roman" pitchFamily="18" charset="0"/>
                        </a:rPr>
                        <a:t>11.08.26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Консультирование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 пенсионным и социальным вопросам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Проводит специалист Горчакова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Л.Ю.</a:t>
                      </a: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15:00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</a:tr>
              <a:tr h="5409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itchFamily="18" charset="0"/>
                          <a:cs typeface="Times New Roman" pitchFamily="18" charset="0"/>
                        </a:rPr>
                        <a:t>21.08.26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День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Государственного флага Российской Федерации.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Проводит Горчакова Л.Ю.</a:t>
                      </a:r>
                      <a:endParaRPr lang="ru-RU" sz="16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15:00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92456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itchFamily="18" charset="0"/>
                          <a:cs typeface="Times New Roman" pitchFamily="18" charset="0"/>
                        </a:rPr>
                        <a:t>24.08.26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Microsoft YaHei"/>
                          <a:cs typeface="Times New Roman" pitchFamily="18" charset="0"/>
                        </a:rPr>
                        <a:t>8</a:t>
                      </a:r>
                      <a:r>
                        <a:rPr lang="ru-RU" sz="1600" b="0" strike="noStrike" spc="-1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Microsoft YaHei"/>
                          <a:cs typeface="Times New Roman" pitchFamily="18" charset="0"/>
                        </a:rPr>
                        <a:t>. Лекция </a:t>
                      </a:r>
                      <a:r>
                        <a:rPr lang="ru-RU" sz="1600" b="0" strike="noStrike" spc="-1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Microsoft YaHei"/>
                          <a:cs typeface="Times New Roman" pitchFamily="18" charset="0"/>
                        </a:rPr>
                        <a:t>РО Знание: «Правила безопасности в киберпространстве».</a:t>
                      </a:r>
                      <a:endParaRPr lang="ru-RU" sz="1600" b="0" strike="noStrike" spc="-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Microsoft YaHei"/>
                          <a:cs typeface="Times New Roman" pitchFamily="18" charset="0"/>
                        </a:rPr>
                        <a:t>9</a:t>
                      </a:r>
                      <a:r>
                        <a:rPr lang="ru-RU" sz="1600" b="0" strike="noStrike" spc="-1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Microsoft YaHei"/>
                          <a:cs typeface="Times New Roman" pitchFamily="18" charset="0"/>
                        </a:rPr>
                        <a:t>. Лекция </a:t>
                      </a:r>
                      <a:r>
                        <a:rPr lang="ru-RU" sz="1600" b="0" strike="noStrike" spc="-1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Microsoft YaHei"/>
                          <a:cs typeface="Times New Roman" pitchFamily="18" charset="0"/>
                        </a:rPr>
                        <a:t>РО Знание: «Цифровой след госслужащего: риски и управление репутацией».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14:00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</a:tr>
              <a:tr h="7157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itchFamily="18" charset="0"/>
                          <a:cs typeface="Times New Roman" pitchFamily="18" charset="0"/>
                        </a:rPr>
                        <a:t>31.08.26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День 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Шахтера.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Проводят активисты ЦОСП</a:t>
                      </a:r>
                      <a:endParaRPr lang="ru-RU" sz="1600" kern="12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Лекция 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занятие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 «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Борьба с провалами в памяти»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6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Проводит руководитель КС Сапугольцева Н.Г.</a:t>
                      </a:r>
                      <a:endParaRPr lang="ru-RU" sz="1600" kern="12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15:00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16:00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  <p:sp>
        <p:nvSpPr>
          <p:cNvPr id="23" name="CustomShape 5"/>
          <p:cNvSpPr/>
          <p:nvPr/>
        </p:nvSpPr>
        <p:spPr>
          <a:xfrm>
            <a:off x="1038565" y="167426"/>
            <a:ext cx="3063801" cy="1146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ЦЕНТР ОБЩЕНИЯ СТАРШЕГО ПОКОЛЕНИЯ </a:t>
            </a:r>
            <a:r>
              <a:rPr lang="ru-RU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«ДУШЕВНЫЕ ВСТРЕЧИ»</a:t>
            </a:r>
          </a:p>
          <a:p>
            <a:pPr>
              <a:lnSpc>
                <a:spcPct val="100000"/>
              </a:lnSpc>
            </a:pPr>
            <a:r>
              <a:rPr lang="ru-RU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г. Гай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CustomShape 2"/>
          <p:cNvSpPr/>
          <p:nvPr/>
        </p:nvSpPr>
        <p:spPr>
          <a:xfrm>
            <a:off x="4507195" y="221123"/>
            <a:ext cx="2918118" cy="9173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/>
          <a:lstStyle/>
          <a:p>
            <a:pPr>
              <a:lnSpc>
                <a:spcPct val="100000"/>
              </a:lnSpc>
            </a:pPr>
            <a:r>
              <a:rPr lang="ru-RU" sz="27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МЕРОПРИЯТИЯ НА </a:t>
            </a:r>
            <a:r>
              <a:rPr lang="ru-RU" sz="27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АВГУСТ 2026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690</TotalTime>
  <Words>234</Words>
  <Application>Microsoft Office PowerPoint</Application>
  <PresentationFormat>Произвольный</PresentationFormat>
  <Paragraphs>47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9" baseType="lpstr">
      <vt:lpstr>Microsoft YaHei</vt:lpstr>
      <vt:lpstr>Arial</vt:lpstr>
      <vt:lpstr>Calibri</vt:lpstr>
      <vt:lpstr>DejaVu Sans</vt:lpstr>
      <vt:lpstr>Symbol</vt:lpstr>
      <vt:lpstr>Times New Roman</vt:lpstr>
      <vt:lpstr>Wingdings</vt:lpstr>
      <vt:lpstr>Office Theme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Белова Юлия Викторовна</cp:lastModifiedBy>
  <cp:revision>126</cp:revision>
  <dcterms:created xsi:type="dcterms:W3CDTF">2025-11-06T11:20:25Z</dcterms:created>
  <dcterms:modified xsi:type="dcterms:W3CDTF">2026-07-23T05:01:02Z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astSaved">
    <vt:filetime>2025-11-06T00:00:00Z</vt:filetime>
  </property>
  <property fmtid="{D5CDD505-2E9C-101B-9397-08002B2CF9AE}" pid="7" name="LinksUpToDate">
    <vt:bool>false</vt:bool>
  </property>
  <property fmtid="{D5CDD505-2E9C-101B-9397-08002B2CF9AE}" pid="8" name="MMClips">
    <vt:i4>0</vt:i4>
  </property>
  <property fmtid="{D5CDD505-2E9C-101B-9397-08002B2CF9AE}" pid="9" name="Notes">
    <vt:i4>0</vt:i4>
  </property>
  <property fmtid="{D5CDD505-2E9C-101B-9397-08002B2CF9AE}" pid="10" name="PresentationFormat">
    <vt:lpwstr>Произвольный</vt:lpwstr>
  </property>
  <property fmtid="{D5CDD505-2E9C-101B-9397-08002B2CF9AE}" pid="11" name="Producer">
    <vt:lpwstr>Adobe PDF Library 17.0</vt:lpwstr>
  </property>
  <property fmtid="{D5CDD505-2E9C-101B-9397-08002B2CF9AE}" pid="12" name="ScaleCrop">
    <vt:bool>false</vt:bool>
  </property>
  <property fmtid="{D5CDD505-2E9C-101B-9397-08002B2CF9AE}" pid="13" name="ShareDoc">
    <vt:bool>false</vt:bool>
  </property>
  <property fmtid="{D5CDD505-2E9C-101B-9397-08002B2CF9AE}" pid="14" name="Slides">
    <vt:i4>1</vt:i4>
  </property>
</Properties>
</file>